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51"/>
  </p:notesMasterIdLst>
  <p:sldIdLst>
    <p:sldId id="266" r:id="rId3"/>
    <p:sldId id="452" r:id="rId4"/>
    <p:sldId id="438" r:id="rId5"/>
    <p:sldId id="439" r:id="rId6"/>
    <p:sldId id="440" r:id="rId7"/>
    <p:sldId id="449" r:id="rId8"/>
    <p:sldId id="478" r:id="rId9"/>
    <p:sldId id="375" r:id="rId10"/>
    <p:sldId id="450" r:id="rId11"/>
    <p:sldId id="451" r:id="rId12"/>
    <p:sldId id="423" r:id="rId13"/>
    <p:sldId id="424" r:id="rId14"/>
    <p:sldId id="425" r:id="rId15"/>
    <p:sldId id="426" r:id="rId16"/>
    <p:sldId id="453" r:id="rId17"/>
    <p:sldId id="415" r:id="rId18"/>
    <p:sldId id="466" r:id="rId19"/>
    <p:sldId id="416" r:id="rId20"/>
    <p:sldId id="454" r:id="rId21"/>
    <p:sldId id="395" r:id="rId22"/>
    <p:sldId id="483" r:id="rId23"/>
    <p:sldId id="487" r:id="rId24"/>
    <p:sldId id="485" r:id="rId25"/>
    <p:sldId id="486" r:id="rId26"/>
    <p:sldId id="488" r:id="rId27"/>
    <p:sldId id="495" r:id="rId28"/>
    <p:sldId id="496" r:id="rId29"/>
    <p:sldId id="497" r:id="rId30"/>
    <p:sldId id="484" r:id="rId31"/>
    <p:sldId id="500" r:id="rId32"/>
    <p:sldId id="498" r:id="rId33"/>
    <p:sldId id="427" r:id="rId34"/>
    <p:sldId id="499" r:id="rId35"/>
    <p:sldId id="501" r:id="rId36"/>
    <p:sldId id="441" r:id="rId37"/>
    <p:sldId id="444" r:id="rId38"/>
    <p:sldId id="445" r:id="rId39"/>
    <p:sldId id="432" r:id="rId40"/>
    <p:sldId id="446" r:id="rId41"/>
    <p:sldId id="397" r:id="rId42"/>
    <p:sldId id="456" r:id="rId43"/>
    <p:sldId id="457" r:id="rId44"/>
    <p:sldId id="458" r:id="rId45"/>
    <p:sldId id="459" r:id="rId46"/>
    <p:sldId id="460" r:id="rId47"/>
    <p:sldId id="461" r:id="rId48"/>
    <p:sldId id="462" r:id="rId49"/>
    <p:sldId id="262"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36D"/>
    <a:srgbClr val="349EEB"/>
    <a:srgbClr val="FF7E79"/>
    <a:srgbClr val="404040"/>
    <a:srgbClr val="A19FA4"/>
    <a:srgbClr val="F1F1DB"/>
    <a:srgbClr val="F4F7D4"/>
    <a:srgbClr val="F6F9FC"/>
    <a:srgbClr val="F09D32"/>
    <a:srgbClr val="4A9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5" autoAdjust="0"/>
    <p:restoredTop sz="89466"/>
  </p:normalViewPr>
  <p:slideViewPr>
    <p:cSldViewPr snapToGrid="0" showGuides="1">
      <p:cViewPr varScale="1">
        <p:scale>
          <a:sx n="63" d="100"/>
          <a:sy n="63" d="100"/>
        </p:scale>
        <p:origin x="492" y="44"/>
      </p:cViewPr>
      <p:guideLst>
        <p:guide orient="horz" pos="3294"/>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2017年10月</c:v>
                </c:pt>
              </c:strCache>
            </c:strRef>
          </c:tx>
          <c:sp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c:spPr>
          <c:invertIfNegative val="0"/>
          <c:dPt>
            <c:idx val="9"/>
            <c:invertIfNegative val="0"/>
            <c:bubble3D val="0"/>
            <c: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c:spPr>
            <c:extLst xmlns:c16r2="http://schemas.microsoft.com/office/drawing/2015/06/chart">
              <c:ext xmlns:c16="http://schemas.microsoft.com/office/drawing/2014/chart" uri="{C3380CC4-5D6E-409C-BE32-E72D297353CC}">
                <c16:uniqueId val="{00000001-DA6A-1747-AB00-31472E998D5F}"/>
              </c:ext>
            </c:extLst>
          </c:dPt>
          <c:dLbls>
            <c:dLbl>
              <c:idx val="6"/>
              <c:layout>
                <c:manualLayout>
                  <c:x val="0"/>
                  <c:y val="3.7945924368693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A6A-1747-AB00-31472E998D5F}"/>
                </c:ext>
                <c:ext xmlns:c15="http://schemas.microsoft.com/office/drawing/2012/chart" uri="{CE6537A1-D6FC-4f65-9D91-7224C49458BB}">
                  <c15:layout/>
                </c:ext>
              </c:extLst>
            </c:dLbl>
            <c:dLbl>
              <c:idx val="8"/>
              <c:layout>
                <c:manualLayout>
                  <c:x val="-2.1296297227892899E-3"/>
                  <c:y val="3.7945924368693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A6A-1747-AB00-31472E998D5F}"/>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100"/>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比利时</c:v>
                </c:pt>
                <c:pt idx="1">
                  <c:v>德国</c:v>
                </c:pt>
                <c:pt idx="2">
                  <c:v>希腊</c:v>
                </c:pt>
                <c:pt idx="3">
                  <c:v>乌拉圭</c:v>
                </c:pt>
                <c:pt idx="4">
                  <c:v>美国</c:v>
                </c:pt>
                <c:pt idx="5">
                  <c:v>印度</c:v>
                </c:pt>
                <c:pt idx="6">
                  <c:v>英国</c:v>
                </c:pt>
                <c:pt idx="7">
                  <c:v>日本</c:v>
                </c:pt>
                <c:pt idx="8">
                  <c:v>韩国</c:v>
                </c:pt>
                <c:pt idx="9">
                  <c:v>中国</c:v>
                </c:pt>
              </c:strCache>
            </c:strRef>
          </c:cat>
          <c:val>
            <c:numRef>
              <c:f>Sheet1!$B$2:$B$11</c:f>
              <c:numCache>
                <c:formatCode>0.0</c:formatCode>
                <c:ptCount val="10"/>
                <c:pt idx="0">
                  <c:v>60.26</c:v>
                </c:pt>
                <c:pt idx="1">
                  <c:v>53.07</c:v>
                </c:pt>
                <c:pt idx="4">
                  <c:v>48.04</c:v>
                </c:pt>
                <c:pt idx="5">
                  <c:v>45.05</c:v>
                </c:pt>
                <c:pt idx="6">
                  <c:v>44.57</c:v>
                </c:pt>
                <c:pt idx="7">
                  <c:v>42.57</c:v>
                </c:pt>
                <c:pt idx="8">
                  <c:v>28.23</c:v>
                </c:pt>
                <c:pt idx="9">
                  <c:v>13.12</c:v>
                </c:pt>
              </c:numCache>
            </c:numRef>
          </c:val>
          <c:extLst xmlns:c16r2="http://schemas.microsoft.com/office/drawing/2015/06/chart">
            <c:ext xmlns:c16="http://schemas.microsoft.com/office/drawing/2014/chart" uri="{C3380CC4-5D6E-409C-BE32-E72D297353CC}">
              <c16:uniqueId val="{00000004-DA6A-1747-AB00-31472E998D5F}"/>
            </c:ext>
          </c:extLst>
        </c:ser>
        <c:ser>
          <c:idx val="1"/>
          <c:order val="1"/>
          <c:tx>
            <c:strRef>
              <c:f>Sheet1!$C$1</c:f>
              <c:strCache>
                <c:ptCount val="1"/>
                <c:pt idx="0">
                  <c:v>2018年12月</c:v>
                </c:pt>
              </c:strCache>
            </c:strRef>
          </c:tx>
          <c:spPr>
            <a:solidFill>
              <a:srgbClr val="00B050"/>
            </a:solidFill>
            <a:ln>
              <a:noFill/>
            </a:ln>
            <a:effectLst/>
          </c:spPr>
          <c:invertIfNegative val="0"/>
          <c:dPt>
            <c:idx val="9"/>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6-DA6A-1747-AB00-31472E998D5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比利时</c:v>
                </c:pt>
                <c:pt idx="1">
                  <c:v>德国</c:v>
                </c:pt>
                <c:pt idx="2">
                  <c:v>希腊</c:v>
                </c:pt>
                <c:pt idx="3">
                  <c:v>乌拉圭</c:v>
                </c:pt>
                <c:pt idx="4">
                  <c:v>美国</c:v>
                </c:pt>
                <c:pt idx="5">
                  <c:v>印度</c:v>
                </c:pt>
                <c:pt idx="6">
                  <c:v>英国</c:v>
                </c:pt>
                <c:pt idx="7">
                  <c:v>日本</c:v>
                </c:pt>
                <c:pt idx="8">
                  <c:v>韩国</c:v>
                </c:pt>
                <c:pt idx="9">
                  <c:v>中国</c:v>
                </c:pt>
              </c:strCache>
            </c:strRef>
          </c:cat>
          <c:val>
            <c:numRef>
              <c:f>Sheet1!$C$2:$C$11</c:f>
              <c:numCache>
                <c:formatCode>0.0</c:formatCode>
                <c:ptCount val="10"/>
                <c:pt idx="0">
                  <c:v>64.23</c:v>
                </c:pt>
                <c:pt idx="1">
                  <c:v>58.39</c:v>
                </c:pt>
                <c:pt idx="2">
                  <c:v>54</c:v>
                </c:pt>
                <c:pt idx="3">
                  <c:v>53.55</c:v>
                </c:pt>
                <c:pt idx="4">
                  <c:v>49.71</c:v>
                </c:pt>
                <c:pt idx="5">
                  <c:v>49.29</c:v>
                </c:pt>
                <c:pt idx="6">
                  <c:v>47.83</c:v>
                </c:pt>
                <c:pt idx="7">
                  <c:v>47.77</c:v>
                </c:pt>
                <c:pt idx="8">
                  <c:v>26.46</c:v>
                </c:pt>
                <c:pt idx="9">
                  <c:v>23.08</c:v>
                </c:pt>
              </c:numCache>
            </c:numRef>
          </c:val>
          <c:extLst xmlns:c16r2="http://schemas.microsoft.com/office/drawing/2015/06/chart">
            <c:ext xmlns:c16="http://schemas.microsoft.com/office/drawing/2014/chart" uri="{C3380CC4-5D6E-409C-BE32-E72D297353CC}">
              <c16:uniqueId val="{00000007-DA6A-1747-AB00-31472E998D5F}"/>
            </c:ext>
          </c:extLst>
        </c:ser>
        <c:dLbls>
          <c:showLegendKey val="0"/>
          <c:showVal val="0"/>
          <c:showCatName val="0"/>
          <c:showSerName val="0"/>
          <c:showPercent val="0"/>
          <c:showBubbleSize val="0"/>
        </c:dLbls>
        <c:gapWidth val="57"/>
        <c:overlap val="-17"/>
        <c:axId val="1228670096"/>
        <c:axId val="1228680976"/>
      </c:barChart>
      <c:catAx>
        <c:axId val="122867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228680976"/>
        <c:crosses val="autoZero"/>
        <c:auto val="1"/>
        <c:lblAlgn val="ctr"/>
        <c:lblOffset val="100"/>
        <c:noMultiLvlLbl val="0"/>
      </c:catAx>
      <c:valAx>
        <c:axId val="1228680976"/>
        <c:scaling>
          <c:orientation val="minMax"/>
          <c:max val="80"/>
        </c:scaling>
        <c:delete val="1"/>
        <c:axPos val="l"/>
        <c:numFmt formatCode="0.0" sourceLinked="1"/>
        <c:majorTickMark val="none"/>
        <c:minorTickMark val="none"/>
        <c:tickLblPos val="nextTo"/>
        <c:crossAx val="1228670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w="38100">
      <a:solidFill>
        <a:srgbClr val="000000"/>
      </a:solid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2017年8月</c:v>
                </c:pt>
              </c:strCache>
            </c:strRef>
          </c:tx>
          <c:spPr>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ln>
              <a:noFill/>
            </a:ln>
            <a:effectLst/>
          </c:spPr>
          <c:invertIfNegative val="0"/>
          <c:dPt>
            <c:idx val="7"/>
            <c:invertIfNegative val="0"/>
            <c:bubble3D val="0"/>
            <c: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c:spPr>
            <c:extLst xmlns:c16r2="http://schemas.microsoft.com/office/drawing/2015/06/chart">
              <c:ext xmlns:c16="http://schemas.microsoft.com/office/drawing/2014/chart" uri="{C3380CC4-5D6E-409C-BE32-E72D297353CC}">
                <c16:uniqueId val="{00000001-098C-AA4B-8105-585F5E784487}"/>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比利时</c:v>
                </c:pt>
                <c:pt idx="1">
                  <c:v>印度</c:v>
                </c:pt>
                <c:pt idx="2">
                  <c:v>美国</c:v>
                </c:pt>
                <c:pt idx="3">
                  <c:v>德国</c:v>
                </c:pt>
                <c:pt idx="4">
                  <c:v>希腊</c:v>
                </c:pt>
                <c:pt idx="5">
                  <c:v>瑞士</c:v>
                </c:pt>
                <c:pt idx="6">
                  <c:v>乌拉圭</c:v>
                </c:pt>
                <c:pt idx="7">
                  <c:v>中国</c:v>
                </c:pt>
              </c:strCache>
            </c:strRef>
          </c:cat>
          <c:val>
            <c:numRef>
              <c:f>Sheet1!$B$2:$B$9</c:f>
              <c:numCache>
                <c:formatCode>0.0</c:formatCode>
                <c:ptCount val="8"/>
                <c:pt idx="0">
                  <c:v>55.89</c:v>
                </c:pt>
                <c:pt idx="1">
                  <c:v>39.119999999999997</c:v>
                </c:pt>
                <c:pt idx="2">
                  <c:v>35.57</c:v>
                </c:pt>
                <c:pt idx="3">
                  <c:v>42.52</c:v>
                </c:pt>
                <c:pt idx="4">
                  <c:v>33.909999999999997</c:v>
                </c:pt>
                <c:pt idx="5">
                  <c:v>34.549999999999997</c:v>
                </c:pt>
                <c:pt idx="6">
                  <c:v>0.95</c:v>
                </c:pt>
                <c:pt idx="7">
                  <c:v>0.28999999999999998</c:v>
                </c:pt>
              </c:numCache>
            </c:numRef>
          </c:val>
          <c:extLst xmlns:c16r2="http://schemas.microsoft.com/office/drawing/2015/06/chart">
            <c:ext xmlns:c16="http://schemas.microsoft.com/office/drawing/2014/chart" uri="{C3380CC4-5D6E-409C-BE32-E72D297353CC}">
              <c16:uniqueId val="{00000002-098C-AA4B-8105-585F5E784487}"/>
            </c:ext>
          </c:extLst>
        </c:ser>
        <c:ser>
          <c:idx val="1"/>
          <c:order val="1"/>
          <c:tx>
            <c:strRef>
              <c:f>Sheet1!$C$1</c:f>
              <c:strCache>
                <c:ptCount val="1"/>
                <c:pt idx="0">
                  <c:v>2018年12月</c:v>
                </c:pt>
              </c:strCache>
            </c:strRef>
          </c:tx>
          <c:spPr>
            <a:solidFill>
              <a:srgbClr val="349EEB"/>
            </a:solidFill>
            <a:ln>
              <a:noFill/>
            </a:ln>
            <a:effectLst/>
          </c:spPr>
          <c:invertIfNegative val="0"/>
          <c:dPt>
            <c:idx val="7"/>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4-098C-AA4B-8105-585F5E784487}"/>
              </c:ext>
            </c:extLst>
          </c:dPt>
          <c:dLbls>
            <c:dLbl>
              <c:idx val="3"/>
              <c:layout>
                <c:manualLayout>
                  <c:x val="-2.1859985245370598E-3"/>
                  <c:y val="-1.17789599332958E-2"/>
                </c:manualLayout>
              </c:layout>
              <c:tx>
                <c:rich>
                  <a:bodyPr/>
                  <a:lstStyle/>
                  <a:p>
                    <a:fld id="{C1DE5CCF-4011-4E49-8036-B419799040E8}" type="VALUE">
                      <a:rPr lang="en-US" altLang="zh-CN">
                        <a:latin typeface="微软雅黑" panose="020B0503020204020204" pitchFamily="34" charset="-122"/>
                      </a:rPr>
                      <a:pPr/>
                      <a:t>[值]</a:t>
                    </a:fld>
                    <a:endParaRPr lang="zh-CN" alt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98C-AA4B-8105-585F5E784487}"/>
                </c:ext>
                <c:ext xmlns:c15="http://schemas.microsoft.com/office/drawing/2012/chart" uri="{CE6537A1-D6FC-4f65-9D91-7224C49458BB}">
                  <c15:layout/>
                  <c15:dlblFieldTable/>
                  <c15:showDataLabelsRange val="0"/>
                </c:ext>
              </c:extLst>
            </c:dLbl>
            <c:dLbl>
              <c:idx val="5"/>
              <c:layout>
                <c:manualLayout>
                  <c:x val="6.5579955736111799E-3"/>
                  <c:y val="0"/>
                </c:manualLayout>
              </c:layout>
              <c:tx>
                <c:rich>
                  <a:bodyPr/>
                  <a:lstStyle/>
                  <a:p>
                    <a:fld id="{AF086164-342C-4BB5-B309-710EDEBF5BA9}" type="VALUE">
                      <a:rPr lang="en-US" altLang="zh-CN">
                        <a:latin typeface="微软雅黑" panose="020B0503020204020204" pitchFamily="34" charset="-122"/>
                      </a:rPr>
                      <a:pPr/>
                      <a:t>[值]</a:t>
                    </a:fld>
                    <a:endParaRPr lang="zh-CN" alt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98C-AA4B-8105-585F5E784487}"/>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Sheet1!$A$2:$A$9</c:f>
              <c:strCache>
                <c:ptCount val="8"/>
                <c:pt idx="0">
                  <c:v>比利时</c:v>
                </c:pt>
                <c:pt idx="1">
                  <c:v>印度</c:v>
                </c:pt>
                <c:pt idx="2">
                  <c:v>美国</c:v>
                </c:pt>
                <c:pt idx="3">
                  <c:v>德国</c:v>
                </c:pt>
                <c:pt idx="4">
                  <c:v>希腊</c:v>
                </c:pt>
                <c:pt idx="5">
                  <c:v>瑞士</c:v>
                </c:pt>
                <c:pt idx="6">
                  <c:v>乌拉圭</c:v>
                </c:pt>
                <c:pt idx="7">
                  <c:v>中国</c:v>
                </c:pt>
              </c:strCache>
            </c:strRef>
          </c:cat>
          <c:val>
            <c:numRef>
              <c:f>Sheet1!$C$2:$C$9</c:f>
              <c:numCache>
                <c:formatCode>0.0</c:formatCode>
                <c:ptCount val="8"/>
                <c:pt idx="0">
                  <c:v>58.14</c:v>
                </c:pt>
                <c:pt idx="1">
                  <c:v>52.49</c:v>
                </c:pt>
                <c:pt idx="2">
                  <c:v>42.11</c:v>
                </c:pt>
                <c:pt idx="3">
                  <c:v>41.35</c:v>
                </c:pt>
                <c:pt idx="4">
                  <c:v>37.24</c:v>
                </c:pt>
                <c:pt idx="5">
                  <c:v>33.4</c:v>
                </c:pt>
                <c:pt idx="6">
                  <c:v>32.36</c:v>
                </c:pt>
                <c:pt idx="7">
                  <c:v>0.67</c:v>
                </c:pt>
              </c:numCache>
            </c:numRef>
          </c:val>
          <c:extLst xmlns:c16r2="http://schemas.microsoft.com/office/drawing/2015/06/chart">
            <c:ext xmlns:c16="http://schemas.microsoft.com/office/drawing/2014/chart" uri="{C3380CC4-5D6E-409C-BE32-E72D297353CC}">
              <c16:uniqueId val="{00000007-098C-AA4B-8105-585F5E784487}"/>
            </c:ext>
          </c:extLst>
        </c:ser>
        <c:dLbls>
          <c:showLegendKey val="0"/>
          <c:showVal val="0"/>
          <c:showCatName val="0"/>
          <c:showSerName val="0"/>
          <c:showPercent val="0"/>
          <c:showBubbleSize val="0"/>
        </c:dLbls>
        <c:gapWidth val="57"/>
        <c:overlap val="-17"/>
        <c:axId val="1228680432"/>
        <c:axId val="1228673904"/>
      </c:barChart>
      <c:catAx>
        <c:axId val="122868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228673904"/>
        <c:crosses val="autoZero"/>
        <c:auto val="1"/>
        <c:lblAlgn val="ctr"/>
        <c:lblOffset val="100"/>
        <c:noMultiLvlLbl val="0"/>
      </c:catAx>
      <c:valAx>
        <c:axId val="1228673904"/>
        <c:scaling>
          <c:orientation val="minMax"/>
        </c:scaling>
        <c:delete val="1"/>
        <c:axPos val="l"/>
        <c:numFmt formatCode="0.0" sourceLinked="1"/>
        <c:majorTickMark val="none"/>
        <c:minorTickMark val="none"/>
        <c:tickLblPos val="nextTo"/>
        <c:crossAx val="1228680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w="38100">
      <a:solidFill>
        <a:srgbClr val="000000"/>
      </a:solid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44623203188771"/>
          <c:y val="0.21629269342169685"/>
          <c:w val="0.73631483317880364"/>
          <c:h val="0.41739282460870292"/>
        </c:manualLayout>
      </c:layout>
      <c:barChart>
        <c:barDir val="col"/>
        <c:grouping val="clustered"/>
        <c:varyColors val="0"/>
        <c:ser>
          <c:idx val="0"/>
          <c:order val="0"/>
          <c:tx>
            <c:strRef>
              <c:f>Sheet1!$A$2</c:f>
              <c:strCache>
                <c:ptCount val="1"/>
                <c:pt idx="0">
                  <c:v>教育部公布高校数量</c:v>
                </c:pt>
              </c:strCache>
            </c:strRef>
          </c:tx>
          <c:spPr>
            <a:solidFill>
              <a:srgbClr val="1243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双一流高校</c:v>
                </c:pt>
                <c:pt idx="1">
                  <c:v>普通本科高校</c:v>
                </c:pt>
                <c:pt idx="2">
                  <c:v>高职高专院校</c:v>
                </c:pt>
              </c:strCache>
            </c:strRef>
          </c:cat>
          <c:val>
            <c:numRef>
              <c:f>Sheet1!$B$2:$D$2</c:f>
              <c:numCache>
                <c:formatCode>General</c:formatCode>
                <c:ptCount val="3"/>
                <c:pt idx="0">
                  <c:v>140</c:v>
                </c:pt>
                <c:pt idx="1">
                  <c:v>1106</c:v>
                </c:pt>
                <c:pt idx="2">
                  <c:v>1388</c:v>
                </c:pt>
              </c:numCache>
            </c:numRef>
          </c:val>
          <c:extLst xmlns:c16r2="http://schemas.microsoft.com/office/drawing/2015/06/chart">
            <c:ext xmlns:c16="http://schemas.microsoft.com/office/drawing/2014/chart" uri="{C3380CC4-5D6E-409C-BE32-E72D297353CC}">
              <c16:uniqueId val="{00000000-6A76-0B41-8C0C-A27C2B7D8E37}"/>
            </c:ext>
          </c:extLst>
        </c:ser>
        <c:ser>
          <c:idx val="1"/>
          <c:order val="1"/>
          <c:tx>
            <c:strRef>
              <c:f>Sheet1!$A$3</c:f>
              <c:strCache>
                <c:ptCount val="1"/>
                <c:pt idx="0">
                  <c:v>教育网覆盖高校数量</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双一流高校</c:v>
                </c:pt>
                <c:pt idx="1">
                  <c:v>普通本科高校</c:v>
                </c:pt>
                <c:pt idx="2">
                  <c:v>高职高专院校</c:v>
                </c:pt>
              </c:strCache>
            </c:strRef>
          </c:cat>
          <c:val>
            <c:numRef>
              <c:f>Sheet1!$B$3:$D$3</c:f>
              <c:numCache>
                <c:formatCode>General</c:formatCode>
                <c:ptCount val="3"/>
                <c:pt idx="0">
                  <c:v>140</c:v>
                </c:pt>
                <c:pt idx="1">
                  <c:v>991</c:v>
                </c:pt>
                <c:pt idx="2">
                  <c:v>571</c:v>
                </c:pt>
              </c:numCache>
            </c:numRef>
          </c:val>
          <c:extLst xmlns:c16r2="http://schemas.microsoft.com/office/drawing/2015/06/chart">
            <c:ext xmlns:c16="http://schemas.microsoft.com/office/drawing/2014/chart" uri="{C3380CC4-5D6E-409C-BE32-E72D297353CC}">
              <c16:uniqueId val="{00000001-6A76-0B41-8C0C-A27C2B7D8E37}"/>
            </c:ext>
          </c:extLst>
        </c:ser>
        <c:ser>
          <c:idx val="2"/>
          <c:order val="2"/>
          <c:tx>
            <c:strRef>
              <c:f>Sheet1!$A$4</c:f>
              <c:strCache>
                <c:ptCount val="1"/>
                <c:pt idx="0">
                  <c:v>高校用户IPv6接入数量</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双一流高校</c:v>
                </c:pt>
                <c:pt idx="1">
                  <c:v>普通本科高校</c:v>
                </c:pt>
                <c:pt idx="2">
                  <c:v>高职高专院校</c:v>
                </c:pt>
              </c:strCache>
            </c:strRef>
          </c:cat>
          <c:val>
            <c:numRef>
              <c:f>Sheet1!$B$4:$D$4</c:f>
              <c:numCache>
                <c:formatCode>General</c:formatCode>
                <c:ptCount val="3"/>
                <c:pt idx="0">
                  <c:v>139</c:v>
                </c:pt>
                <c:pt idx="1">
                  <c:v>841</c:v>
                </c:pt>
                <c:pt idx="2">
                  <c:v>531</c:v>
                </c:pt>
              </c:numCache>
            </c:numRef>
          </c:val>
          <c:extLst xmlns:c16r2="http://schemas.microsoft.com/office/drawing/2015/06/chart">
            <c:ext xmlns:c16="http://schemas.microsoft.com/office/drawing/2014/chart" uri="{C3380CC4-5D6E-409C-BE32-E72D297353CC}">
              <c16:uniqueId val="{00000002-6A76-0B41-8C0C-A27C2B7D8E37}"/>
            </c:ext>
          </c:extLst>
        </c:ser>
        <c:dLbls>
          <c:showLegendKey val="0"/>
          <c:showVal val="0"/>
          <c:showCatName val="0"/>
          <c:showSerName val="0"/>
          <c:showPercent val="0"/>
          <c:showBubbleSize val="0"/>
        </c:dLbls>
        <c:gapWidth val="57"/>
        <c:overlap val="10"/>
        <c:axId val="1228681520"/>
        <c:axId val="1228677712"/>
      </c:barChart>
      <c:catAx>
        <c:axId val="1228681520"/>
        <c:scaling>
          <c:orientation val="minMax"/>
        </c:scaling>
        <c:delete val="1"/>
        <c:axPos val="b"/>
        <c:numFmt formatCode="General" sourceLinked="1"/>
        <c:majorTickMark val="none"/>
        <c:minorTickMark val="none"/>
        <c:tickLblPos val="nextTo"/>
        <c:crossAx val="1228677712"/>
        <c:crosses val="autoZero"/>
        <c:auto val="1"/>
        <c:lblAlgn val="ctr"/>
        <c:lblOffset val="100"/>
        <c:noMultiLvlLbl val="0"/>
      </c:catAx>
      <c:valAx>
        <c:axId val="1228677712"/>
        <c:scaling>
          <c:orientation val="minMax"/>
        </c:scaling>
        <c:delete val="1"/>
        <c:axPos val="l"/>
        <c:numFmt formatCode="General" sourceLinked="1"/>
        <c:majorTickMark val="none"/>
        <c:minorTickMark val="none"/>
        <c:tickLblPos val="nextTo"/>
        <c:crossAx val="1228681520"/>
        <c:crosses val="autoZero"/>
        <c:crossBetween val="between"/>
      </c:valAx>
      <c:spPr>
        <a:noFill/>
        <a:ln>
          <a:noFill/>
        </a:ln>
        <a:effectLst/>
      </c:spPr>
    </c:plotArea>
    <c:legend>
      <c:legendPos val="t"/>
      <c:layout>
        <c:manualLayout>
          <c:xMode val="edge"/>
          <c:yMode val="edge"/>
          <c:x val="3.5898183168680708E-2"/>
          <c:y val="2.5131524843693295E-2"/>
          <c:w val="0.93132870216939123"/>
          <c:h val="0.207377656510291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ea"/>
                <a:ea typeface="+mn-ea"/>
                <a:cs typeface="+mn-cs"/>
              </a:defRPr>
            </a:pPr>
            <a:r>
              <a:rPr lang="zh-CN" altLang="en-US" sz="1800" b="1" dirty="0">
                <a:solidFill>
                  <a:schemeClr val="tx1"/>
                </a:solidFill>
                <a:latin typeface="+mn-ea"/>
                <a:ea typeface="+mn-ea"/>
              </a:rPr>
              <a:t>高校网站主页</a:t>
            </a:r>
            <a:r>
              <a:rPr lang="en-US" altLang="zh-CN" sz="1800" b="1" dirty="0">
                <a:solidFill>
                  <a:schemeClr val="tx1"/>
                </a:solidFill>
                <a:latin typeface="+mn-ea"/>
                <a:ea typeface="+mn-ea"/>
              </a:rPr>
              <a:t>IPv6</a:t>
            </a:r>
            <a:r>
              <a:rPr lang="zh-CN" altLang="en-US" sz="1800" b="1" dirty="0">
                <a:solidFill>
                  <a:schemeClr val="tx1"/>
                </a:solidFill>
                <a:latin typeface="+mn-ea"/>
                <a:ea typeface="+mn-ea"/>
              </a:rPr>
              <a:t>访问支持情况</a:t>
            </a:r>
            <a:endParaRPr lang="zh-CN" sz="1800" b="1" dirty="0">
              <a:solidFill>
                <a:schemeClr val="tx1"/>
              </a:solidFill>
              <a:latin typeface="+mn-ea"/>
              <a:ea typeface="+mn-ea"/>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ea"/>
              <a:ea typeface="+mn-ea"/>
              <a:cs typeface="+mn-cs"/>
            </a:defRPr>
          </a:pPr>
          <a:endParaRPr lang="zh-CN"/>
        </a:p>
      </c:txPr>
    </c:title>
    <c:autoTitleDeleted val="0"/>
    <c:plotArea>
      <c:layout/>
      <c:pieChart>
        <c:varyColors val="1"/>
        <c:ser>
          <c:idx val="0"/>
          <c:order val="0"/>
          <c:tx>
            <c:strRef>
              <c:f>Sheet1!$B$1</c:f>
              <c:strCache>
                <c:ptCount val="1"/>
                <c:pt idx="0">
                  <c:v>IPv6主页访问情况</c:v>
                </c:pt>
              </c:strCache>
            </c:strRef>
          </c:tx>
          <c:spPr>
            <a:solidFill>
              <a:schemeClr val="bg1">
                <a:lumMod val="65000"/>
              </a:schemeClr>
            </a:solidFill>
          </c:spPr>
          <c:dPt>
            <c:idx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1-3685-384E-A55B-13877F2503BD}"/>
              </c:ext>
            </c:extLst>
          </c:dPt>
          <c:dPt>
            <c:idx val="1"/>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3-3685-384E-A55B-13877F2503BD}"/>
              </c:ext>
            </c:extLst>
          </c:dPt>
          <c:dLbls>
            <c:dLbl>
              <c:idx val="0"/>
              <c:layout>
                <c:manualLayout>
                  <c:x val="7.6200256503703365E-3"/>
                  <c:y val="7.8139534883720926E-2"/>
                </c:manualLayout>
              </c:layout>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zh-CN"/>
                </a:p>
              </c:txPr>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1-3685-384E-A55B-13877F2503BD}"/>
                </c:ext>
                <c:ext xmlns:c15="http://schemas.microsoft.com/office/drawing/2012/chart" uri="{CE6537A1-D6FC-4f65-9D91-7224C49458BB}">
                  <c15:layout/>
                </c:ext>
              </c:extLst>
            </c:dLbl>
            <c:dLbl>
              <c:idx val="1"/>
              <c:layout>
                <c:manualLayout>
                  <c:x val="-1.7318836267321912E-2"/>
                  <c:y val="-0.12279069767441854"/>
                </c:manualLayout>
              </c:layout>
              <c:dLblPos val="bestFit"/>
              <c:showLegendKey val="0"/>
              <c:showVal val="1"/>
              <c:showCatName val="1"/>
              <c:showSerName val="0"/>
              <c:showPercent val="1"/>
              <c:showBubbleSize val="0"/>
              <c:extLst xmlns:c16r2="http://schemas.microsoft.com/office/drawing/2015/06/chart">
                <c:ext xmlns:c16="http://schemas.microsoft.com/office/drawing/2014/chart" uri="{C3380CC4-5D6E-409C-BE32-E72D297353CC}">
                  <c16:uniqueId val="{00000003-3685-384E-A55B-13877F2503BD}"/>
                </c:ex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可以访问</c:v>
                </c:pt>
                <c:pt idx="1">
                  <c:v>不可以访问</c:v>
                </c:pt>
              </c:strCache>
            </c:strRef>
          </c:cat>
          <c:val>
            <c:numRef>
              <c:f>Sheet1!$B$2:$B$3</c:f>
              <c:numCache>
                <c:formatCode>_ * #,##0_ ;_ * \-#,##0_ ;_ * "-"??_ ;_ @_ </c:formatCode>
                <c:ptCount val="2"/>
                <c:pt idx="0">
                  <c:v>83</c:v>
                </c:pt>
                <c:pt idx="1">
                  <c:v>1512</c:v>
                </c:pt>
              </c:numCache>
            </c:numRef>
          </c:val>
          <c:extLst xmlns:c16r2="http://schemas.microsoft.com/office/drawing/2015/06/chart">
            <c:ext xmlns:c16="http://schemas.microsoft.com/office/drawing/2014/chart" uri="{C3380CC4-5D6E-409C-BE32-E72D297353CC}">
              <c16:uniqueId val="{00000000-F732-4C98-8899-22BDF2B28B76}"/>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sz="1600"/>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j-ea"/>
                <a:ea typeface="+mj-ea"/>
                <a:cs typeface="+mn-cs"/>
              </a:defRPr>
            </a:pPr>
            <a:r>
              <a:rPr lang="zh-CN" altLang="en-US" sz="1800" b="1" dirty="0">
                <a:solidFill>
                  <a:schemeClr val="tx1"/>
                </a:solidFill>
                <a:latin typeface="+mj-ea"/>
                <a:ea typeface="+mj-ea"/>
              </a:rPr>
              <a:t>网站主页可实现</a:t>
            </a:r>
            <a:r>
              <a:rPr lang="en-US" altLang="zh-CN" sz="1800" b="1" dirty="0">
                <a:solidFill>
                  <a:schemeClr val="tx1"/>
                </a:solidFill>
                <a:latin typeface="+mj-ea"/>
                <a:ea typeface="+mj-ea"/>
              </a:rPr>
              <a:t>IPv6</a:t>
            </a:r>
            <a:r>
              <a:rPr lang="zh-CN" altLang="en-US" sz="1800" b="1" dirty="0">
                <a:solidFill>
                  <a:schemeClr val="tx1"/>
                </a:solidFill>
                <a:latin typeface="+mj-ea"/>
                <a:ea typeface="+mj-ea"/>
              </a:rPr>
              <a:t>访问高校类型占比</a:t>
            </a:r>
            <a:endParaRPr lang="zh-CN" sz="1800" b="1" dirty="0">
              <a:solidFill>
                <a:schemeClr val="tx1"/>
              </a:solidFill>
              <a:latin typeface="+mj-ea"/>
              <a:ea typeface="+mj-ea"/>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j-ea"/>
              <a:ea typeface="+mj-ea"/>
              <a:cs typeface="+mn-cs"/>
            </a:defRPr>
          </a:pPr>
          <a:endParaRPr lang="zh-CN"/>
        </a:p>
      </c:txPr>
    </c:title>
    <c:autoTitleDeleted val="0"/>
    <c:plotArea>
      <c:layout/>
      <c:pieChart>
        <c:varyColors val="1"/>
        <c:ser>
          <c:idx val="0"/>
          <c:order val="0"/>
          <c:tx>
            <c:strRef>
              <c:f>Sheet1!$B$1</c:f>
              <c:strCache>
                <c:ptCount val="1"/>
                <c:pt idx="0">
                  <c:v>IPv6主页访问情况</c:v>
                </c:pt>
              </c:strCache>
            </c:strRef>
          </c:tx>
          <c:spPr>
            <a:solidFill>
              <a:schemeClr val="accent3">
                <a:lumMod val="75000"/>
              </a:schemeClr>
            </a:solidFill>
          </c:spPr>
          <c:dPt>
            <c:idx val="0"/>
            <c:bubble3D val="0"/>
            <c:spPr>
              <a:solidFill>
                <a:schemeClr val="accent3">
                  <a:lumMod val="75000"/>
                </a:schemeClr>
              </a:solidFill>
              <a:ln>
                <a:noFill/>
              </a:ln>
              <a:effectLst/>
            </c:spPr>
            <c:extLst xmlns:c16r2="http://schemas.microsoft.com/office/drawing/2015/06/chart">
              <c:ext xmlns:c16="http://schemas.microsoft.com/office/drawing/2014/chart" uri="{C3380CC4-5D6E-409C-BE32-E72D297353CC}">
                <c16:uniqueId val="{00000001-481E-3641-AEDB-4E25155E3676}"/>
              </c:ext>
            </c:extLst>
          </c:dPt>
          <c:dPt>
            <c:idx val="1"/>
            <c:bubble3D val="0"/>
            <c:spPr>
              <a:solidFill>
                <a:srgbClr val="CC99FF"/>
              </a:solidFill>
              <a:ln>
                <a:noFill/>
              </a:ln>
              <a:effectLst/>
            </c:spPr>
            <c:extLst xmlns:c16r2="http://schemas.microsoft.com/office/drawing/2015/06/chart">
              <c:ext xmlns:c16="http://schemas.microsoft.com/office/drawing/2014/chart" uri="{C3380CC4-5D6E-409C-BE32-E72D297353CC}">
                <c16:uniqueId val="{00000003-481E-3641-AEDB-4E25155E3676}"/>
              </c:ext>
            </c:extLst>
          </c:dPt>
          <c:dPt>
            <c:idx val="2"/>
            <c:bubble3D val="0"/>
            <c:spPr>
              <a:solidFill>
                <a:srgbClr val="FFC000"/>
              </a:solidFill>
              <a:ln>
                <a:noFill/>
              </a:ln>
              <a:effectLst/>
            </c:spPr>
            <c:extLst xmlns:c16r2="http://schemas.microsoft.com/office/drawing/2015/06/chart">
              <c:ext xmlns:c16="http://schemas.microsoft.com/office/drawing/2014/chart" uri="{C3380CC4-5D6E-409C-BE32-E72D297353CC}">
                <c16:uniqueId val="{00000005-481E-3641-AEDB-4E25155E3676}"/>
              </c:ext>
            </c:extLst>
          </c:dPt>
          <c:dPt>
            <c:idx val="3"/>
            <c:bubble3D val="0"/>
            <c:spPr>
              <a:solidFill>
                <a:srgbClr val="FF0066"/>
              </a:solidFill>
              <a:ln>
                <a:noFill/>
              </a:ln>
              <a:effectLst/>
            </c:spPr>
            <c:extLst xmlns:c16r2="http://schemas.microsoft.com/office/drawing/2015/06/chart">
              <c:ext xmlns:c16="http://schemas.microsoft.com/office/drawing/2014/chart" uri="{C3380CC4-5D6E-409C-BE32-E72D297353CC}">
                <c16:uniqueId val="{00000007-481E-3641-AEDB-4E25155E3676}"/>
              </c:ext>
            </c:extLst>
          </c:dPt>
          <c:dLbls>
            <c:dLbl>
              <c:idx val="0"/>
              <c:delete val="1"/>
              <c:extLst xmlns:c16r2="http://schemas.microsoft.com/office/drawing/2015/06/chart">
                <c:ext xmlns:c16="http://schemas.microsoft.com/office/drawing/2014/chart" uri="{C3380CC4-5D6E-409C-BE32-E72D297353CC}">
                  <c16:uniqueId val="{00000001-481E-3641-AEDB-4E25155E3676}"/>
                </c:ext>
                <c:ext xmlns:c15="http://schemas.microsoft.com/office/drawing/2012/chart" uri="{CE6537A1-D6FC-4f65-9D91-7224C49458BB}"/>
              </c:extLst>
            </c:dLbl>
            <c:dLbl>
              <c:idx val="1"/>
              <c:layout>
                <c:manualLayout>
                  <c:x val="-0.11676448714767335"/>
                  <c:y val="4.837209302325574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481E-3641-AEDB-4E25155E3676}"/>
                </c:ext>
                <c:ext xmlns:c15="http://schemas.microsoft.com/office/drawing/2012/chart" uri="{CE6537A1-D6FC-4f65-9D91-7224C49458BB}">
                  <c15:layout/>
                </c:ext>
              </c:extLst>
            </c:dLbl>
            <c:dLbl>
              <c:idx val="2"/>
              <c:layout>
                <c:manualLayout>
                  <c:x val="-9.4710087388699418E-2"/>
                  <c:y val="-0.13023255813953488"/>
                </c:manualLayout>
              </c:layout>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CN"/>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81E-3641-AEDB-4E25155E3676}"/>
                </c:ext>
                <c:ext xmlns:c15="http://schemas.microsoft.com/office/drawing/2012/chart" uri="{CE6537A1-D6FC-4f65-9D91-7224C49458BB}">
                  <c15:layout/>
                </c:ext>
              </c:extLst>
            </c:dLbl>
            <c:dLbl>
              <c:idx val="3"/>
              <c:layout>
                <c:manualLayout>
                  <c:x val="0.13022637015946151"/>
                  <c:y val="0.25674418604651161"/>
                </c:manualLayout>
              </c:layout>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CN"/>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481E-3641-AEDB-4E25155E3676}"/>
                </c:ex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成人教育</c:v>
                </c:pt>
                <c:pt idx="1">
                  <c:v>高职高专</c:v>
                </c:pt>
                <c:pt idx="2">
                  <c:v>普通本科</c:v>
                </c:pt>
                <c:pt idx="3">
                  <c:v>双一流</c:v>
                </c:pt>
              </c:strCache>
            </c:strRef>
          </c:cat>
          <c:val>
            <c:numRef>
              <c:f>Sheet1!$B$2:$B$5</c:f>
              <c:numCache>
                <c:formatCode>General</c:formatCode>
                <c:ptCount val="4"/>
                <c:pt idx="0">
                  <c:v>0</c:v>
                </c:pt>
                <c:pt idx="1">
                  <c:v>8</c:v>
                </c:pt>
                <c:pt idx="2">
                  <c:v>35</c:v>
                </c:pt>
                <c:pt idx="3">
                  <c:v>40</c:v>
                </c:pt>
              </c:numCache>
            </c:numRef>
          </c:val>
          <c:extLst xmlns:c16r2="http://schemas.microsoft.com/office/drawing/2015/06/chart">
            <c:ext xmlns:c16="http://schemas.microsoft.com/office/drawing/2014/chart" uri="{C3380CC4-5D6E-409C-BE32-E72D297353CC}">
              <c16:uniqueId val="{00000000-F732-4C98-8899-22BDF2B28B76}"/>
            </c:ext>
          </c:extLst>
        </c:ser>
        <c:dLbls>
          <c:showLegendKey val="0"/>
          <c:showVal val="0"/>
          <c:showCatName val="0"/>
          <c:showSerName val="0"/>
          <c:showPercent val="0"/>
          <c:showBubbleSize val="0"/>
          <c:showLeaderLines val="1"/>
        </c:dLbls>
        <c:firstSliceAng val="54"/>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sz="1600"/>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j-ea"/>
                <a:ea typeface="+mj-ea"/>
                <a:cs typeface="+mn-cs"/>
              </a:defRPr>
            </a:pPr>
            <a:r>
              <a:rPr lang="zh-CN" altLang="en-US" sz="1800" b="1" dirty="0">
                <a:solidFill>
                  <a:schemeClr val="tx1"/>
                </a:solidFill>
                <a:latin typeface="+mj-ea"/>
                <a:ea typeface="+mj-ea"/>
              </a:rPr>
              <a:t>高校无线网络对</a:t>
            </a:r>
            <a:r>
              <a:rPr lang="en-US" altLang="zh-CN" sz="1800" b="1" dirty="0">
                <a:solidFill>
                  <a:schemeClr val="tx1"/>
                </a:solidFill>
                <a:latin typeface="+mj-ea"/>
                <a:ea typeface="+mj-ea"/>
              </a:rPr>
              <a:t>IPv6</a:t>
            </a:r>
            <a:r>
              <a:rPr lang="zh-CN" altLang="en-US" sz="1800" b="1" dirty="0">
                <a:solidFill>
                  <a:schemeClr val="tx1"/>
                </a:solidFill>
                <a:latin typeface="+mj-ea"/>
                <a:ea typeface="+mj-ea"/>
              </a:rPr>
              <a:t>支持情况</a:t>
            </a:r>
            <a:endParaRPr lang="zh-CN" sz="1800" b="1" dirty="0">
              <a:solidFill>
                <a:schemeClr val="tx1"/>
              </a:solidFill>
              <a:latin typeface="+mj-ea"/>
              <a:ea typeface="+mj-ea"/>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j-ea"/>
              <a:ea typeface="+mj-ea"/>
              <a:cs typeface="+mn-cs"/>
            </a:defRPr>
          </a:pPr>
          <a:endParaRPr lang="zh-CN"/>
        </a:p>
      </c:txPr>
    </c:title>
    <c:autoTitleDeleted val="0"/>
    <c:plotArea>
      <c:layout/>
      <c:doughnutChart>
        <c:varyColors val="1"/>
        <c:ser>
          <c:idx val="0"/>
          <c:order val="0"/>
          <c:tx>
            <c:strRef>
              <c:f>Sheet1!$B$1</c:f>
              <c:strCache>
                <c:ptCount val="1"/>
                <c:pt idx="0">
                  <c:v>无线网支持IPv6情况</c:v>
                </c:pt>
              </c:strCache>
            </c:strRef>
          </c:tx>
          <c:spPr>
            <a:solidFill>
              <a:schemeClr val="accent3">
                <a:lumMod val="75000"/>
              </a:schemeClr>
            </a:solidFill>
          </c:spPr>
          <c:dPt>
            <c:idx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1-F138-D54C-9AF0-CC1260A67E77}"/>
              </c:ext>
            </c:extLst>
          </c:dPt>
          <c:dPt>
            <c:idx val="1"/>
            <c:bubble3D val="0"/>
            <c:spPr>
              <a:solidFill>
                <a:schemeClr val="accent3">
                  <a:lumMod val="75000"/>
                </a:schemeClr>
              </a:solidFill>
              <a:ln>
                <a:noFill/>
              </a:ln>
              <a:effectLst/>
            </c:spPr>
            <c:extLst xmlns:c16r2="http://schemas.microsoft.com/office/drawing/2015/06/chart">
              <c:ext xmlns:c16="http://schemas.microsoft.com/office/drawing/2014/chart" uri="{C3380CC4-5D6E-409C-BE32-E72D297353CC}">
                <c16:uniqueId val="{00000003-F138-D54C-9AF0-CC1260A67E77}"/>
              </c:ext>
            </c:extLst>
          </c:dPt>
          <c:dLbls>
            <c:dLbl>
              <c:idx val="0"/>
              <c:layout>
                <c:manualLayout>
                  <c:x val="-7.0515761678844477E-2"/>
                  <c:y val="0"/>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F138-D54C-9AF0-CC1260A67E77}"/>
                </c:ext>
                <c:ext xmlns:c15="http://schemas.microsoft.com/office/drawing/2012/chart" uri="{CE6537A1-D6FC-4f65-9D91-7224C49458BB}">
                  <c15:layout/>
                </c:ext>
              </c:extLst>
            </c:dLbl>
            <c:dLbl>
              <c:idx val="1"/>
              <c:layout>
                <c:manualLayout>
                  <c:x val="-1.4951143204821564E-2"/>
                  <c:y val="0.12651162790697673"/>
                </c:manualLayout>
              </c:layout>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zh-CN"/>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F138-D54C-9AF0-CC1260A67E77}"/>
                </c:ex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不支持</c:v>
                </c:pt>
                <c:pt idx="1">
                  <c:v>支持</c:v>
                </c:pt>
              </c:strCache>
            </c:strRef>
          </c:cat>
          <c:val>
            <c:numRef>
              <c:f>Sheet1!$B$2:$B$3</c:f>
              <c:numCache>
                <c:formatCode>General</c:formatCode>
                <c:ptCount val="2"/>
                <c:pt idx="0">
                  <c:v>632</c:v>
                </c:pt>
                <c:pt idx="1">
                  <c:v>776</c:v>
                </c:pt>
              </c:numCache>
            </c:numRef>
          </c:val>
          <c:extLst xmlns:c16r2="http://schemas.microsoft.com/office/drawing/2015/06/chart">
            <c:ext xmlns:c16="http://schemas.microsoft.com/office/drawing/2014/chart" uri="{C3380CC4-5D6E-409C-BE32-E72D297353CC}">
              <c16:uniqueId val="{00000000-F732-4C98-8899-22BDF2B28B76}"/>
            </c:ext>
          </c:extLst>
        </c:ser>
        <c:dLbls>
          <c:showLegendKey val="0"/>
          <c:showVal val="0"/>
          <c:showCatName val="0"/>
          <c:showSerName val="0"/>
          <c:showPercent val="0"/>
          <c:showBubbleSize val="0"/>
          <c:showLeaderLines val="1"/>
        </c:dLbls>
        <c:firstSliceAng val="178"/>
        <c:holeSize val="46"/>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sz="1600"/>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zh-CN" altLang="en-US" sz="1800" b="1" i="0" u="none" strike="noStrike" kern="1200" spc="0" baseline="0">
                <a:solidFill>
                  <a:schemeClr val="tx1"/>
                </a:solidFill>
                <a:latin typeface="+mj-ea"/>
                <a:ea typeface="+mj-ea"/>
                <a:cs typeface="+mn-cs"/>
              </a:defRPr>
            </a:pPr>
            <a:r>
              <a:rPr lang="zh-CN" altLang="en-US" sz="1800" b="1" i="0" u="none" strike="noStrike" kern="1200" spc="0" baseline="0" dirty="0">
                <a:solidFill>
                  <a:schemeClr val="tx1"/>
                </a:solidFill>
                <a:latin typeface="+mj-ea"/>
                <a:ea typeface="+mj-ea"/>
                <a:cs typeface="+mn-cs"/>
              </a:rPr>
              <a:t>不同高校</a:t>
            </a:r>
            <a:r>
              <a:rPr lang="zh-CN" altLang="zh-CN" sz="1800" b="1" i="0" u="none" strike="noStrike" baseline="0" dirty="0">
                <a:effectLst/>
              </a:rPr>
              <a:t>类型</a:t>
            </a:r>
            <a:r>
              <a:rPr lang="zh-CN" altLang="en-US" sz="1800" b="1" i="0" u="none" strike="noStrike" kern="1200" spc="0" baseline="0" dirty="0">
                <a:solidFill>
                  <a:schemeClr val="tx1"/>
                </a:solidFill>
                <a:latin typeface="+mj-ea"/>
                <a:ea typeface="+mj-ea"/>
                <a:cs typeface="+mn-cs"/>
              </a:rPr>
              <a:t>无线网对</a:t>
            </a:r>
            <a:r>
              <a:rPr lang="en-US" altLang="zh-CN" sz="1800" b="1" i="0" u="none" strike="noStrike" kern="1200" spc="0" baseline="0" dirty="0">
                <a:solidFill>
                  <a:schemeClr val="tx1"/>
                </a:solidFill>
                <a:latin typeface="+mj-ea"/>
                <a:ea typeface="+mj-ea"/>
                <a:cs typeface="+mn-cs"/>
              </a:rPr>
              <a:t>IPv6</a:t>
            </a:r>
            <a:r>
              <a:rPr lang="zh-CN" altLang="en-US" sz="1800" b="1" i="0" u="none" strike="noStrike" kern="1200" spc="0" baseline="0" dirty="0">
                <a:solidFill>
                  <a:schemeClr val="tx1"/>
                </a:solidFill>
                <a:latin typeface="+mj-ea"/>
                <a:ea typeface="+mj-ea"/>
                <a:cs typeface="+mn-cs"/>
              </a:rPr>
              <a:t>支持情况</a:t>
            </a:r>
          </a:p>
        </c:rich>
      </c:tx>
      <c:layout/>
      <c:overlay val="0"/>
      <c:spPr>
        <a:noFill/>
        <a:ln>
          <a:noFill/>
        </a:ln>
        <a:effectLst/>
      </c:spPr>
      <c:txPr>
        <a:bodyPr rot="0" spcFirstLastPara="1" vertOverflow="ellipsis" vert="horz" wrap="square" anchor="ctr" anchorCtr="1"/>
        <a:lstStyle/>
        <a:p>
          <a:pPr algn="ctr" rtl="0">
            <a:defRPr lang="zh-CN" altLang="en-US" sz="1800" b="1" i="0" u="none" strike="noStrike" kern="1200" spc="0" baseline="0">
              <a:solidFill>
                <a:schemeClr val="tx1"/>
              </a:solidFill>
              <a:latin typeface="+mj-ea"/>
              <a:ea typeface="+mj-ea"/>
              <a:cs typeface="+mn-cs"/>
            </a:defRPr>
          </a:pPr>
          <a:endParaRPr lang="zh-CN"/>
        </a:p>
      </c:txPr>
    </c:title>
    <c:autoTitleDeleted val="0"/>
    <c:plotArea>
      <c:layout>
        <c:manualLayout>
          <c:layoutTarget val="inner"/>
          <c:xMode val="edge"/>
          <c:yMode val="edge"/>
          <c:x val="8.3904739747884635E-2"/>
          <c:y val="0.27945065006409081"/>
          <c:w val="0.89484128980876965"/>
          <c:h val="0.49467101263504848"/>
        </c:manualLayout>
      </c:layout>
      <c:barChart>
        <c:barDir val="col"/>
        <c:grouping val="percentStacked"/>
        <c:varyColors val="0"/>
        <c:ser>
          <c:idx val="0"/>
          <c:order val="0"/>
          <c:tx>
            <c:strRef>
              <c:f>Sheet1!$A$2</c:f>
              <c:strCache>
                <c:ptCount val="1"/>
                <c:pt idx="0">
                  <c:v>不支持</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双一流</c:v>
                </c:pt>
                <c:pt idx="1">
                  <c:v>成人教育</c:v>
                </c:pt>
                <c:pt idx="2">
                  <c:v>普通本科</c:v>
                </c:pt>
                <c:pt idx="3">
                  <c:v>高职高专</c:v>
                </c:pt>
              </c:strCache>
            </c:strRef>
          </c:cat>
          <c:val>
            <c:numRef>
              <c:f>Sheet1!$B$2:$E$2</c:f>
              <c:numCache>
                <c:formatCode>0.0%</c:formatCode>
                <c:ptCount val="4"/>
                <c:pt idx="0">
                  <c:v>0.24113475177304963</c:v>
                </c:pt>
                <c:pt idx="1">
                  <c:v>0.38235294117647056</c:v>
                </c:pt>
                <c:pt idx="2">
                  <c:v>0.46325459317585299</c:v>
                </c:pt>
                <c:pt idx="3">
                  <c:v>0.49256900212314225</c:v>
                </c:pt>
              </c:numCache>
            </c:numRef>
          </c:val>
          <c:extLst xmlns:c16r2="http://schemas.microsoft.com/office/drawing/2015/06/chart">
            <c:ext xmlns:c16="http://schemas.microsoft.com/office/drawing/2014/chart" uri="{C3380CC4-5D6E-409C-BE32-E72D297353CC}">
              <c16:uniqueId val="{00000000-BFEB-4AE0-8A8C-0FF7953973D7}"/>
            </c:ext>
          </c:extLst>
        </c:ser>
        <c:ser>
          <c:idx val="1"/>
          <c:order val="1"/>
          <c:tx>
            <c:strRef>
              <c:f>Sheet1!$A$3</c:f>
              <c:strCache>
                <c:ptCount val="1"/>
                <c:pt idx="0">
                  <c:v>支持</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双一流</c:v>
                </c:pt>
                <c:pt idx="1">
                  <c:v>成人教育</c:v>
                </c:pt>
                <c:pt idx="2">
                  <c:v>普通本科</c:v>
                </c:pt>
                <c:pt idx="3">
                  <c:v>高职高专</c:v>
                </c:pt>
              </c:strCache>
            </c:strRef>
          </c:cat>
          <c:val>
            <c:numRef>
              <c:f>Sheet1!$B$3:$E$3</c:f>
              <c:numCache>
                <c:formatCode>0.0%</c:formatCode>
                <c:ptCount val="4"/>
                <c:pt idx="0">
                  <c:v>0.75886524822695034</c:v>
                </c:pt>
                <c:pt idx="1">
                  <c:v>0.61764705882352944</c:v>
                </c:pt>
                <c:pt idx="2">
                  <c:v>0.53674540682414695</c:v>
                </c:pt>
                <c:pt idx="3">
                  <c:v>0.50743099787685775</c:v>
                </c:pt>
              </c:numCache>
            </c:numRef>
          </c:val>
          <c:extLst xmlns:c16r2="http://schemas.microsoft.com/office/drawing/2015/06/chart">
            <c:ext xmlns:c16="http://schemas.microsoft.com/office/drawing/2014/chart" uri="{C3380CC4-5D6E-409C-BE32-E72D297353CC}">
              <c16:uniqueId val="{00000001-BFEB-4AE0-8A8C-0FF7953973D7}"/>
            </c:ext>
          </c:extLst>
        </c:ser>
        <c:dLbls>
          <c:showLegendKey val="0"/>
          <c:showVal val="0"/>
          <c:showCatName val="0"/>
          <c:showSerName val="0"/>
          <c:showPercent val="0"/>
          <c:showBubbleSize val="0"/>
        </c:dLbls>
        <c:gapWidth val="80"/>
        <c:overlap val="100"/>
        <c:axId val="1228674992"/>
        <c:axId val="1228676080"/>
      </c:barChart>
      <c:catAx>
        <c:axId val="122867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zh-CN"/>
          </a:p>
        </c:txPr>
        <c:crossAx val="1228676080"/>
        <c:crosses val="autoZero"/>
        <c:auto val="1"/>
        <c:lblAlgn val="ctr"/>
        <c:lblOffset val="100"/>
        <c:noMultiLvlLbl val="0"/>
      </c:catAx>
      <c:valAx>
        <c:axId val="1228676080"/>
        <c:scaling>
          <c:orientation val="minMax"/>
        </c:scaling>
        <c:delete val="1"/>
        <c:axPos val="l"/>
        <c:numFmt formatCode="0%" sourceLinked="1"/>
        <c:majorTickMark val="none"/>
        <c:minorTickMark val="none"/>
        <c:tickLblPos val="nextTo"/>
        <c:crossAx val="1228674992"/>
        <c:crosses val="autoZero"/>
        <c:crossBetween val="between"/>
      </c:valAx>
      <c:spPr>
        <a:noFill/>
        <a:ln>
          <a:noFill/>
        </a:ln>
        <a:effectLst/>
      </c:spPr>
    </c:plotArea>
    <c:legend>
      <c:legendPos val="t"/>
      <c:layout>
        <c:manualLayout>
          <c:xMode val="edge"/>
          <c:yMode val="edge"/>
          <c:x val="0.32183969285042957"/>
          <c:y val="0.14883720930232558"/>
          <c:w val="0.34629645963827405"/>
          <c:h val="9.426844900201428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289FB-8019-4AC3-B756-0EFF641BA1D8}" type="doc">
      <dgm:prSet loTypeId="urn:microsoft.com/office/officeart/2005/8/layout/process3" loCatId="process" qsTypeId="urn:microsoft.com/office/officeart/2005/8/quickstyle/simple1" qsCatId="simple" csTypeId="urn:microsoft.com/office/officeart/2005/8/colors/colorful5" csCatId="colorful" phldr="1"/>
      <dgm:spPr/>
    </dgm:pt>
    <dgm:pt modelId="{1BDA8A27-EEDA-42CC-B274-430A91964189}">
      <dgm:prSet phldrT="[文本]"/>
      <dgm:spPr>
        <a:solidFill>
          <a:schemeClr val="accent3">
            <a:lumMod val="50000"/>
          </a:schemeClr>
        </a:solidFill>
      </dgm:spPr>
      <dgm:t>
        <a:bodyPr/>
        <a:lstStyle/>
        <a:p>
          <a:r>
            <a:rPr lang="zh-CN" altLang="en-US" b="1" dirty="0">
              <a:latin typeface="微软雅黑" panose="020B0503020204020204" pitchFamily="34" charset="-122"/>
              <a:ea typeface="微软雅黑" panose="020B0503020204020204" pitchFamily="34" charset="-122"/>
            </a:rPr>
            <a:t>链路</a:t>
          </a:r>
        </a:p>
      </dgm:t>
    </dgm:pt>
    <dgm:pt modelId="{68F39B10-E8DF-4730-B1AA-EE607E10B53F}" type="parTrans" cxnId="{2B3B2001-46E0-4609-8259-CB4D7EBFAF9E}">
      <dgm:prSet/>
      <dgm:spPr/>
      <dgm:t>
        <a:bodyPr/>
        <a:lstStyle/>
        <a:p>
          <a:endParaRPr lang="zh-CN" altLang="en-US"/>
        </a:p>
      </dgm:t>
    </dgm:pt>
    <dgm:pt modelId="{CD58B929-CEEC-4CB2-B735-812FB5601FFE}" type="sibTrans" cxnId="{2B3B2001-46E0-4609-8259-CB4D7EBFAF9E}">
      <dgm:prSet/>
      <dgm:spPr/>
      <dgm:t>
        <a:bodyPr/>
        <a:lstStyle/>
        <a:p>
          <a:endParaRPr lang="zh-CN" altLang="en-US"/>
        </a:p>
      </dgm:t>
    </dgm:pt>
    <dgm:pt modelId="{57A96004-45BE-4912-A617-19D1F35BEF2D}">
      <dgm:prSet phldrT="[文本]"/>
      <dgm:spPr>
        <a:solidFill>
          <a:schemeClr val="accent3">
            <a:lumMod val="75000"/>
          </a:schemeClr>
        </a:solidFill>
      </dgm:spPr>
      <dgm:t>
        <a:bodyPr/>
        <a:lstStyle/>
        <a:p>
          <a:r>
            <a:rPr lang="zh-CN" altLang="en-US" b="1" dirty="0">
              <a:latin typeface="微软雅黑" panose="020B0503020204020204" pitchFamily="34" charset="-122"/>
              <a:ea typeface="微软雅黑" panose="020B0503020204020204" pitchFamily="34" charset="-122"/>
            </a:rPr>
            <a:t>资源</a:t>
          </a:r>
        </a:p>
      </dgm:t>
    </dgm:pt>
    <dgm:pt modelId="{2A5F2592-79DB-413A-8063-DFDF5B99AA44}" type="parTrans" cxnId="{DBB14A09-203D-40A9-983D-9CEBBD709F77}">
      <dgm:prSet/>
      <dgm:spPr/>
      <dgm:t>
        <a:bodyPr/>
        <a:lstStyle/>
        <a:p>
          <a:endParaRPr lang="zh-CN" altLang="en-US"/>
        </a:p>
      </dgm:t>
    </dgm:pt>
    <dgm:pt modelId="{7A1BEC11-4A00-4404-8B3F-7DB54D0B73B3}" type="sibTrans" cxnId="{DBB14A09-203D-40A9-983D-9CEBBD709F77}">
      <dgm:prSet/>
      <dgm:spPr/>
      <dgm:t>
        <a:bodyPr/>
        <a:lstStyle/>
        <a:p>
          <a:endParaRPr lang="zh-CN" altLang="en-US"/>
        </a:p>
      </dgm:t>
    </dgm:pt>
    <dgm:pt modelId="{51FE9465-9E9E-48F3-B4A0-B7BE001F891A}">
      <dgm:prSet phldrT="[文本]"/>
      <dgm:spPr>
        <a:solidFill>
          <a:schemeClr val="accent4">
            <a:lumMod val="60000"/>
            <a:lumOff val="40000"/>
          </a:schemeClr>
        </a:solidFill>
      </dgm:spPr>
      <dgm:t>
        <a:bodyPr/>
        <a:lstStyle/>
        <a:p>
          <a:r>
            <a:rPr lang="zh-CN" altLang="en-US" b="1" dirty="0">
              <a:latin typeface="微软雅黑" panose="020B0503020204020204" pitchFamily="34" charset="-122"/>
              <a:ea typeface="微软雅黑" panose="020B0503020204020204" pitchFamily="34" charset="-122"/>
            </a:rPr>
            <a:t>终端</a:t>
          </a:r>
        </a:p>
      </dgm:t>
    </dgm:pt>
    <dgm:pt modelId="{55C09743-B221-436E-A0AD-251FE5F9B612}" type="parTrans" cxnId="{8CE3EA16-BF76-41A7-B7E1-57DF8ECD3FBA}">
      <dgm:prSet/>
      <dgm:spPr/>
      <dgm:t>
        <a:bodyPr/>
        <a:lstStyle/>
        <a:p>
          <a:endParaRPr lang="zh-CN" altLang="en-US"/>
        </a:p>
      </dgm:t>
    </dgm:pt>
    <dgm:pt modelId="{770154B7-40AC-4BA1-A4DE-B771B1759801}" type="sibTrans" cxnId="{8CE3EA16-BF76-41A7-B7E1-57DF8ECD3FBA}">
      <dgm:prSet/>
      <dgm:spPr/>
      <dgm:t>
        <a:bodyPr/>
        <a:lstStyle/>
        <a:p>
          <a:endParaRPr lang="zh-CN" altLang="en-US"/>
        </a:p>
      </dgm:t>
    </dgm:pt>
    <dgm:pt modelId="{C345A457-679A-4908-9CD2-9F7D7E48171E}">
      <dgm:prSet phldrT="[文本]" custT="1"/>
      <dgm:spPr/>
      <dgm:t>
        <a:bodyPr anchor="ctr"/>
        <a:lstStyle/>
        <a:p>
          <a:pPr>
            <a:lnSpc>
              <a:spcPct val="200000"/>
            </a:lnSpc>
          </a:pPr>
          <a:r>
            <a:rPr lang="en-US" altLang="zh-CN" sz="1600" b="1" dirty="0" smtClean="0">
              <a:latin typeface="微软雅黑" panose="020B0503020204020204" pitchFamily="34" charset="-122"/>
              <a:ea typeface="微软雅黑" panose="020B0503020204020204" pitchFamily="34" charset="-122"/>
            </a:rPr>
            <a:t>IPv6</a:t>
          </a:r>
          <a:r>
            <a:rPr lang="zh-CN" altLang="en-US" sz="1600" b="1" dirty="0">
              <a:latin typeface="微软雅黑" panose="020B0503020204020204" pitchFamily="34" charset="-122"/>
              <a:ea typeface="微软雅黑" panose="020B0503020204020204" pitchFamily="34" charset="-122"/>
            </a:rPr>
            <a:t>链路接入</a:t>
          </a:r>
        </a:p>
      </dgm:t>
    </dgm:pt>
    <dgm:pt modelId="{8876E4DC-120D-482C-8F51-B8D807080AB1}" type="parTrans" cxnId="{F3E09C75-9022-4418-AC1F-77507328C5C1}">
      <dgm:prSet/>
      <dgm:spPr/>
      <dgm:t>
        <a:bodyPr/>
        <a:lstStyle/>
        <a:p>
          <a:endParaRPr lang="zh-CN" altLang="en-US"/>
        </a:p>
      </dgm:t>
    </dgm:pt>
    <dgm:pt modelId="{2F35EF4E-1CA9-4C7D-83F3-BD38D576294C}" type="sibTrans" cxnId="{F3E09C75-9022-4418-AC1F-77507328C5C1}">
      <dgm:prSet/>
      <dgm:spPr/>
      <dgm:t>
        <a:bodyPr/>
        <a:lstStyle/>
        <a:p>
          <a:endParaRPr lang="zh-CN" altLang="en-US"/>
        </a:p>
      </dgm:t>
    </dgm:pt>
    <dgm:pt modelId="{FEA8AE7B-A6AC-42F0-B6FB-4AF75AC3E1D6}">
      <dgm:prSet phldrT="[文本]" custT="1"/>
      <dgm:spPr/>
      <dgm:t>
        <a:bodyPr anchor="ctr"/>
        <a:lstStyle/>
        <a:p>
          <a:pPr>
            <a:lnSpc>
              <a:spcPct val="200000"/>
            </a:lnSpc>
          </a:pPr>
          <a:r>
            <a:rPr lang="en-US" altLang="zh-CN" sz="1600" b="1" dirty="0" smtClean="0">
              <a:latin typeface="微软雅黑" panose="020B0503020204020204" pitchFamily="34" charset="-122"/>
              <a:ea typeface="微软雅黑" panose="020B0503020204020204" pitchFamily="34" charset="-122"/>
            </a:rPr>
            <a:t>IPv6</a:t>
          </a:r>
          <a:r>
            <a:rPr lang="zh-CN" altLang="en-US" sz="1600" b="1" dirty="0" smtClean="0">
              <a:latin typeface="微软雅黑" panose="020B0503020204020204" pitchFamily="34" charset="-122"/>
              <a:ea typeface="微软雅黑" panose="020B0503020204020204" pitchFamily="34" charset="-122"/>
            </a:rPr>
            <a:t>局域网创建</a:t>
          </a:r>
          <a:endParaRPr lang="zh-CN" altLang="en-US" sz="1600" b="1" dirty="0">
            <a:latin typeface="微软雅黑" panose="020B0503020204020204" pitchFamily="34" charset="-122"/>
            <a:ea typeface="微软雅黑" panose="020B0503020204020204" pitchFamily="34" charset="-122"/>
          </a:endParaRPr>
        </a:p>
      </dgm:t>
    </dgm:pt>
    <dgm:pt modelId="{B641004A-B25B-4CF1-B789-CAA30D18BA1A}" type="parTrans" cxnId="{B1848A91-99D2-4745-A4EB-7C5141BF1B73}">
      <dgm:prSet/>
      <dgm:spPr/>
      <dgm:t>
        <a:bodyPr/>
        <a:lstStyle/>
        <a:p>
          <a:endParaRPr lang="zh-CN" altLang="en-US"/>
        </a:p>
      </dgm:t>
    </dgm:pt>
    <dgm:pt modelId="{5DA289EA-BC69-4E9E-ADCA-1FBDE45F3893}" type="sibTrans" cxnId="{B1848A91-99D2-4745-A4EB-7C5141BF1B73}">
      <dgm:prSet/>
      <dgm:spPr/>
      <dgm:t>
        <a:bodyPr/>
        <a:lstStyle/>
        <a:p>
          <a:endParaRPr lang="zh-CN" altLang="en-US"/>
        </a:p>
      </dgm:t>
    </dgm:pt>
    <dgm:pt modelId="{E634FF06-7095-41E6-B148-2746D50D1E03}">
      <dgm:prSet phldrT="[文本]" custT="1"/>
      <dgm:spPr/>
      <dgm:t>
        <a:bodyPr/>
        <a:lstStyle/>
        <a:p>
          <a:pPr>
            <a:lnSpc>
              <a:spcPct val="150000"/>
            </a:lnSpc>
          </a:pPr>
          <a:r>
            <a:rPr lang="en-US" altLang="zh-CN" sz="1600" b="1" dirty="0" smtClean="0">
              <a:latin typeface="微软雅黑" panose="020B0503020204020204" pitchFamily="34" charset="-122"/>
              <a:ea typeface="微软雅黑" panose="020B0503020204020204" pitchFamily="34" charset="-122"/>
            </a:rPr>
            <a:t>IPv4</a:t>
          </a:r>
          <a:r>
            <a:rPr lang="zh-CN" altLang="en-US" sz="1600" b="1" dirty="0">
              <a:latin typeface="微软雅黑" panose="020B0503020204020204" pitchFamily="34" charset="-122"/>
              <a:ea typeface="微软雅黑" panose="020B0503020204020204" pitchFamily="34" charset="-122"/>
            </a:rPr>
            <a:t>资源</a:t>
          </a:r>
          <a:r>
            <a:rPr lang="zh-CN" altLang="en-US" sz="1600" b="1" dirty="0" smtClean="0">
              <a:latin typeface="微软雅黑" panose="020B0503020204020204" pitchFamily="34" charset="-122"/>
              <a:ea typeface="微软雅黑" panose="020B0503020204020204" pitchFamily="34" charset="-122"/>
            </a:rPr>
            <a:t>被</a:t>
          </a:r>
          <a:r>
            <a:rPr lang="en-US" altLang="zh-CN" sz="1600" b="1" dirty="0" smtClean="0">
              <a:latin typeface="微软雅黑" panose="020B0503020204020204" pitchFamily="34" charset="-122"/>
              <a:ea typeface="微软雅黑" panose="020B0503020204020204" pitchFamily="34" charset="-122"/>
            </a:rPr>
            <a:t>IPv6</a:t>
          </a:r>
          <a:r>
            <a:rPr lang="zh-CN" altLang="en-US" sz="1600" b="1" dirty="0">
              <a:latin typeface="微软雅黑" panose="020B0503020204020204" pitchFamily="34" charset="-122"/>
              <a:ea typeface="微软雅黑" panose="020B0503020204020204" pitchFamily="34" charset="-122"/>
            </a:rPr>
            <a:t>终端访问</a:t>
          </a:r>
        </a:p>
      </dgm:t>
    </dgm:pt>
    <dgm:pt modelId="{E0B5C5CE-BF2E-4AD0-9095-962DDADA943E}" type="parTrans" cxnId="{F66CF312-E025-4325-8327-CA60989B4937}">
      <dgm:prSet/>
      <dgm:spPr/>
      <dgm:t>
        <a:bodyPr/>
        <a:lstStyle/>
        <a:p>
          <a:endParaRPr lang="zh-CN" altLang="en-US"/>
        </a:p>
      </dgm:t>
    </dgm:pt>
    <dgm:pt modelId="{DB5FA2C0-FA13-4330-9750-F8BCEE2C4BC7}" type="sibTrans" cxnId="{F66CF312-E025-4325-8327-CA60989B4937}">
      <dgm:prSet/>
      <dgm:spPr/>
      <dgm:t>
        <a:bodyPr/>
        <a:lstStyle/>
        <a:p>
          <a:endParaRPr lang="zh-CN" altLang="en-US"/>
        </a:p>
      </dgm:t>
    </dgm:pt>
    <dgm:pt modelId="{B2095B3D-72C8-4703-8CD0-4A18C0623931}">
      <dgm:prSet phldrT="[文本]" custT="1"/>
      <dgm:spPr/>
      <dgm:t>
        <a:bodyPr/>
        <a:lstStyle/>
        <a:p>
          <a:pPr>
            <a:lnSpc>
              <a:spcPct val="150000"/>
            </a:lnSpc>
          </a:pPr>
          <a:r>
            <a:rPr lang="en-US" altLang="zh-CN" sz="1600" b="1" dirty="0" smtClean="0">
              <a:latin typeface="微软雅黑" panose="020B0503020204020204" pitchFamily="34" charset="-122"/>
              <a:ea typeface="微软雅黑" panose="020B0503020204020204" pitchFamily="34" charset="-122"/>
            </a:rPr>
            <a:t>IPv4</a:t>
          </a:r>
          <a:r>
            <a:rPr lang="zh-CN" altLang="en-US" sz="1600" b="1" dirty="0">
              <a:latin typeface="微软雅黑" panose="020B0503020204020204" pitchFamily="34" charset="-122"/>
              <a:ea typeface="微软雅黑" panose="020B0503020204020204" pitchFamily="34" charset="-122"/>
            </a:rPr>
            <a:t>终端</a:t>
          </a:r>
          <a:r>
            <a:rPr lang="zh-CN" altLang="en-US" sz="1600" b="1" dirty="0" smtClean="0">
              <a:latin typeface="微软雅黑" panose="020B0503020204020204" pitchFamily="34" charset="-122"/>
              <a:ea typeface="微软雅黑" panose="020B0503020204020204" pitchFamily="34" charset="-122"/>
            </a:rPr>
            <a:t>访问</a:t>
          </a:r>
          <a:r>
            <a:rPr lang="en-US" altLang="zh-CN" sz="1600" b="1" dirty="0" smtClean="0">
              <a:latin typeface="微软雅黑" panose="020B0503020204020204" pitchFamily="34" charset="-122"/>
              <a:ea typeface="微软雅黑" panose="020B0503020204020204" pitchFamily="34" charset="-122"/>
            </a:rPr>
            <a:t>IPv6</a:t>
          </a:r>
          <a:r>
            <a:rPr lang="zh-CN" altLang="en-US" sz="1600" b="1" dirty="0">
              <a:latin typeface="微软雅黑" panose="020B0503020204020204" pitchFamily="34" charset="-122"/>
              <a:ea typeface="微软雅黑" panose="020B0503020204020204" pitchFamily="34" charset="-122"/>
            </a:rPr>
            <a:t>资源</a:t>
          </a:r>
        </a:p>
      </dgm:t>
    </dgm:pt>
    <dgm:pt modelId="{B0C485DB-1311-4CA1-90AD-A1718A0D6E45}" type="parTrans" cxnId="{3E44D0E5-037C-45DF-B7FA-808684839C57}">
      <dgm:prSet/>
      <dgm:spPr/>
      <dgm:t>
        <a:bodyPr/>
        <a:lstStyle/>
        <a:p>
          <a:endParaRPr lang="zh-CN" altLang="en-US"/>
        </a:p>
      </dgm:t>
    </dgm:pt>
    <dgm:pt modelId="{E125841F-31A6-42FF-AAAD-81E5AD710A00}" type="sibTrans" cxnId="{3E44D0E5-037C-45DF-B7FA-808684839C57}">
      <dgm:prSet/>
      <dgm:spPr/>
      <dgm:t>
        <a:bodyPr/>
        <a:lstStyle/>
        <a:p>
          <a:endParaRPr lang="zh-CN" altLang="en-US"/>
        </a:p>
      </dgm:t>
    </dgm:pt>
    <dgm:pt modelId="{D38BC234-85A2-40F3-BA88-989169165910}">
      <dgm:prSet phldrT="[文本]" custT="1"/>
      <dgm:spPr/>
      <dgm:t>
        <a:bodyPr/>
        <a:lstStyle/>
        <a:p>
          <a:pPr>
            <a:lnSpc>
              <a:spcPct val="150000"/>
            </a:lnSpc>
          </a:pPr>
          <a:r>
            <a:rPr lang="en-US" altLang="zh-CN" sz="1600" b="1" dirty="0" smtClean="0">
              <a:latin typeface="微软雅黑" panose="020B0503020204020204" pitchFamily="34" charset="-122"/>
              <a:ea typeface="微软雅黑" panose="020B0503020204020204" pitchFamily="34" charset="-122"/>
            </a:rPr>
            <a:t>IPv6</a:t>
          </a:r>
          <a:r>
            <a:rPr lang="zh-CN" altLang="en-US" sz="1600" b="1" dirty="0">
              <a:latin typeface="微软雅黑" panose="020B0503020204020204" pitchFamily="34" charset="-122"/>
              <a:ea typeface="微软雅黑" panose="020B0503020204020204" pitchFamily="34" charset="-122"/>
            </a:rPr>
            <a:t>终端</a:t>
          </a:r>
          <a:r>
            <a:rPr lang="zh-CN" altLang="en-US" sz="1600" b="1" dirty="0" smtClean="0">
              <a:latin typeface="微软雅黑" panose="020B0503020204020204" pitchFamily="34" charset="-122"/>
              <a:ea typeface="微软雅黑" panose="020B0503020204020204" pitchFamily="34" charset="-122"/>
            </a:rPr>
            <a:t>访问</a:t>
          </a:r>
          <a:r>
            <a:rPr lang="en-US" altLang="zh-CN" sz="1600" b="1" dirty="0" smtClean="0">
              <a:latin typeface="微软雅黑" panose="020B0503020204020204" pitchFamily="34" charset="-122"/>
              <a:ea typeface="微软雅黑" panose="020B0503020204020204" pitchFamily="34" charset="-122"/>
            </a:rPr>
            <a:t>IPv4</a:t>
          </a:r>
          <a:r>
            <a:rPr lang="zh-CN" altLang="en-US" sz="1600" b="1" dirty="0">
              <a:latin typeface="微软雅黑" panose="020B0503020204020204" pitchFamily="34" charset="-122"/>
              <a:ea typeface="微软雅黑" panose="020B0503020204020204" pitchFamily="34" charset="-122"/>
            </a:rPr>
            <a:t>资源</a:t>
          </a:r>
        </a:p>
      </dgm:t>
    </dgm:pt>
    <dgm:pt modelId="{7E79862E-A736-4565-80D2-EDEE78F929E1}" type="parTrans" cxnId="{CC340501-E51C-4716-93D7-690073383912}">
      <dgm:prSet/>
      <dgm:spPr/>
      <dgm:t>
        <a:bodyPr/>
        <a:lstStyle/>
        <a:p>
          <a:endParaRPr lang="zh-CN" altLang="en-US"/>
        </a:p>
      </dgm:t>
    </dgm:pt>
    <dgm:pt modelId="{CF0AB4CF-6BA0-4B3A-82EA-E4FD8FE46F07}" type="sibTrans" cxnId="{CC340501-E51C-4716-93D7-690073383912}">
      <dgm:prSet/>
      <dgm:spPr/>
      <dgm:t>
        <a:bodyPr/>
        <a:lstStyle/>
        <a:p>
          <a:endParaRPr lang="zh-CN" altLang="en-US"/>
        </a:p>
      </dgm:t>
    </dgm:pt>
    <dgm:pt modelId="{A10E9CFD-6BAE-4063-AA18-62A01FA680D3}">
      <dgm:prSet phldrT="[文本]" custT="1"/>
      <dgm:spPr/>
      <dgm:t>
        <a:bodyPr/>
        <a:lstStyle/>
        <a:p>
          <a:pPr>
            <a:lnSpc>
              <a:spcPct val="150000"/>
            </a:lnSpc>
          </a:pPr>
          <a:r>
            <a:rPr lang="en-US" altLang="zh-CN" sz="1600" b="1" dirty="0" smtClean="0">
              <a:latin typeface="微软雅黑" panose="020B0503020204020204" pitchFamily="34" charset="-122"/>
              <a:ea typeface="微软雅黑" panose="020B0503020204020204" pitchFamily="34" charset="-122"/>
            </a:rPr>
            <a:t>IPv6</a:t>
          </a:r>
          <a:r>
            <a:rPr lang="zh-CN" altLang="en-US" sz="1600" b="1" dirty="0">
              <a:latin typeface="微软雅黑" panose="020B0503020204020204" pitchFamily="34" charset="-122"/>
              <a:ea typeface="微软雅黑" panose="020B0503020204020204" pitchFamily="34" charset="-122"/>
            </a:rPr>
            <a:t>资源</a:t>
          </a:r>
          <a:r>
            <a:rPr lang="zh-CN" altLang="en-US" sz="1600" b="1" dirty="0" smtClean="0">
              <a:latin typeface="微软雅黑" panose="020B0503020204020204" pitchFamily="34" charset="-122"/>
              <a:ea typeface="微软雅黑" panose="020B0503020204020204" pitchFamily="34" charset="-122"/>
            </a:rPr>
            <a:t>被</a:t>
          </a:r>
          <a:r>
            <a:rPr lang="en-US" altLang="zh-CN" sz="1600" b="1" dirty="0" smtClean="0">
              <a:latin typeface="微软雅黑" panose="020B0503020204020204" pitchFamily="34" charset="-122"/>
              <a:ea typeface="微软雅黑" panose="020B0503020204020204" pitchFamily="34" charset="-122"/>
            </a:rPr>
            <a:t>IPv4</a:t>
          </a:r>
          <a:r>
            <a:rPr lang="zh-CN" altLang="en-US" sz="1600" b="1" dirty="0">
              <a:latin typeface="微软雅黑" panose="020B0503020204020204" pitchFamily="34" charset="-122"/>
              <a:ea typeface="微软雅黑" panose="020B0503020204020204" pitchFamily="34" charset="-122"/>
            </a:rPr>
            <a:t>终端访问</a:t>
          </a:r>
        </a:p>
      </dgm:t>
    </dgm:pt>
    <dgm:pt modelId="{842B2583-C8A1-4319-8A84-D483DF6E3096}" type="parTrans" cxnId="{EBEF2456-17E0-4DEA-B9E8-679F801111F6}">
      <dgm:prSet/>
      <dgm:spPr/>
      <dgm:t>
        <a:bodyPr/>
        <a:lstStyle/>
        <a:p>
          <a:endParaRPr lang="zh-CN" altLang="en-US"/>
        </a:p>
      </dgm:t>
    </dgm:pt>
    <dgm:pt modelId="{F0693CEB-FCFB-45DC-9979-59571D5BD0C0}" type="sibTrans" cxnId="{EBEF2456-17E0-4DEA-B9E8-679F801111F6}">
      <dgm:prSet/>
      <dgm:spPr/>
      <dgm:t>
        <a:bodyPr/>
        <a:lstStyle/>
        <a:p>
          <a:endParaRPr lang="zh-CN" altLang="en-US"/>
        </a:p>
      </dgm:t>
    </dgm:pt>
    <dgm:pt modelId="{D031268D-AE22-4A67-B823-DE8BECDE3FEA}" type="pres">
      <dgm:prSet presAssocID="{DC8289FB-8019-4AC3-B756-0EFF641BA1D8}" presName="linearFlow" presStyleCnt="0">
        <dgm:presLayoutVars>
          <dgm:dir/>
          <dgm:animLvl val="lvl"/>
          <dgm:resizeHandles val="exact"/>
        </dgm:presLayoutVars>
      </dgm:prSet>
      <dgm:spPr/>
    </dgm:pt>
    <dgm:pt modelId="{EA6EBF70-7C02-46A5-86C4-87A6C3D3DF60}" type="pres">
      <dgm:prSet presAssocID="{1BDA8A27-EEDA-42CC-B274-430A91964189}" presName="composite" presStyleCnt="0"/>
      <dgm:spPr/>
    </dgm:pt>
    <dgm:pt modelId="{29FDA3A0-B4CE-4A94-AAD1-10954AAC831F}" type="pres">
      <dgm:prSet presAssocID="{1BDA8A27-EEDA-42CC-B274-430A91964189}" presName="parTx" presStyleLbl="node1" presStyleIdx="0" presStyleCnt="3">
        <dgm:presLayoutVars>
          <dgm:chMax val="0"/>
          <dgm:chPref val="0"/>
          <dgm:bulletEnabled val="1"/>
        </dgm:presLayoutVars>
      </dgm:prSet>
      <dgm:spPr/>
      <dgm:t>
        <a:bodyPr/>
        <a:lstStyle/>
        <a:p>
          <a:endParaRPr lang="zh-CN" altLang="en-US"/>
        </a:p>
      </dgm:t>
    </dgm:pt>
    <dgm:pt modelId="{99C0E31D-0E34-44C8-84ED-22D7787C93F5}" type="pres">
      <dgm:prSet presAssocID="{1BDA8A27-EEDA-42CC-B274-430A91964189}" presName="parSh" presStyleLbl="node1" presStyleIdx="0" presStyleCnt="3"/>
      <dgm:spPr/>
      <dgm:t>
        <a:bodyPr/>
        <a:lstStyle/>
        <a:p>
          <a:endParaRPr lang="zh-CN" altLang="en-US"/>
        </a:p>
      </dgm:t>
    </dgm:pt>
    <dgm:pt modelId="{4E6B78AB-A40A-444E-9954-51E2C6FD2321}" type="pres">
      <dgm:prSet presAssocID="{1BDA8A27-EEDA-42CC-B274-430A91964189}" presName="desTx" presStyleLbl="fgAcc1" presStyleIdx="0" presStyleCnt="3">
        <dgm:presLayoutVars>
          <dgm:bulletEnabled val="1"/>
        </dgm:presLayoutVars>
      </dgm:prSet>
      <dgm:spPr/>
      <dgm:t>
        <a:bodyPr/>
        <a:lstStyle/>
        <a:p>
          <a:endParaRPr lang="zh-CN" altLang="en-US"/>
        </a:p>
      </dgm:t>
    </dgm:pt>
    <dgm:pt modelId="{E2BBCBE1-B19B-4EC7-ABD3-A652678B1163}" type="pres">
      <dgm:prSet presAssocID="{CD58B929-CEEC-4CB2-B735-812FB5601FFE}" presName="sibTrans" presStyleLbl="sibTrans2D1" presStyleIdx="0" presStyleCnt="2"/>
      <dgm:spPr>
        <a:prstGeom prst="mathMinus">
          <a:avLst/>
        </a:prstGeom>
      </dgm:spPr>
      <dgm:t>
        <a:bodyPr/>
        <a:lstStyle/>
        <a:p>
          <a:endParaRPr lang="zh-CN" altLang="en-US"/>
        </a:p>
      </dgm:t>
    </dgm:pt>
    <dgm:pt modelId="{FC6279A4-8802-45AE-85F9-173197A2B5FE}" type="pres">
      <dgm:prSet presAssocID="{CD58B929-CEEC-4CB2-B735-812FB5601FFE}" presName="connTx" presStyleLbl="sibTrans2D1" presStyleIdx="0" presStyleCnt="2"/>
      <dgm:spPr/>
      <dgm:t>
        <a:bodyPr/>
        <a:lstStyle/>
        <a:p>
          <a:endParaRPr lang="zh-CN" altLang="en-US"/>
        </a:p>
      </dgm:t>
    </dgm:pt>
    <dgm:pt modelId="{05AD06D0-32A6-4863-B925-0451C9948732}" type="pres">
      <dgm:prSet presAssocID="{57A96004-45BE-4912-A617-19D1F35BEF2D}" presName="composite" presStyleCnt="0"/>
      <dgm:spPr/>
    </dgm:pt>
    <dgm:pt modelId="{7D120AF3-1FF2-4D6D-B3BD-479EA2857C4A}" type="pres">
      <dgm:prSet presAssocID="{57A96004-45BE-4912-A617-19D1F35BEF2D}" presName="parTx" presStyleLbl="node1" presStyleIdx="0" presStyleCnt="3">
        <dgm:presLayoutVars>
          <dgm:chMax val="0"/>
          <dgm:chPref val="0"/>
          <dgm:bulletEnabled val="1"/>
        </dgm:presLayoutVars>
      </dgm:prSet>
      <dgm:spPr/>
      <dgm:t>
        <a:bodyPr/>
        <a:lstStyle/>
        <a:p>
          <a:endParaRPr lang="zh-CN" altLang="en-US"/>
        </a:p>
      </dgm:t>
    </dgm:pt>
    <dgm:pt modelId="{165005BE-7B6F-4E54-B742-34DF57FE1FA4}" type="pres">
      <dgm:prSet presAssocID="{57A96004-45BE-4912-A617-19D1F35BEF2D}" presName="parSh" presStyleLbl="node1" presStyleIdx="1" presStyleCnt="3"/>
      <dgm:spPr/>
      <dgm:t>
        <a:bodyPr/>
        <a:lstStyle/>
        <a:p>
          <a:endParaRPr lang="zh-CN" altLang="en-US"/>
        </a:p>
      </dgm:t>
    </dgm:pt>
    <dgm:pt modelId="{3DCBE190-11D4-4795-8542-6A7204159100}" type="pres">
      <dgm:prSet presAssocID="{57A96004-45BE-4912-A617-19D1F35BEF2D}" presName="desTx" presStyleLbl="fgAcc1" presStyleIdx="1" presStyleCnt="3">
        <dgm:presLayoutVars>
          <dgm:bulletEnabled val="1"/>
        </dgm:presLayoutVars>
      </dgm:prSet>
      <dgm:spPr/>
      <dgm:t>
        <a:bodyPr/>
        <a:lstStyle/>
        <a:p>
          <a:endParaRPr lang="zh-CN" altLang="en-US"/>
        </a:p>
      </dgm:t>
    </dgm:pt>
    <dgm:pt modelId="{27C739F3-F834-4534-B2A1-CC751F3832AA}" type="pres">
      <dgm:prSet presAssocID="{7A1BEC11-4A00-4404-8B3F-7DB54D0B73B3}" presName="sibTrans" presStyleLbl="sibTrans2D1" presStyleIdx="1" presStyleCnt="2"/>
      <dgm:spPr>
        <a:prstGeom prst="mathMinus">
          <a:avLst/>
        </a:prstGeom>
      </dgm:spPr>
      <dgm:t>
        <a:bodyPr/>
        <a:lstStyle/>
        <a:p>
          <a:endParaRPr lang="zh-CN" altLang="en-US"/>
        </a:p>
      </dgm:t>
    </dgm:pt>
    <dgm:pt modelId="{4CDEC56D-9D51-47AE-829C-A7E1C4012766}" type="pres">
      <dgm:prSet presAssocID="{7A1BEC11-4A00-4404-8B3F-7DB54D0B73B3}" presName="connTx" presStyleLbl="sibTrans2D1" presStyleIdx="1" presStyleCnt="2"/>
      <dgm:spPr/>
      <dgm:t>
        <a:bodyPr/>
        <a:lstStyle/>
        <a:p>
          <a:endParaRPr lang="zh-CN" altLang="en-US"/>
        </a:p>
      </dgm:t>
    </dgm:pt>
    <dgm:pt modelId="{5D3DF0CB-164A-4374-B015-C71387D122E6}" type="pres">
      <dgm:prSet presAssocID="{51FE9465-9E9E-48F3-B4A0-B7BE001F891A}" presName="composite" presStyleCnt="0"/>
      <dgm:spPr/>
    </dgm:pt>
    <dgm:pt modelId="{F3D367E9-CF68-442E-8E2E-56290F0BB3CB}" type="pres">
      <dgm:prSet presAssocID="{51FE9465-9E9E-48F3-B4A0-B7BE001F891A}" presName="parTx" presStyleLbl="node1" presStyleIdx="1" presStyleCnt="3">
        <dgm:presLayoutVars>
          <dgm:chMax val="0"/>
          <dgm:chPref val="0"/>
          <dgm:bulletEnabled val="1"/>
        </dgm:presLayoutVars>
      </dgm:prSet>
      <dgm:spPr/>
      <dgm:t>
        <a:bodyPr/>
        <a:lstStyle/>
        <a:p>
          <a:endParaRPr lang="zh-CN" altLang="en-US"/>
        </a:p>
      </dgm:t>
    </dgm:pt>
    <dgm:pt modelId="{36099CDD-E2AE-4848-864A-C17CB080F507}" type="pres">
      <dgm:prSet presAssocID="{51FE9465-9E9E-48F3-B4A0-B7BE001F891A}" presName="parSh" presStyleLbl="node1" presStyleIdx="2" presStyleCnt="3"/>
      <dgm:spPr/>
      <dgm:t>
        <a:bodyPr/>
        <a:lstStyle/>
        <a:p>
          <a:endParaRPr lang="zh-CN" altLang="en-US"/>
        </a:p>
      </dgm:t>
    </dgm:pt>
    <dgm:pt modelId="{A39D63EB-5778-43DD-A263-96DECA9FFC21}" type="pres">
      <dgm:prSet presAssocID="{51FE9465-9E9E-48F3-B4A0-B7BE001F891A}" presName="desTx" presStyleLbl="fgAcc1" presStyleIdx="2" presStyleCnt="3">
        <dgm:presLayoutVars>
          <dgm:bulletEnabled val="1"/>
        </dgm:presLayoutVars>
      </dgm:prSet>
      <dgm:spPr/>
      <dgm:t>
        <a:bodyPr/>
        <a:lstStyle/>
        <a:p>
          <a:endParaRPr lang="zh-CN" altLang="en-US"/>
        </a:p>
      </dgm:t>
    </dgm:pt>
  </dgm:ptLst>
  <dgm:cxnLst>
    <dgm:cxn modelId="{8CE3EA16-BF76-41A7-B7E1-57DF8ECD3FBA}" srcId="{DC8289FB-8019-4AC3-B756-0EFF641BA1D8}" destId="{51FE9465-9E9E-48F3-B4A0-B7BE001F891A}" srcOrd="2" destOrd="0" parTransId="{55C09743-B221-436E-A0AD-251FE5F9B612}" sibTransId="{770154B7-40AC-4BA1-A4DE-B771B1759801}"/>
    <dgm:cxn modelId="{C8113CC7-F7B8-4206-A0FE-2BD0A96C15F6}" type="presOf" srcId="{57A96004-45BE-4912-A617-19D1F35BEF2D}" destId="{7D120AF3-1FF2-4D6D-B3BD-479EA2857C4A}" srcOrd="0" destOrd="0" presId="urn:microsoft.com/office/officeart/2005/8/layout/process3"/>
    <dgm:cxn modelId="{4AD55BF5-C18A-46C8-8901-79CB4B07E893}" type="presOf" srcId="{B2095B3D-72C8-4703-8CD0-4A18C0623931}" destId="{A39D63EB-5778-43DD-A263-96DECA9FFC21}" srcOrd="0" destOrd="0" presId="urn:microsoft.com/office/officeart/2005/8/layout/process3"/>
    <dgm:cxn modelId="{EBEF2456-17E0-4DEA-B9E8-679F801111F6}" srcId="{57A96004-45BE-4912-A617-19D1F35BEF2D}" destId="{A10E9CFD-6BAE-4063-AA18-62A01FA680D3}" srcOrd="1" destOrd="0" parTransId="{842B2583-C8A1-4319-8A84-D483DF6E3096}" sibTransId="{F0693CEB-FCFB-45DC-9979-59571D5BD0C0}"/>
    <dgm:cxn modelId="{1F4762D7-4E3D-4205-B341-2CF9B89003BA}" type="presOf" srcId="{51FE9465-9E9E-48F3-B4A0-B7BE001F891A}" destId="{F3D367E9-CF68-442E-8E2E-56290F0BB3CB}" srcOrd="0" destOrd="0" presId="urn:microsoft.com/office/officeart/2005/8/layout/process3"/>
    <dgm:cxn modelId="{18DDF8EB-7D26-4B5D-B958-9DD6E63C0BD3}" type="presOf" srcId="{E634FF06-7095-41E6-B148-2746D50D1E03}" destId="{3DCBE190-11D4-4795-8542-6A7204159100}" srcOrd="0" destOrd="0" presId="urn:microsoft.com/office/officeart/2005/8/layout/process3"/>
    <dgm:cxn modelId="{0B4B944F-D95B-403C-9D78-61278FFB1EB2}" type="presOf" srcId="{7A1BEC11-4A00-4404-8B3F-7DB54D0B73B3}" destId="{27C739F3-F834-4534-B2A1-CC751F3832AA}" srcOrd="0" destOrd="0" presId="urn:microsoft.com/office/officeart/2005/8/layout/process3"/>
    <dgm:cxn modelId="{7AEAA064-944B-475E-9169-6A27DFB142AE}" type="presOf" srcId="{1BDA8A27-EEDA-42CC-B274-430A91964189}" destId="{99C0E31D-0E34-44C8-84ED-22D7787C93F5}" srcOrd="1" destOrd="0" presId="urn:microsoft.com/office/officeart/2005/8/layout/process3"/>
    <dgm:cxn modelId="{5B862116-70C0-430D-8D02-006BED147CDC}" type="presOf" srcId="{A10E9CFD-6BAE-4063-AA18-62A01FA680D3}" destId="{3DCBE190-11D4-4795-8542-6A7204159100}" srcOrd="0" destOrd="1" presId="urn:microsoft.com/office/officeart/2005/8/layout/process3"/>
    <dgm:cxn modelId="{043570A5-02F8-4D41-B6E3-AA15EE0290F6}" type="presOf" srcId="{51FE9465-9E9E-48F3-B4A0-B7BE001F891A}" destId="{36099CDD-E2AE-4848-864A-C17CB080F507}" srcOrd="1" destOrd="0" presId="urn:microsoft.com/office/officeart/2005/8/layout/process3"/>
    <dgm:cxn modelId="{F3E09C75-9022-4418-AC1F-77507328C5C1}" srcId="{1BDA8A27-EEDA-42CC-B274-430A91964189}" destId="{C345A457-679A-4908-9CD2-9F7D7E48171E}" srcOrd="0" destOrd="0" parTransId="{8876E4DC-120D-482C-8F51-B8D807080AB1}" sibTransId="{2F35EF4E-1CA9-4C7D-83F3-BD38D576294C}"/>
    <dgm:cxn modelId="{E95996F3-30AC-4963-93E1-C771AC34D1E6}" type="presOf" srcId="{1BDA8A27-EEDA-42CC-B274-430A91964189}" destId="{29FDA3A0-B4CE-4A94-AAD1-10954AAC831F}" srcOrd="0" destOrd="0" presId="urn:microsoft.com/office/officeart/2005/8/layout/process3"/>
    <dgm:cxn modelId="{F66CF312-E025-4325-8327-CA60989B4937}" srcId="{57A96004-45BE-4912-A617-19D1F35BEF2D}" destId="{E634FF06-7095-41E6-B148-2746D50D1E03}" srcOrd="0" destOrd="0" parTransId="{E0B5C5CE-BF2E-4AD0-9095-962DDADA943E}" sibTransId="{DB5FA2C0-FA13-4330-9750-F8BCEE2C4BC7}"/>
    <dgm:cxn modelId="{5F42E8F4-71C2-42D6-BB5C-67E751B635E7}" type="presOf" srcId="{D38BC234-85A2-40F3-BA88-989169165910}" destId="{A39D63EB-5778-43DD-A263-96DECA9FFC21}" srcOrd="0" destOrd="1" presId="urn:microsoft.com/office/officeart/2005/8/layout/process3"/>
    <dgm:cxn modelId="{1D784809-286E-458F-944F-5E54888F6B09}" type="presOf" srcId="{57A96004-45BE-4912-A617-19D1F35BEF2D}" destId="{165005BE-7B6F-4E54-B742-34DF57FE1FA4}" srcOrd="1" destOrd="0" presId="urn:microsoft.com/office/officeart/2005/8/layout/process3"/>
    <dgm:cxn modelId="{3E44D0E5-037C-45DF-B7FA-808684839C57}" srcId="{51FE9465-9E9E-48F3-B4A0-B7BE001F891A}" destId="{B2095B3D-72C8-4703-8CD0-4A18C0623931}" srcOrd="0" destOrd="0" parTransId="{B0C485DB-1311-4CA1-90AD-A1718A0D6E45}" sibTransId="{E125841F-31A6-42FF-AAAD-81E5AD710A00}"/>
    <dgm:cxn modelId="{CC340501-E51C-4716-93D7-690073383912}" srcId="{51FE9465-9E9E-48F3-B4A0-B7BE001F891A}" destId="{D38BC234-85A2-40F3-BA88-989169165910}" srcOrd="1" destOrd="0" parTransId="{7E79862E-A736-4565-80D2-EDEE78F929E1}" sibTransId="{CF0AB4CF-6BA0-4B3A-82EA-E4FD8FE46F07}"/>
    <dgm:cxn modelId="{2B3B2001-46E0-4609-8259-CB4D7EBFAF9E}" srcId="{DC8289FB-8019-4AC3-B756-0EFF641BA1D8}" destId="{1BDA8A27-EEDA-42CC-B274-430A91964189}" srcOrd="0" destOrd="0" parTransId="{68F39B10-E8DF-4730-B1AA-EE607E10B53F}" sibTransId="{CD58B929-CEEC-4CB2-B735-812FB5601FFE}"/>
    <dgm:cxn modelId="{317C9D9D-F3AA-4008-B178-1A76042487C5}" type="presOf" srcId="{CD58B929-CEEC-4CB2-B735-812FB5601FFE}" destId="{E2BBCBE1-B19B-4EC7-ABD3-A652678B1163}" srcOrd="0" destOrd="0" presId="urn:microsoft.com/office/officeart/2005/8/layout/process3"/>
    <dgm:cxn modelId="{02225429-7A42-4A22-B31C-461C00481BFC}" type="presOf" srcId="{DC8289FB-8019-4AC3-B756-0EFF641BA1D8}" destId="{D031268D-AE22-4A67-B823-DE8BECDE3FEA}" srcOrd="0" destOrd="0" presId="urn:microsoft.com/office/officeart/2005/8/layout/process3"/>
    <dgm:cxn modelId="{9334E913-3816-4362-AB10-4DFE7ECA303D}" type="presOf" srcId="{FEA8AE7B-A6AC-42F0-B6FB-4AF75AC3E1D6}" destId="{4E6B78AB-A40A-444E-9954-51E2C6FD2321}" srcOrd="0" destOrd="1" presId="urn:microsoft.com/office/officeart/2005/8/layout/process3"/>
    <dgm:cxn modelId="{3AF7F261-8483-469F-B80A-94CB40756782}" type="presOf" srcId="{CD58B929-CEEC-4CB2-B735-812FB5601FFE}" destId="{FC6279A4-8802-45AE-85F9-173197A2B5FE}" srcOrd="1" destOrd="0" presId="urn:microsoft.com/office/officeart/2005/8/layout/process3"/>
    <dgm:cxn modelId="{B1848A91-99D2-4745-A4EB-7C5141BF1B73}" srcId="{1BDA8A27-EEDA-42CC-B274-430A91964189}" destId="{FEA8AE7B-A6AC-42F0-B6FB-4AF75AC3E1D6}" srcOrd="1" destOrd="0" parTransId="{B641004A-B25B-4CF1-B789-CAA30D18BA1A}" sibTransId="{5DA289EA-BC69-4E9E-ADCA-1FBDE45F3893}"/>
    <dgm:cxn modelId="{93FD4FE1-21EF-474C-826A-52833AAB04B5}" type="presOf" srcId="{7A1BEC11-4A00-4404-8B3F-7DB54D0B73B3}" destId="{4CDEC56D-9D51-47AE-829C-A7E1C4012766}" srcOrd="1" destOrd="0" presId="urn:microsoft.com/office/officeart/2005/8/layout/process3"/>
    <dgm:cxn modelId="{DBB14A09-203D-40A9-983D-9CEBBD709F77}" srcId="{DC8289FB-8019-4AC3-B756-0EFF641BA1D8}" destId="{57A96004-45BE-4912-A617-19D1F35BEF2D}" srcOrd="1" destOrd="0" parTransId="{2A5F2592-79DB-413A-8063-DFDF5B99AA44}" sibTransId="{7A1BEC11-4A00-4404-8B3F-7DB54D0B73B3}"/>
    <dgm:cxn modelId="{41A6CEBC-E0BB-440F-B047-E77CEFF335F5}" type="presOf" srcId="{C345A457-679A-4908-9CD2-9F7D7E48171E}" destId="{4E6B78AB-A40A-444E-9954-51E2C6FD2321}" srcOrd="0" destOrd="0" presId="urn:microsoft.com/office/officeart/2005/8/layout/process3"/>
    <dgm:cxn modelId="{93672DD2-89EE-4165-8481-9C6A6253F77B}" type="presParOf" srcId="{D031268D-AE22-4A67-B823-DE8BECDE3FEA}" destId="{EA6EBF70-7C02-46A5-86C4-87A6C3D3DF60}" srcOrd="0" destOrd="0" presId="urn:microsoft.com/office/officeart/2005/8/layout/process3"/>
    <dgm:cxn modelId="{20D29F1C-DD9F-425A-BBF9-03E900FD65E6}" type="presParOf" srcId="{EA6EBF70-7C02-46A5-86C4-87A6C3D3DF60}" destId="{29FDA3A0-B4CE-4A94-AAD1-10954AAC831F}" srcOrd="0" destOrd="0" presId="urn:microsoft.com/office/officeart/2005/8/layout/process3"/>
    <dgm:cxn modelId="{1E22AC34-5464-4CD0-8165-4EA26BD06CFE}" type="presParOf" srcId="{EA6EBF70-7C02-46A5-86C4-87A6C3D3DF60}" destId="{99C0E31D-0E34-44C8-84ED-22D7787C93F5}" srcOrd="1" destOrd="0" presId="urn:microsoft.com/office/officeart/2005/8/layout/process3"/>
    <dgm:cxn modelId="{AF3C415C-2860-43DE-8D4B-405F7C2CE738}" type="presParOf" srcId="{EA6EBF70-7C02-46A5-86C4-87A6C3D3DF60}" destId="{4E6B78AB-A40A-444E-9954-51E2C6FD2321}" srcOrd="2" destOrd="0" presId="urn:microsoft.com/office/officeart/2005/8/layout/process3"/>
    <dgm:cxn modelId="{57E88FC1-19FC-4B7F-8C9B-F68F942AB0DC}" type="presParOf" srcId="{D031268D-AE22-4A67-B823-DE8BECDE3FEA}" destId="{E2BBCBE1-B19B-4EC7-ABD3-A652678B1163}" srcOrd="1" destOrd="0" presId="urn:microsoft.com/office/officeart/2005/8/layout/process3"/>
    <dgm:cxn modelId="{DE07AB03-EB8D-4AA1-B609-5179C4A85EF7}" type="presParOf" srcId="{E2BBCBE1-B19B-4EC7-ABD3-A652678B1163}" destId="{FC6279A4-8802-45AE-85F9-173197A2B5FE}" srcOrd="0" destOrd="0" presId="urn:microsoft.com/office/officeart/2005/8/layout/process3"/>
    <dgm:cxn modelId="{1372E8BE-1B71-4DA0-A926-4C10E4BF1CC2}" type="presParOf" srcId="{D031268D-AE22-4A67-B823-DE8BECDE3FEA}" destId="{05AD06D0-32A6-4863-B925-0451C9948732}" srcOrd="2" destOrd="0" presId="urn:microsoft.com/office/officeart/2005/8/layout/process3"/>
    <dgm:cxn modelId="{7E0F732A-7439-48E9-B235-9F3C6501EB83}" type="presParOf" srcId="{05AD06D0-32A6-4863-B925-0451C9948732}" destId="{7D120AF3-1FF2-4D6D-B3BD-479EA2857C4A}" srcOrd="0" destOrd="0" presId="urn:microsoft.com/office/officeart/2005/8/layout/process3"/>
    <dgm:cxn modelId="{10BA35CE-911E-4DF9-A543-8E4AB841B144}" type="presParOf" srcId="{05AD06D0-32A6-4863-B925-0451C9948732}" destId="{165005BE-7B6F-4E54-B742-34DF57FE1FA4}" srcOrd="1" destOrd="0" presId="urn:microsoft.com/office/officeart/2005/8/layout/process3"/>
    <dgm:cxn modelId="{0FFA671C-83F4-49DB-9BB8-28D1D4390365}" type="presParOf" srcId="{05AD06D0-32A6-4863-B925-0451C9948732}" destId="{3DCBE190-11D4-4795-8542-6A7204159100}" srcOrd="2" destOrd="0" presId="urn:microsoft.com/office/officeart/2005/8/layout/process3"/>
    <dgm:cxn modelId="{C0D6E37D-BD44-428D-807B-1C921787973E}" type="presParOf" srcId="{D031268D-AE22-4A67-B823-DE8BECDE3FEA}" destId="{27C739F3-F834-4534-B2A1-CC751F3832AA}" srcOrd="3" destOrd="0" presId="urn:microsoft.com/office/officeart/2005/8/layout/process3"/>
    <dgm:cxn modelId="{23F81CAF-FAAE-4D01-9142-3B1DFAF6C0E7}" type="presParOf" srcId="{27C739F3-F834-4534-B2A1-CC751F3832AA}" destId="{4CDEC56D-9D51-47AE-829C-A7E1C4012766}" srcOrd="0" destOrd="0" presId="urn:microsoft.com/office/officeart/2005/8/layout/process3"/>
    <dgm:cxn modelId="{C611B605-D5CA-4A7C-9119-A84E70217D2B}" type="presParOf" srcId="{D031268D-AE22-4A67-B823-DE8BECDE3FEA}" destId="{5D3DF0CB-164A-4374-B015-C71387D122E6}" srcOrd="4" destOrd="0" presId="urn:microsoft.com/office/officeart/2005/8/layout/process3"/>
    <dgm:cxn modelId="{BE4386D8-0F94-4CF5-A925-307B0BEC2E46}" type="presParOf" srcId="{5D3DF0CB-164A-4374-B015-C71387D122E6}" destId="{F3D367E9-CF68-442E-8E2E-56290F0BB3CB}" srcOrd="0" destOrd="0" presId="urn:microsoft.com/office/officeart/2005/8/layout/process3"/>
    <dgm:cxn modelId="{AC59084F-821E-4816-B41D-21BCE503681A}" type="presParOf" srcId="{5D3DF0CB-164A-4374-B015-C71387D122E6}" destId="{36099CDD-E2AE-4848-864A-C17CB080F507}" srcOrd="1" destOrd="0" presId="urn:microsoft.com/office/officeart/2005/8/layout/process3"/>
    <dgm:cxn modelId="{4CEF706C-5193-4AA5-B850-A883E23A9104}" type="presParOf" srcId="{5D3DF0CB-164A-4374-B015-C71387D122E6}" destId="{A39D63EB-5778-43DD-A263-96DECA9FFC21}"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0E31D-0E34-44C8-84ED-22D7787C93F5}">
      <dsp:nvSpPr>
        <dsp:cNvPr id="0" name=""/>
        <dsp:cNvSpPr/>
      </dsp:nvSpPr>
      <dsp:spPr>
        <a:xfrm>
          <a:off x="4042" y="523615"/>
          <a:ext cx="1838086" cy="1100914"/>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链路</a:t>
          </a:r>
        </a:p>
      </dsp:txBody>
      <dsp:txXfrm>
        <a:off x="4042" y="523615"/>
        <a:ext cx="1838086" cy="733943"/>
      </dsp:txXfrm>
    </dsp:sp>
    <dsp:sp modelId="{4E6B78AB-A40A-444E-9954-51E2C6FD2321}">
      <dsp:nvSpPr>
        <dsp:cNvPr id="0" name=""/>
        <dsp:cNvSpPr/>
      </dsp:nvSpPr>
      <dsp:spPr>
        <a:xfrm>
          <a:off x="380518" y="1257558"/>
          <a:ext cx="1838086" cy="25056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171450" lvl="1" indent="-171450" algn="l" defTabSz="711200">
            <a:lnSpc>
              <a:spcPct val="20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IPv6</a:t>
          </a:r>
          <a:r>
            <a:rPr lang="zh-CN" altLang="en-US" sz="1600" b="1" kern="1200" dirty="0">
              <a:latin typeface="微软雅黑" panose="020B0503020204020204" pitchFamily="34" charset="-122"/>
              <a:ea typeface="微软雅黑" panose="020B0503020204020204" pitchFamily="34" charset="-122"/>
            </a:rPr>
            <a:t>链路接入</a:t>
          </a:r>
        </a:p>
        <a:p>
          <a:pPr marL="171450" lvl="1" indent="-171450" algn="l" defTabSz="711200">
            <a:lnSpc>
              <a:spcPct val="20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IPv6</a:t>
          </a:r>
          <a:r>
            <a:rPr lang="zh-CN" altLang="en-US" sz="1600" b="1" kern="1200" dirty="0" smtClean="0">
              <a:latin typeface="微软雅黑" panose="020B0503020204020204" pitchFamily="34" charset="-122"/>
              <a:ea typeface="微软雅黑" panose="020B0503020204020204" pitchFamily="34" charset="-122"/>
            </a:rPr>
            <a:t>局域网创建</a:t>
          </a:r>
          <a:endParaRPr lang="zh-CN" altLang="en-US" sz="1600" b="1" kern="1200" dirty="0">
            <a:latin typeface="微软雅黑" panose="020B0503020204020204" pitchFamily="34" charset="-122"/>
            <a:ea typeface="微软雅黑" panose="020B0503020204020204" pitchFamily="34" charset="-122"/>
          </a:endParaRPr>
        </a:p>
      </dsp:txBody>
      <dsp:txXfrm>
        <a:off x="434354" y="1311394"/>
        <a:ext cx="1730414" cy="2397928"/>
      </dsp:txXfrm>
    </dsp:sp>
    <dsp:sp modelId="{E2BBCBE1-B19B-4EC7-ABD3-A652678B1163}">
      <dsp:nvSpPr>
        <dsp:cNvPr id="0" name=""/>
        <dsp:cNvSpPr/>
      </dsp:nvSpPr>
      <dsp:spPr>
        <a:xfrm>
          <a:off x="2120776" y="661771"/>
          <a:ext cx="590732" cy="457630"/>
        </a:xfrm>
        <a:prstGeom prst="mathMin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2120776" y="753297"/>
        <a:ext cx="453443" cy="274578"/>
      </dsp:txXfrm>
    </dsp:sp>
    <dsp:sp modelId="{165005BE-7B6F-4E54-B742-34DF57FE1FA4}">
      <dsp:nvSpPr>
        <dsp:cNvPr id="0" name=""/>
        <dsp:cNvSpPr/>
      </dsp:nvSpPr>
      <dsp:spPr>
        <a:xfrm>
          <a:off x="2956718" y="523615"/>
          <a:ext cx="1838086" cy="110091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资源</a:t>
          </a:r>
        </a:p>
      </dsp:txBody>
      <dsp:txXfrm>
        <a:off x="2956718" y="523615"/>
        <a:ext cx="1838086" cy="733943"/>
      </dsp:txXfrm>
    </dsp:sp>
    <dsp:sp modelId="{3DCBE190-11D4-4795-8542-6A7204159100}">
      <dsp:nvSpPr>
        <dsp:cNvPr id="0" name=""/>
        <dsp:cNvSpPr/>
      </dsp:nvSpPr>
      <dsp:spPr>
        <a:xfrm>
          <a:off x="3333194" y="1257558"/>
          <a:ext cx="1838086" cy="25056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35144"/>
              <a:satOff val="-12013"/>
              <a:lumOff val="10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15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IPv4</a:t>
          </a:r>
          <a:r>
            <a:rPr lang="zh-CN" altLang="en-US" sz="1600" b="1" kern="1200" dirty="0">
              <a:latin typeface="微软雅黑" panose="020B0503020204020204" pitchFamily="34" charset="-122"/>
              <a:ea typeface="微软雅黑" panose="020B0503020204020204" pitchFamily="34" charset="-122"/>
            </a:rPr>
            <a:t>资源</a:t>
          </a:r>
          <a:r>
            <a:rPr lang="zh-CN" altLang="en-US" sz="1600" b="1" kern="1200" dirty="0" smtClean="0">
              <a:latin typeface="微软雅黑" panose="020B0503020204020204" pitchFamily="34" charset="-122"/>
              <a:ea typeface="微软雅黑" panose="020B0503020204020204" pitchFamily="34" charset="-122"/>
            </a:rPr>
            <a:t>被</a:t>
          </a:r>
          <a:r>
            <a:rPr lang="en-US" altLang="zh-CN" sz="1600" b="1" kern="1200" dirty="0" smtClean="0">
              <a:latin typeface="微软雅黑" panose="020B0503020204020204" pitchFamily="34" charset="-122"/>
              <a:ea typeface="微软雅黑" panose="020B0503020204020204" pitchFamily="34" charset="-122"/>
            </a:rPr>
            <a:t>IPv6</a:t>
          </a:r>
          <a:r>
            <a:rPr lang="zh-CN" altLang="en-US" sz="1600" b="1" kern="1200" dirty="0">
              <a:latin typeface="微软雅黑" panose="020B0503020204020204" pitchFamily="34" charset="-122"/>
              <a:ea typeface="微软雅黑" panose="020B0503020204020204" pitchFamily="34" charset="-122"/>
            </a:rPr>
            <a:t>终端访问</a:t>
          </a:r>
        </a:p>
        <a:p>
          <a:pPr marL="171450" lvl="1" indent="-171450" algn="l" defTabSz="711200">
            <a:lnSpc>
              <a:spcPct val="15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IPv6</a:t>
          </a:r>
          <a:r>
            <a:rPr lang="zh-CN" altLang="en-US" sz="1600" b="1" kern="1200" dirty="0">
              <a:latin typeface="微软雅黑" panose="020B0503020204020204" pitchFamily="34" charset="-122"/>
              <a:ea typeface="微软雅黑" panose="020B0503020204020204" pitchFamily="34" charset="-122"/>
            </a:rPr>
            <a:t>资源</a:t>
          </a:r>
          <a:r>
            <a:rPr lang="zh-CN" altLang="en-US" sz="1600" b="1" kern="1200" dirty="0" smtClean="0">
              <a:latin typeface="微软雅黑" panose="020B0503020204020204" pitchFamily="34" charset="-122"/>
              <a:ea typeface="微软雅黑" panose="020B0503020204020204" pitchFamily="34" charset="-122"/>
            </a:rPr>
            <a:t>被</a:t>
          </a:r>
          <a:r>
            <a:rPr lang="en-US" altLang="zh-CN" sz="1600" b="1" kern="1200" dirty="0" smtClean="0">
              <a:latin typeface="微软雅黑" panose="020B0503020204020204" pitchFamily="34" charset="-122"/>
              <a:ea typeface="微软雅黑" panose="020B0503020204020204" pitchFamily="34" charset="-122"/>
            </a:rPr>
            <a:t>IPv4</a:t>
          </a:r>
          <a:r>
            <a:rPr lang="zh-CN" altLang="en-US" sz="1600" b="1" kern="1200" dirty="0">
              <a:latin typeface="微软雅黑" panose="020B0503020204020204" pitchFamily="34" charset="-122"/>
              <a:ea typeface="微软雅黑" panose="020B0503020204020204" pitchFamily="34" charset="-122"/>
            </a:rPr>
            <a:t>终端访问</a:t>
          </a:r>
        </a:p>
      </dsp:txBody>
      <dsp:txXfrm>
        <a:off x="3387030" y="1311394"/>
        <a:ext cx="1730414" cy="2397928"/>
      </dsp:txXfrm>
    </dsp:sp>
    <dsp:sp modelId="{27C739F3-F834-4534-B2A1-CC751F3832AA}">
      <dsp:nvSpPr>
        <dsp:cNvPr id="0" name=""/>
        <dsp:cNvSpPr/>
      </dsp:nvSpPr>
      <dsp:spPr>
        <a:xfrm>
          <a:off x="5073452" y="661771"/>
          <a:ext cx="590732" cy="457630"/>
        </a:xfrm>
        <a:prstGeom prst="mathMinus">
          <a:avLst/>
        </a:prstGeom>
        <a:solidFill>
          <a:schemeClr val="accent5">
            <a:hueOff val="1270287"/>
            <a:satOff val="-24026"/>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5073452" y="753297"/>
        <a:ext cx="453443" cy="274578"/>
      </dsp:txXfrm>
    </dsp:sp>
    <dsp:sp modelId="{36099CDD-E2AE-4848-864A-C17CB080F507}">
      <dsp:nvSpPr>
        <dsp:cNvPr id="0" name=""/>
        <dsp:cNvSpPr/>
      </dsp:nvSpPr>
      <dsp:spPr>
        <a:xfrm>
          <a:off x="5909394" y="523615"/>
          <a:ext cx="1838086" cy="1100914"/>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终端</a:t>
          </a:r>
        </a:p>
      </dsp:txBody>
      <dsp:txXfrm>
        <a:off x="5909394" y="523615"/>
        <a:ext cx="1838086" cy="733943"/>
      </dsp:txXfrm>
    </dsp:sp>
    <dsp:sp modelId="{A39D63EB-5778-43DD-A263-96DECA9FFC21}">
      <dsp:nvSpPr>
        <dsp:cNvPr id="0" name=""/>
        <dsp:cNvSpPr/>
      </dsp:nvSpPr>
      <dsp:spPr>
        <a:xfrm>
          <a:off x="6285870" y="1257558"/>
          <a:ext cx="1838086" cy="25056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70287"/>
              <a:satOff val="-24026"/>
              <a:lumOff val="21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15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IPv4</a:t>
          </a:r>
          <a:r>
            <a:rPr lang="zh-CN" altLang="en-US" sz="1600" b="1" kern="1200" dirty="0">
              <a:latin typeface="微软雅黑" panose="020B0503020204020204" pitchFamily="34" charset="-122"/>
              <a:ea typeface="微软雅黑" panose="020B0503020204020204" pitchFamily="34" charset="-122"/>
            </a:rPr>
            <a:t>终端</a:t>
          </a:r>
          <a:r>
            <a:rPr lang="zh-CN" altLang="en-US" sz="1600" b="1" kern="1200" dirty="0" smtClean="0">
              <a:latin typeface="微软雅黑" panose="020B0503020204020204" pitchFamily="34" charset="-122"/>
              <a:ea typeface="微软雅黑" panose="020B0503020204020204" pitchFamily="34" charset="-122"/>
            </a:rPr>
            <a:t>访问</a:t>
          </a:r>
          <a:r>
            <a:rPr lang="en-US" altLang="zh-CN" sz="1600" b="1" kern="1200" dirty="0" smtClean="0">
              <a:latin typeface="微软雅黑" panose="020B0503020204020204" pitchFamily="34" charset="-122"/>
              <a:ea typeface="微软雅黑" panose="020B0503020204020204" pitchFamily="34" charset="-122"/>
            </a:rPr>
            <a:t>IPv6</a:t>
          </a:r>
          <a:r>
            <a:rPr lang="zh-CN" altLang="en-US" sz="1600" b="1" kern="1200" dirty="0">
              <a:latin typeface="微软雅黑" panose="020B0503020204020204" pitchFamily="34" charset="-122"/>
              <a:ea typeface="微软雅黑" panose="020B0503020204020204" pitchFamily="34" charset="-122"/>
            </a:rPr>
            <a:t>资源</a:t>
          </a:r>
        </a:p>
        <a:p>
          <a:pPr marL="171450" lvl="1" indent="-171450" algn="l" defTabSz="711200">
            <a:lnSpc>
              <a:spcPct val="15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IPv6</a:t>
          </a:r>
          <a:r>
            <a:rPr lang="zh-CN" altLang="en-US" sz="1600" b="1" kern="1200" dirty="0">
              <a:latin typeface="微软雅黑" panose="020B0503020204020204" pitchFamily="34" charset="-122"/>
              <a:ea typeface="微软雅黑" panose="020B0503020204020204" pitchFamily="34" charset="-122"/>
            </a:rPr>
            <a:t>终端</a:t>
          </a:r>
          <a:r>
            <a:rPr lang="zh-CN" altLang="en-US" sz="1600" b="1" kern="1200" dirty="0" smtClean="0">
              <a:latin typeface="微软雅黑" panose="020B0503020204020204" pitchFamily="34" charset="-122"/>
              <a:ea typeface="微软雅黑" panose="020B0503020204020204" pitchFamily="34" charset="-122"/>
            </a:rPr>
            <a:t>访问</a:t>
          </a:r>
          <a:r>
            <a:rPr lang="en-US" altLang="zh-CN" sz="1600" b="1" kern="1200" dirty="0" smtClean="0">
              <a:latin typeface="微软雅黑" panose="020B0503020204020204" pitchFamily="34" charset="-122"/>
              <a:ea typeface="微软雅黑" panose="020B0503020204020204" pitchFamily="34" charset="-122"/>
            </a:rPr>
            <a:t>IPv4</a:t>
          </a:r>
          <a:r>
            <a:rPr lang="zh-CN" altLang="en-US" sz="1600" b="1" kern="1200" dirty="0">
              <a:latin typeface="微软雅黑" panose="020B0503020204020204" pitchFamily="34" charset="-122"/>
              <a:ea typeface="微软雅黑" panose="020B0503020204020204" pitchFamily="34" charset="-122"/>
            </a:rPr>
            <a:t>资源</a:t>
          </a:r>
        </a:p>
      </dsp:txBody>
      <dsp:txXfrm>
        <a:off x="6339706" y="1311394"/>
        <a:ext cx="1730414" cy="23979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60847-95EA-46C3-B9CE-5E48E431DB33}" type="datetimeFigureOut">
              <a:rPr lang="zh-CN" altLang="en-US" smtClean="0"/>
              <a:t>2019/1/10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2B26D-3392-49BE-AB41-EF897113F979}" type="slidenum">
              <a:rPr lang="zh-CN" altLang="en-US" smtClean="0"/>
              <a:t>‹#›</a:t>
            </a:fld>
            <a:endParaRPr lang="zh-CN" altLang="en-US"/>
          </a:p>
        </p:txBody>
      </p:sp>
    </p:spTree>
    <p:extLst>
      <p:ext uri="{BB962C8B-B14F-4D97-AF65-F5344CB8AC3E}">
        <p14:creationId xmlns:p14="http://schemas.microsoft.com/office/powerpoint/2010/main" val="239074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2</a:t>
            </a:fld>
            <a:endParaRPr lang="zh-CN" altLang="en-US"/>
          </a:p>
        </p:txBody>
      </p:sp>
    </p:spTree>
    <p:extLst>
      <p:ext uri="{BB962C8B-B14F-4D97-AF65-F5344CB8AC3E}">
        <p14:creationId xmlns:p14="http://schemas.microsoft.com/office/powerpoint/2010/main" val="392015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Hans" altLang="en-US" dirty="0"/>
              <a:t>北京联通新增</a:t>
            </a:r>
            <a:r>
              <a:rPr kumimoji="1" lang="en-US" altLang="zh-Hans" dirty="0"/>
              <a:t>10G</a:t>
            </a:r>
            <a:r>
              <a:rPr kumimoji="1" lang="zh-Hans" altLang="en-US" dirty="0"/>
              <a:t>，武汉待开通</a:t>
            </a:r>
            <a:r>
              <a:rPr kumimoji="1" lang="en-US" altLang="zh-Hans" dirty="0"/>
              <a:t>10G</a:t>
            </a:r>
            <a:r>
              <a:rPr kumimoji="1" lang="zh-Hans" altLang="en-US" dirty="0"/>
              <a:t>，但还未开通。</a:t>
            </a:r>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18</a:t>
            </a:fld>
            <a:endParaRPr lang="zh-CN" altLang="en-US"/>
          </a:p>
        </p:txBody>
      </p:sp>
    </p:spTree>
    <p:extLst>
      <p:ext uri="{BB962C8B-B14F-4D97-AF65-F5344CB8AC3E}">
        <p14:creationId xmlns:p14="http://schemas.microsoft.com/office/powerpoint/2010/main" val="1444270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19</a:t>
            </a:fld>
            <a:endParaRPr lang="zh-CN" altLang="en-US"/>
          </a:p>
        </p:txBody>
      </p:sp>
    </p:spTree>
    <p:extLst>
      <p:ext uri="{BB962C8B-B14F-4D97-AF65-F5344CB8AC3E}">
        <p14:creationId xmlns:p14="http://schemas.microsoft.com/office/powerpoint/2010/main" val="48901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20</a:t>
            </a:fld>
            <a:endParaRPr lang="zh-CN" altLang="en-US"/>
          </a:p>
        </p:txBody>
      </p:sp>
    </p:spTree>
    <p:extLst>
      <p:ext uri="{BB962C8B-B14F-4D97-AF65-F5344CB8AC3E}">
        <p14:creationId xmlns:p14="http://schemas.microsoft.com/office/powerpoint/2010/main" val="823497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DDFCB6-7A57-48E4-BE28-D797262EBE22}" type="slidenum">
              <a:rPr lang="zh-CN" altLang="en-US" smtClean="0"/>
              <a:t>29</a:t>
            </a:fld>
            <a:endParaRPr lang="zh-CN" altLang="en-US"/>
          </a:p>
        </p:txBody>
      </p:sp>
    </p:spTree>
    <p:extLst>
      <p:ext uri="{BB962C8B-B14F-4D97-AF65-F5344CB8AC3E}">
        <p14:creationId xmlns:p14="http://schemas.microsoft.com/office/powerpoint/2010/main" val="14360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DDFCB6-7A57-48E4-BE28-D797262EBE22}" type="slidenum">
              <a:rPr lang="zh-CN" altLang="en-US" smtClean="0"/>
              <a:t>30</a:t>
            </a:fld>
            <a:endParaRPr lang="zh-CN" altLang="en-US"/>
          </a:p>
        </p:txBody>
      </p:sp>
    </p:spTree>
    <p:extLst>
      <p:ext uri="{BB962C8B-B14F-4D97-AF65-F5344CB8AC3E}">
        <p14:creationId xmlns:p14="http://schemas.microsoft.com/office/powerpoint/2010/main" val="29839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该方案搭建完成后已正常运行数月时间，线上数据交换已趋于常态化，达到了预期的设计目标，并已具备向其他超算中心和科研团队推广服务的条件。</a:t>
            </a:r>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38</a:t>
            </a:fld>
            <a:endParaRPr lang="zh-CN" altLang="en-US"/>
          </a:p>
        </p:txBody>
      </p:sp>
    </p:spTree>
    <p:extLst>
      <p:ext uri="{BB962C8B-B14F-4D97-AF65-F5344CB8AC3E}">
        <p14:creationId xmlns:p14="http://schemas.microsoft.com/office/powerpoint/2010/main" val="615999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dirty="0">
                <a:latin typeface="Arial" panose="020B0604020202020204" pitchFamily="34" charset="0"/>
                <a:ea typeface="Microsoft YaHei" charset="-122"/>
                <a:cs typeface="Arial" panose="020B0604020202020204" pitchFamily="34" charset="0"/>
              </a:rPr>
              <a:t>2015-2018</a:t>
            </a:r>
            <a:r>
              <a:rPr lang="zh-Hans" altLang="en-US" dirty="0">
                <a:latin typeface="Arial" panose="020B0604020202020204" pitchFamily="34" charset="0"/>
                <a:ea typeface="Microsoft YaHei" charset="-122"/>
                <a:cs typeface="Arial" panose="020B0604020202020204" pitchFamily="34" charset="0"/>
              </a:rPr>
              <a:t>年，四年，创新项目</a:t>
            </a:r>
            <a:r>
              <a:rPr lang="zh-CN" altLang="zh-CN" dirty="0">
                <a:latin typeface="Arial" panose="020B0604020202020204" pitchFamily="34" charset="0"/>
                <a:ea typeface="Microsoft YaHei" charset="-122"/>
                <a:cs typeface="Arial" panose="020B0604020202020204" pitchFamily="34" charset="0"/>
              </a:rPr>
              <a:t>共收到申报项目</a:t>
            </a:r>
            <a:r>
              <a:rPr lang="en-US" altLang="zh-Hans" dirty="0">
                <a:latin typeface="Arial" panose="020B0604020202020204" pitchFamily="34" charset="0"/>
                <a:ea typeface="Microsoft YaHei" charset="-122"/>
                <a:cs typeface="Arial" panose="020B0604020202020204" pitchFamily="34" charset="0"/>
              </a:rPr>
              <a:t>1253</a:t>
            </a:r>
            <a:r>
              <a:rPr lang="zh-CN" altLang="zh-CN" dirty="0">
                <a:latin typeface="Arial" panose="020B0604020202020204" pitchFamily="34" charset="0"/>
                <a:ea typeface="Microsoft YaHei" charset="-122"/>
                <a:cs typeface="Arial" panose="020B0604020202020204" pitchFamily="34" charset="0"/>
              </a:rPr>
              <a:t>项，资助项目</a:t>
            </a:r>
            <a:r>
              <a:rPr lang="en-US" altLang="zh-Hans" dirty="0">
                <a:latin typeface="Arial" panose="020B0604020202020204" pitchFamily="34" charset="0"/>
                <a:ea typeface="Microsoft YaHei" charset="-122"/>
                <a:cs typeface="Arial" panose="020B0604020202020204" pitchFamily="34" charset="0"/>
              </a:rPr>
              <a:t>563</a:t>
            </a:r>
            <a:r>
              <a:rPr lang="zh-CN" altLang="zh-CN" dirty="0">
                <a:latin typeface="Arial" panose="020B0604020202020204" pitchFamily="34" charset="0"/>
                <a:ea typeface="Microsoft YaHei" charset="-122"/>
                <a:cs typeface="Arial" panose="020B0604020202020204" pitchFamily="34" charset="0"/>
              </a:rPr>
              <a:t>项</a:t>
            </a:r>
            <a:r>
              <a:rPr lang="zh-Hans" altLang="en-US" dirty="0">
                <a:latin typeface="Arial" panose="020B0604020202020204" pitchFamily="34" charset="0"/>
                <a:ea typeface="Microsoft YaHei" charset="-122"/>
                <a:cs typeface="Arial" panose="020B0604020202020204" pitchFamily="34" charset="0"/>
              </a:rPr>
              <a:t>，</a:t>
            </a:r>
            <a:r>
              <a:rPr lang="zh-CN" altLang="zh-CN" dirty="0">
                <a:latin typeface="Arial" panose="020B0604020202020204" pitchFamily="34" charset="0"/>
                <a:ea typeface="Microsoft YaHei" charset="-122"/>
                <a:cs typeface="Arial" panose="020B0604020202020204" pitchFamily="34" charset="0"/>
              </a:rPr>
              <a:t>资助经费共计</a:t>
            </a:r>
            <a:r>
              <a:rPr lang="en-US" altLang="zh-Hans" dirty="0">
                <a:latin typeface="Arial" panose="020B0604020202020204" pitchFamily="34" charset="0"/>
                <a:ea typeface="Microsoft YaHei" charset="-122"/>
                <a:cs typeface="Arial" panose="020B0604020202020204" pitchFamily="34" charset="0"/>
              </a:rPr>
              <a:t>5172</a:t>
            </a:r>
            <a:r>
              <a:rPr lang="zh-CN" altLang="zh-CN" dirty="0">
                <a:latin typeface="Arial" panose="020B0604020202020204" pitchFamily="34" charset="0"/>
                <a:ea typeface="Microsoft YaHei" charset="-122"/>
                <a:cs typeface="Arial" panose="020B0604020202020204" pitchFamily="34" charset="0"/>
              </a:rPr>
              <a:t>万元</a:t>
            </a:r>
            <a:endParaRPr lang="en-US" altLang="zh-CN" dirty="0">
              <a:latin typeface="Arial" panose="020B0604020202020204" pitchFamily="34" charset="0"/>
              <a:ea typeface="Microsoft YaHei"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dirty="0">
                <a:latin typeface="Arial" panose="020B0604020202020204" pitchFamily="34" charset="0"/>
                <a:cs typeface="Arial" panose="020B0604020202020204" pitchFamily="34" charset="0"/>
              </a:rPr>
              <a:t>2015-2017</a:t>
            </a:r>
            <a:r>
              <a:rPr lang="zh-Hans" altLang="en-US" dirty="0">
                <a:latin typeface="Arial" panose="020B0604020202020204" pitchFamily="34" charset="0"/>
                <a:cs typeface="Arial" panose="020B0604020202020204" pitchFamily="34" charset="0"/>
              </a:rPr>
              <a:t>年</a:t>
            </a:r>
            <a:r>
              <a:rPr lang="zh-Hans" altLang="en-US">
                <a:latin typeface="Arial" panose="020B0604020202020204" pitchFamily="34" charset="0"/>
                <a:cs typeface="Arial" panose="020B0604020202020204" pitchFamily="34" charset="0"/>
              </a:rPr>
              <a:t>，三年统计，</a:t>
            </a:r>
            <a:r>
              <a:rPr lang="zh-CN" altLang="zh-CN" dirty="0">
                <a:latin typeface="Arial" panose="020B0604020202020204" pitchFamily="34" charset="0"/>
                <a:cs typeface="Arial" panose="020B0604020202020204" pitchFamily="34" charset="0"/>
              </a:rPr>
              <a:t>有效申报作品</a:t>
            </a:r>
            <a:r>
              <a:rPr lang="en-US" altLang="zh-Hans" dirty="0">
                <a:latin typeface="Arial" panose="020B0604020202020204" pitchFamily="34" charset="0"/>
                <a:cs typeface="Arial" panose="020B0604020202020204" pitchFamily="34" charset="0"/>
              </a:rPr>
              <a:t>554</a:t>
            </a:r>
            <a:r>
              <a:rPr lang="zh-CN" altLang="zh-CN" dirty="0">
                <a:latin typeface="Arial" panose="020B0604020202020204" pitchFamily="34" charset="0"/>
                <a:cs typeface="Arial" panose="020B0604020202020204" pitchFamily="34" charset="0"/>
              </a:rPr>
              <a:t>个，</a:t>
            </a:r>
            <a:r>
              <a:rPr lang="zh-CN" altLang="en-US" dirty="0">
                <a:latin typeface="Arial" panose="020B0604020202020204" pitchFamily="34" charset="0"/>
                <a:cs typeface="Arial" panose="020B0604020202020204" pitchFamily="34" charset="0"/>
              </a:rPr>
              <a:t>参与高校</a:t>
            </a:r>
            <a:r>
              <a:rPr lang="en-US" altLang="zh-CN" dirty="0">
                <a:latin typeface="Arial" panose="020B0604020202020204" pitchFamily="34" charset="0"/>
                <a:cs typeface="Arial" panose="020B0604020202020204" pitchFamily="34" charset="0"/>
              </a:rPr>
              <a:t>164</a:t>
            </a:r>
            <a:r>
              <a:rPr lang="zh-CN" altLang="en-US" dirty="0">
                <a:latin typeface="Arial" panose="020B0604020202020204" pitchFamily="34" charset="0"/>
                <a:cs typeface="Arial" panose="020B0604020202020204" pitchFamily="34" charset="0"/>
              </a:rPr>
              <a:t>所，</a:t>
            </a:r>
            <a:r>
              <a:rPr lang="zh-CN" altLang="zh-CN" dirty="0">
                <a:latin typeface="Arial" panose="020B0604020202020204" pitchFamily="34" charset="0"/>
                <a:cs typeface="Arial" panose="020B0604020202020204" pitchFamily="34" charset="0"/>
              </a:rPr>
              <a:t>获奖作品</a:t>
            </a:r>
            <a:r>
              <a:rPr lang="en-US" altLang="zh-CN" dirty="0">
                <a:latin typeface="Arial" panose="020B0604020202020204" pitchFamily="34" charset="0"/>
                <a:cs typeface="Arial" panose="020B0604020202020204" pitchFamily="34" charset="0"/>
              </a:rPr>
              <a:t>111</a:t>
            </a:r>
            <a:r>
              <a:rPr lang="zh-CN" altLang="zh-CN" dirty="0">
                <a:latin typeface="Arial" panose="020B0604020202020204" pitchFamily="34" charset="0"/>
                <a:cs typeface="Arial" panose="020B0604020202020204" pitchFamily="34" charset="0"/>
              </a:rPr>
              <a:t>个</a:t>
            </a:r>
            <a:r>
              <a:rPr lang="zh-Hans" altLang="en-US" dirty="0">
                <a:latin typeface="Arial" panose="020B0604020202020204" pitchFamily="34" charset="0"/>
                <a:cs typeface="Arial" panose="020B0604020202020204" pitchFamily="34" charset="0"/>
              </a:rPr>
              <a:t>，</a:t>
            </a:r>
            <a:r>
              <a:rPr lang="zh-CN" altLang="zh-CN" dirty="0">
                <a:latin typeface="Arial" panose="020B0604020202020204" pitchFamily="34" charset="0"/>
                <a:cs typeface="Arial" panose="020B0604020202020204" pitchFamily="34" charset="0"/>
              </a:rPr>
              <a:t>奖金总额达</a:t>
            </a:r>
            <a:r>
              <a:rPr lang="en-US" altLang="zh-CN" dirty="0">
                <a:latin typeface="Arial" panose="020B0604020202020204" pitchFamily="34" charset="0"/>
                <a:cs typeface="Arial" panose="020B0604020202020204" pitchFamily="34" charset="0"/>
              </a:rPr>
              <a:t>187.55</a:t>
            </a:r>
            <a:r>
              <a:rPr lang="zh-CN" altLang="zh-CN" dirty="0">
                <a:latin typeface="Arial" panose="020B0604020202020204" pitchFamily="34" charset="0"/>
                <a:cs typeface="Arial" panose="020B0604020202020204" pitchFamily="34" charset="0"/>
              </a:rPr>
              <a:t>万元</a:t>
            </a:r>
            <a:r>
              <a:rPr lang="zh-CN" altLang="en-US" dirty="0">
                <a:latin typeface="Arial" panose="020B0604020202020204" pitchFamily="34" charset="0"/>
                <a:cs typeface="Arial" panose="020B0604020202020204" pitchFamily="34" charset="0"/>
              </a:rPr>
              <a:t>（</a:t>
            </a:r>
            <a:r>
              <a:rPr lang="en-US" altLang="zh-CN" dirty="0">
                <a:latin typeface="Arial" panose="020B0604020202020204" pitchFamily="34" charset="0"/>
                <a:cs typeface="Arial" panose="020B0604020202020204" pitchFamily="34" charset="0"/>
              </a:rPr>
              <a:t>2</a:t>
            </a:r>
            <a:r>
              <a:rPr lang="en-US" altLang="zh-Hans" dirty="0">
                <a:latin typeface="Arial" panose="020B0604020202020204" pitchFamily="34" charset="0"/>
                <a:cs typeface="Arial" panose="020B0604020202020204" pitchFamily="34" charset="0"/>
              </a:rPr>
              <a:t>018</a:t>
            </a:r>
            <a:r>
              <a:rPr lang="zh-Hans" altLang="en-US" dirty="0">
                <a:latin typeface="Arial" panose="020B0604020202020204" pitchFamily="34" charset="0"/>
                <a:cs typeface="Arial" panose="020B0604020202020204" pitchFamily="34" charset="0"/>
              </a:rPr>
              <a:t>年奖金等还未统计，目前只公布了获奖名单，</a:t>
            </a:r>
            <a:r>
              <a:rPr lang="en-US" altLang="zh-Hans" dirty="0">
                <a:latin typeface="Arial" panose="020B0604020202020204" pitchFamily="34" charset="0"/>
                <a:cs typeface="Arial" panose="020B0604020202020204" pitchFamily="34" charset="0"/>
              </a:rPr>
              <a:t>2018</a:t>
            </a:r>
            <a:r>
              <a:rPr lang="zh-Hans" altLang="en-US" dirty="0">
                <a:latin typeface="Arial" panose="020B0604020202020204" pitchFamily="34" charset="0"/>
                <a:cs typeface="Arial" panose="020B0604020202020204" pitchFamily="34" charset="0"/>
              </a:rPr>
              <a:t>年有</a:t>
            </a:r>
            <a:r>
              <a:rPr lang="en-US" altLang="zh-Hans" dirty="0">
                <a:latin typeface="Arial" panose="020B0604020202020204" pitchFamily="34" charset="0"/>
                <a:cs typeface="Arial" panose="020B0604020202020204" pitchFamily="34" charset="0"/>
              </a:rPr>
              <a:t>45</a:t>
            </a:r>
            <a:r>
              <a:rPr lang="zh-Hans" altLang="en-US" dirty="0">
                <a:latin typeface="Arial" panose="020B0604020202020204" pitchFamily="34" charset="0"/>
                <a:cs typeface="Arial" panose="020B0604020202020204" pitchFamily="34" charset="0"/>
              </a:rPr>
              <a:t>个作品获奖</a:t>
            </a:r>
            <a:r>
              <a:rPr lang="zh-CN" altLang="en-US" dirty="0">
                <a:latin typeface="Arial" panose="020B0604020202020204" pitchFamily="34" charset="0"/>
                <a:cs typeface="Arial" panose="020B0604020202020204" pitchFamily="34" charset="0"/>
              </a:rPr>
              <a:t>）</a:t>
            </a:r>
            <a:endParaRPr lang="zh-CN" altLang="en-US" dirty="0">
              <a:latin typeface="Arial" panose="020B0604020202020204" pitchFamily="34" charset="0"/>
              <a:ea typeface="Microsoft YaHei" charset="-122"/>
              <a:cs typeface="Arial" panose="020B0604020202020204" pitchFamily="34" charset="0"/>
            </a:endParaRPr>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39</a:t>
            </a:fld>
            <a:endParaRPr lang="zh-CN" altLang="en-US"/>
          </a:p>
        </p:txBody>
      </p:sp>
    </p:spTree>
    <p:extLst>
      <p:ext uri="{BB962C8B-B14F-4D97-AF65-F5344CB8AC3E}">
        <p14:creationId xmlns:p14="http://schemas.microsoft.com/office/powerpoint/2010/main" val="1385903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40</a:t>
            </a:fld>
            <a:endParaRPr lang="zh-CN" altLang="en-US"/>
          </a:p>
        </p:txBody>
      </p:sp>
    </p:spTree>
    <p:extLst>
      <p:ext uri="{BB962C8B-B14F-4D97-AF65-F5344CB8AC3E}">
        <p14:creationId xmlns:p14="http://schemas.microsoft.com/office/powerpoint/2010/main" val="153269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天津大学新校区校园网络建设运行服务项目</a:t>
            </a:r>
          </a:p>
          <a:p>
            <a:r>
              <a:rPr lang="zh-CN" altLang="zh-CN" sz="1200" kern="1200" dirty="0">
                <a:solidFill>
                  <a:schemeClr val="tx1"/>
                </a:solidFill>
                <a:effectLst/>
                <a:latin typeface="+mn-lt"/>
                <a:ea typeface="+mn-ea"/>
                <a:cs typeface="+mn-cs"/>
              </a:rPr>
              <a:t>哈工大智慧校园</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信息化基础软硬件项目</a:t>
            </a:r>
          </a:p>
          <a:p>
            <a:r>
              <a:rPr lang="zh-CN" altLang="zh-CN" sz="1200" kern="1200" dirty="0">
                <a:solidFill>
                  <a:schemeClr val="tx1"/>
                </a:solidFill>
                <a:effectLst/>
                <a:latin typeface="+mn-lt"/>
                <a:ea typeface="+mn-ea"/>
                <a:cs typeface="+mn-cs"/>
              </a:rPr>
              <a:t>复旦大学无线网络项目</a:t>
            </a:r>
          </a:p>
          <a:p>
            <a:r>
              <a:rPr lang="zh-CN" altLang="zh-CN" sz="1200" kern="1200" dirty="0">
                <a:solidFill>
                  <a:schemeClr val="tx1"/>
                </a:solidFill>
                <a:effectLst/>
                <a:latin typeface="+mn-lt"/>
                <a:ea typeface="+mn-ea"/>
                <a:cs typeface="+mn-cs"/>
              </a:rPr>
              <a:t>南开大学新校区（津南校区）网络集成建设项目</a:t>
            </a:r>
          </a:p>
          <a:p>
            <a:r>
              <a:rPr lang="zh-CN" altLang="zh-CN" sz="1200" kern="1200" dirty="0">
                <a:solidFill>
                  <a:schemeClr val="tx1"/>
                </a:solidFill>
                <a:effectLst/>
                <a:latin typeface="+mn-lt"/>
                <a:ea typeface="+mn-ea"/>
                <a:cs typeface="+mn-cs"/>
              </a:rPr>
              <a:t>清华大学无线校园网扩容和升级项目</a:t>
            </a:r>
          </a:p>
          <a:p>
            <a:r>
              <a:rPr lang="zh-CN" altLang="zh-CN" sz="1200" kern="1200" dirty="0">
                <a:solidFill>
                  <a:schemeClr val="tx1"/>
                </a:solidFill>
                <a:effectLst/>
                <a:latin typeface="+mn-lt"/>
                <a:ea typeface="+mn-ea"/>
                <a:cs typeface="+mn-cs"/>
              </a:rPr>
              <a:t>中国科学院大学网络设备采购及安装项目</a:t>
            </a:r>
          </a:p>
          <a:p>
            <a:r>
              <a:rPr lang="zh-CN" altLang="zh-CN" sz="1200" kern="1200" dirty="0">
                <a:solidFill>
                  <a:schemeClr val="tx1"/>
                </a:solidFill>
                <a:effectLst/>
                <a:latin typeface="+mn-lt"/>
                <a:ea typeface="+mn-ea"/>
                <a:cs typeface="+mn-cs"/>
              </a:rPr>
              <a:t>新疆财经大学数字化校园升级改造项目</a:t>
            </a:r>
          </a:p>
          <a:p>
            <a:r>
              <a:rPr lang="zh-CN" altLang="zh-CN" sz="1200" kern="1200" dirty="0">
                <a:solidFill>
                  <a:schemeClr val="tx1"/>
                </a:solidFill>
                <a:effectLst/>
                <a:latin typeface="+mn-lt"/>
                <a:ea typeface="+mn-ea"/>
                <a:cs typeface="+mn-cs"/>
              </a:rPr>
              <a:t>中国民航大学第二代互联网</a:t>
            </a:r>
            <a:r>
              <a:rPr lang="en-US" altLang="zh-CN" sz="1200" kern="1200" dirty="0">
                <a:solidFill>
                  <a:schemeClr val="tx1"/>
                </a:solidFill>
                <a:effectLst/>
                <a:latin typeface="+mn-lt"/>
                <a:ea typeface="+mn-ea"/>
                <a:cs typeface="+mn-cs"/>
              </a:rPr>
              <a:t>IPv6</a:t>
            </a:r>
            <a:r>
              <a:rPr lang="zh-CN" altLang="zh-CN" sz="1200" kern="1200" dirty="0">
                <a:solidFill>
                  <a:schemeClr val="tx1"/>
                </a:solidFill>
                <a:effectLst/>
                <a:latin typeface="+mn-lt"/>
                <a:ea typeface="+mn-ea"/>
                <a:cs typeface="+mn-cs"/>
              </a:rPr>
              <a:t>建设项目</a:t>
            </a:r>
          </a:p>
          <a:p>
            <a:r>
              <a:rPr lang="zh-CN" altLang="zh-CN" sz="1200" kern="1200" dirty="0">
                <a:solidFill>
                  <a:schemeClr val="tx1"/>
                </a:solidFill>
                <a:effectLst/>
                <a:latin typeface="+mn-lt"/>
                <a:ea typeface="+mn-ea"/>
                <a:cs typeface="+mn-cs"/>
              </a:rPr>
              <a:t>湖北师范大学计算机网络改造项目</a:t>
            </a:r>
          </a:p>
          <a:p>
            <a:r>
              <a:rPr lang="zh-CN" altLang="zh-CN" sz="1200" kern="1200" dirty="0">
                <a:solidFill>
                  <a:schemeClr val="tx1"/>
                </a:solidFill>
                <a:effectLst/>
                <a:latin typeface="+mn-lt"/>
                <a:ea typeface="+mn-ea"/>
                <a:cs typeface="+mn-cs"/>
              </a:rPr>
              <a:t>苏州经贸职业技术学院有线无线覆盖及接入认证计费设备等项目</a:t>
            </a:r>
          </a:p>
          <a:p>
            <a:r>
              <a:rPr lang="zh-CN" altLang="zh-CN" sz="1200" kern="1200" dirty="0">
                <a:solidFill>
                  <a:schemeClr val="tx1"/>
                </a:solidFill>
                <a:effectLst/>
                <a:latin typeface="+mn-lt"/>
                <a:ea typeface="+mn-ea"/>
                <a:cs typeface="+mn-cs"/>
              </a:rPr>
              <a:t>湖北师范大学校园无线网建设项目</a:t>
            </a:r>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42</a:t>
            </a:fld>
            <a:endParaRPr lang="zh-CN" altLang="en-US"/>
          </a:p>
        </p:txBody>
      </p:sp>
    </p:spTree>
    <p:extLst>
      <p:ext uri="{BB962C8B-B14F-4D97-AF65-F5344CB8AC3E}">
        <p14:creationId xmlns:p14="http://schemas.microsoft.com/office/powerpoint/2010/main" val="1072842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高招网站安全检测项目已连续实施两年，经过</a:t>
            </a:r>
            <a:r>
              <a:rPr lang="en-US" altLang="zh-CN" dirty="0"/>
              <a:t>2017</a:t>
            </a:r>
            <a:r>
              <a:rPr lang="zh-CN" altLang="en-US" dirty="0"/>
              <a:t>年的检测、修复及项目的敦促作用，</a:t>
            </a:r>
            <a:r>
              <a:rPr lang="en-US" altLang="zh-CN" dirty="0"/>
              <a:t>2018</a:t>
            </a:r>
            <a:r>
              <a:rPr lang="zh-CN" altLang="en-US" dirty="0"/>
              <a:t>年高校对本项目重视度提升，高校注册数量增加了</a:t>
            </a:r>
            <a:r>
              <a:rPr lang="en-US" altLang="zh-CN" dirty="0"/>
              <a:t>34</a:t>
            </a:r>
            <a:r>
              <a:rPr lang="zh-CN" altLang="en-US" dirty="0"/>
              <a:t>所，达到</a:t>
            </a:r>
            <a:r>
              <a:rPr lang="en-US" altLang="zh-CN" dirty="0"/>
              <a:t>2031</a:t>
            </a:r>
            <a:r>
              <a:rPr lang="zh-CN" altLang="en-US" dirty="0"/>
              <a:t>所，其中，有</a:t>
            </a:r>
            <a:r>
              <a:rPr lang="en-US" altLang="zh-CN" dirty="0"/>
              <a:t>1890</a:t>
            </a:r>
            <a:r>
              <a:rPr lang="zh-CN" altLang="en-US" dirty="0"/>
              <a:t>所高校完成扫描工作。并且漏洞扫描工作更加精细化，将高危漏洞进一步划分为高危漏洞和紧急漏洞。</a:t>
            </a:r>
            <a:r>
              <a:rPr lang="en-US" altLang="zh-CN" dirty="0"/>
              <a:t>2018</a:t>
            </a:r>
            <a:r>
              <a:rPr lang="zh-CN" altLang="en-US" dirty="0"/>
              <a:t>年高校平均高危紧急漏洞数量明显下降，平均每所高校有</a:t>
            </a:r>
            <a:r>
              <a:rPr lang="en-US" altLang="zh-CN" dirty="0"/>
              <a:t>8</a:t>
            </a:r>
            <a:r>
              <a:rPr lang="zh-CN" altLang="en-US" dirty="0"/>
              <a:t>个高危或紧急漏洞。</a:t>
            </a:r>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45</a:t>
            </a:fld>
            <a:endParaRPr lang="zh-CN" altLang="en-US"/>
          </a:p>
        </p:txBody>
      </p:sp>
    </p:spTree>
    <p:extLst>
      <p:ext uri="{BB962C8B-B14F-4D97-AF65-F5344CB8AC3E}">
        <p14:creationId xmlns:p14="http://schemas.microsoft.com/office/powerpoint/2010/main" val="40070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600"/>
              </a:spcBef>
              <a:defRPr/>
            </a:pPr>
            <a:r>
              <a:rPr lang="en-US" altLang="zh-Hans" dirty="0">
                <a:latin typeface="+mn-ea"/>
              </a:rPr>
              <a:t>2018.6</a:t>
            </a:r>
            <a:r>
              <a:rPr lang="zh-Hans" altLang="en-US" dirty="0">
                <a:latin typeface="+mn-ea"/>
              </a:rPr>
              <a:t> </a:t>
            </a:r>
            <a:r>
              <a:rPr lang="zh-CN" altLang="en-US" dirty="0">
                <a:latin typeface="+mn-ea"/>
              </a:rPr>
              <a:t>教育部科技司起草</a:t>
            </a:r>
            <a:r>
              <a:rPr lang="en-US" altLang="zh-CN" dirty="0">
                <a:latin typeface="+mn-ea"/>
              </a:rPr>
              <a:t>《</a:t>
            </a:r>
            <a:r>
              <a:rPr lang="zh-CN" altLang="en-US" dirty="0">
                <a:latin typeface="+mn-ea"/>
              </a:rPr>
              <a:t>教育部关于贯彻落实</a:t>
            </a:r>
            <a:r>
              <a:rPr lang="en-US" altLang="zh-CN" dirty="0">
                <a:latin typeface="+mn-ea"/>
              </a:rPr>
              <a:t>&lt;IPv6</a:t>
            </a:r>
            <a:r>
              <a:rPr lang="zh-CN" altLang="en-US" dirty="0">
                <a:latin typeface="+mn-ea"/>
              </a:rPr>
              <a:t>规模部署行动计划</a:t>
            </a:r>
            <a:r>
              <a:rPr lang="en-US" altLang="zh-CN" dirty="0">
                <a:latin typeface="+mn-ea"/>
              </a:rPr>
              <a:t>&gt;</a:t>
            </a:r>
            <a:r>
              <a:rPr lang="zh-CN" altLang="en-US" dirty="0">
                <a:latin typeface="+mn-ea"/>
              </a:rPr>
              <a:t>的通知</a:t>
            </a:r>
            <a:r>
              <a:rPr lang="en-US" altLang="zh-CN" dirty="0">
                <a:latin typeface="+mn-ea"/>
              </a:rPr>
              <a:t>》</a:t>
            </a:r>
            <a:r>
              <a:rPr lang="zh-CN" altLang="en-US" dirty="0">
                <a:latin typeface="+mn-ea"/>
              </a:rPr>
              <a:t>并征求意见</a:t>
            </a:r>
            <a:r>
              <a:rPr kumimoji="1" lang="zh-Hans" altLang="en-US" dirty="0">
                <a:latin typeface="+mn-ea"/>
              </a:rPr>
              <a:t>，</a:t>
            </a:r>
            <a:r>
              <a:rPr kumimoji="1" lang="en-US" altLang="zh-Hans" dirty="0">
                <a:latin typeface="+mn-ea"/>
              </a:rPr>
              <a:t>9</a:t>
            </a:r>
            <a:r>
              <a:rPr kumimoji="1" lang="zh-Hans" altLang="en-US" dirty="0">
                <a:latin typeface="+mn-ea"/>
              </a:rPr>
              <a:t>月正式发布通知</a:t>
            </a:r>
            <a:endParaRPr lang="en-US" altLang="zh-CN" dirty="0">
              <a:latin typeface="+mn-ea"/>
            </a:endParaRPr>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5</a:t>
            </a:fld>
            <a:endParaRPr lang="zh-CN" altLang="en-US"/>
          </a:p>
        </p:txBody>
      </p:sp>
    </p:spTree>
    <p:extLst>
      <p:ext uri="{BB962C8B-B14F-4D97-AF65-F5344CB8AC3E}">
        <p14:creationId xmlns:p14="http://schemas.microsoft.com/office/powerpoint/2010/main" val="392179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推进</a:t>
            </a:r>
            <a:r>
              <a:rPr lang="en-US"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规模部署工作一年来，</a:t>
            </a:r>
            <a:r>
              <a:rPr lang="en-US"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规模部署工作取得了积极进展、成效显著。</a:t>
            </a:r>
            <a:endParaRPr lang="en-US" altLang="zh-CN" sz="1200" b="0" i="0" kern="1200" dirty="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7</a:t>
            </a:fld>
            <a:endParaRPr lang="zh-CN" altLang="en-US"/>
          </a:p>
        </p:txBody>
      </p:sp>
    </p:spTree>
    <p:extLst>
      <p:ext uri="{BB962C8B-B14F-4D97-AF65-F5344CB8AC3E}">
        <p14:creationId xmlns:p14="http://schemas.microsoft.com/office/powerpoint/2010/main" val="245205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2</a:t>
            </a:r>
            <a:r>
              <a:rPr kumimoji="1" lang="en-US" altLang="zh-Hans" dirty="0"/>
              <a:t>018</a:t>
            </a:r>
            <a:r>
              <a:rPr kumimoji="1" lang="zh-Hans" altLang="en-US" dirty="0"/>
              <a:t>年</a:t>
            </a:r>
            <a:r>
              <a:rPr kumimoji="1" lang="en-US" altLang="zh-Hans" dirty="0"/>
              <a:t>8</a:t>
            </a:r>
            <a:r>
              <a:rPr kumimoji="1" lang="zh-Hans" altLang="en-US" dirty="0"/>
              <a:t>月，教育部办公厅发布</a:t>
            </a:r>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8</a:t>
            </a:fld>
            <a:endParaRPr lang="zh-CN" altLang="en-US"/>
          </a:p>
        </p:txBody>
      </p:sp>
    </p:spTree>
    <p:extLst>
      <p:ext uri="{BB962C8B-B14F-4D97-AF65-F5344CB8AC3E}">
        <p14:creationId xmlns:p14="http://schemas.microsoft.com/office/powerpoint/2010/main" val="273426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10</a:t>
            </a:fld>
            <a:endParaRPr lang="zh-CN" altLang="en-US"/>
          </a:p>
        </p:txBody>
      </p:sp>
    </p:spTree>
    <p:extLst>
      <p:ext uri="{BB962C8B-B14F-4D97-AF65-F5344CB8AC3E}">
        <p14:creationId xmlns:p14="http://schemas.microsoft.com/office/powerpoint/2010/main" val="174360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ans" altLang="en-US" b="0" kern="0" dirty="0">
                <a:solidFill>
                  <a:schemeClr val="tx1"/>
                </a:solidFill>
                <a:latin typeface="微软雅黑"/>
              </a:rPr>
              <a:t>教育用户另外一个数据：接入</a:t>
            </a:r>
            <a:r>
              <a:rPr lang="en-US" altLang="zh-CN" sz="1400" b="0" kern="0" dirty="0">
                <a:solidFill>
                  <a:srgbClr val="C00000"/>
                </a:solidFill>
                <a:latin typeface="微软雅黑"/>
              </a:rPr>
              <a:t>1</a:t>
            </a:r>
            <a:r>
              <a:rPr lang="en-US" altLang="zh-Hans" sz="1400" b="0" kern="0" dirty="0">
                <a:solidFill>
                  <a:srgbClr val="C00000"/>
                </a:solidFill>
                <a:latin typeface="微软雅黑"/>
              </a:rPr>
              <a:t>580</a:t>
            </a:r>
            <a:r>
              <a:rPr lang="zh-CN" altLang="en-US" b="0" kern="0" dirty="0">
                <a:solidFill>
                  <a:schemeClr val="tx1"/>
                </a:solidFill>
                <a:latin typeface="微软雅黑"/>
              </a:rPr>
              <a:t>所高校</a:t>
            </a:r>
            <a:r>
              <a:rPr lang="zh-Hans" altLang="en-US" b="0" kern="0" dirty="0">
                <a:solidFill>
                  <a:schemeClr val="tx1"/>
                </a:solidFill>
                <a:latin typeface="微软雅黑"/>
              </a:rPr>
              <a:t>，</a:t>
            </a:r>
            <a:r>
              <a:rPr lang="zh-CN" altLang="en-US" b="0" kern="0" dirty="0">
                <a:solidFill>
                  <a:schemeClr val="tx1"/>
                </a:solidFill>
                <a:latin typeface="微软雅黑"/>
              </a:rPr>
              <a:t>用户超</a:t>
            </a:r>
            <a:r>
              <a:rPr lang="en-US" altLang="zh-CN" sz="1400" b="0" kern="0" dirty="0">
                <a:solidFill>
                  <a:srgbClr val="C00000"/>
                </a:solidFill>
                <a:latin typeface="微软雅黑"/>
              </a:rPr>
              <a:t>1000</a:t>
            </a:r>
            <a:r>
              <a:rPr lang="zh-CN" altLang="en-US" b="0" kern="0" dirty="0">
                <a:solidFill>
                  <a:schemeClr val="tx1"/>
                </a:solidFill>
                <a:latin typeface="微软雅黑"/>
              </a:rPr>
              <a:t>万</a:t>
            </a:r>
            <a:r>
              <a:rPr lang="zh-Hans" altLang="en-US" b="0" kern="0" dirty="0">
                <a:solidFill>
                  <a:schemeClr val="tx1"/>
                </a:solidFill>
                <a:latin typeface="微软雅黑"/>
              </a:rPr>
              <a:t>人（</a:t>
            </a:r>
            <a:r>
              <a:rPr lang="zh-CN" altLang="en-US" b="0" kern="0" dirty="0">
                <a:solidFill>
                  <a:schemeClr val="tx1"/>
                </a:solidFill>
                <a:latin typeface="微软雅黑"/>
              </a:rPr>
              <a:t>截至</a:t>
            </a:r>
            <a:r>
              <a:rPr lang="en-US" altLang="zh-CN" b="0" kern="0" dirty="0">
                <a:solidFill>
                  <a:schemeClr val="tx1"/>
                </a:solidFill>
                <a:latin typeface="微软雅黑"/>
              </a:rPr>
              <a:t>2018</a:t>
            </a:r>
            <a:r>
              <a:rPr lang="zh-CN" altLang="en-US" b="0" kern="0" dirty="0">
                <a:solidFill>
                  <a:schemeClr val="tx1"/>
                </a:solidFill>
                <a:latin typeface="微软雅黑"/>
              </a:rPr>
              <a:t>年</a:t>
            </a:r>
            <a:r>
              <a:rPr lang="en-US" altLang="zh-Hans" b="0" kern="0" dirty="0">
                <a:solidFill>
                  <a:schemeClr val="tx1"/>
                </a:solidFill>
                <a:latin typeface="微软雅黑"/>
              </a:rPr>
              <a:t>10</a:t>
            </a:r>
            <a:r>
              <a:rPr lang="zh-CN" altLang="en-US" b="0" kern="0" dirty="0">
                <a:solidFill>
                  <a:schemeClr val="tx1"/>
                </a:solidFill>
                <a:latin typeface="微软雅黑"/>
              </a:rPr>
              <a:t>月</a:t>
            </a:r>
            <a:r>
              <a:rPr lang="zh-Hans" altLang="en-US" b="0" kern="0" dirty="0">
                <a:solidFill>
                  <a:schemeClr val="tx1"/>
                </a:solidFill>
                <a:latin typeface="微软雅黑"/>
              </a:rPr>
              <a:t>）</a:t>
            </a:r>
            <a:r>
              <a:rPr lang="zh-CN" altLang="en-US" b="0" kern="0" dirty="0">
                <a:solidFill>
                  <a:schemeClr val="tx1"/>
                </a:solidFill>
                <a:latin typeface="微软雅黑"/>
              </a:rPr>
              <a:t> ，</a:t>
            </a:r>
            <a:r>
              <a:rPr lang="zh-Hans" altLang="en-US" b="0" kern="0" dirty="0">
                <a:solidFill>
                  <a:schemeClr val="tx1"/>
                </a:solidFill>
                <a:latin typeface="微软雅黑"/>
              </a:rPr>
              <a:t>含所有的成人教育、分校、二级学院等。</a:t>
            </a:r>
            <a:endParaRPr kumimoji="0" lang="zh-CN" altLang="en-US" b="0" i="0" u="none" strike="noStrike" kern="0" cap="none" spc="0" normalizeH="0" baseline="0" noProof="0" dirty="0">
              <a:ln>
                <a:noFill/>
              </a:ln>
              <a:solidFill>
                <a:schemeClr val="tx1"/>
              </a:solidFill>
              <a:effectLst/>
              <a:uLnTx/>
              <a:uFillTx/>
              <a:latin typeface="微软雅黑"/>
            </a:endParaRPr>
          </a:p>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12</a:t>
            </a:fld>
            <a:endParaRPr lang="zh-CN" altLang="en-US"/>
          </a:p>
        </p:txBody>
      </p:sp>
    </p:spTree>
    <p:extLst>
      <p:ext uri="{BB962C8B-B14F-4D97-AF65-F5344CB8AC3E}">
        <p14:creationId xmlns:p14="http://schemas.microsoft.com/office/powerpoint/2010/main" val="2364426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V6</a:t>
            </a:r>
            <a:r>
              <a:rPr lang="zh-CN" altLang="en-US" dirty="0"/>
              <a:t>总数 </a:t>
            </a:r>
            <a:r>
              <a:rPr lang="en-US" altLang="zh-CN" dirty="0"/>
              <a:t>1580 </a:t>
            </a:r>
            <a:r>
              <a:rPr lang="zh-CN" altLang="en-US" dirty="0"/>
              <a:t>四季度经营会上数据</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452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15</a:t>
            </a:fld>
            <a:endParaRPr lang="zh-CN" altLang="en-US"/>
          </a:p>
        </p:txBody>
      </p:sp>
    </p:spTree>
    <p:extLst>
      <p:ext uri="{BB962C8B-B14F-4D97-AF65-F5344CB8AC3E}">
        <p14:creationId xmlns:p14="http://schemas.microsoft.com/office/powerpoint/2010/main" val="32111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002B26D-3392-49BE-AB41-EF897113F979}" type="slidenum">
              <a:rPr lang="zh-CN" altLang="en-US" smtClean="0"/>
              <a:t>16</a:t>
            </a:fld>
            <a:endParaRPr lang="zh-CN" altLang="en-US"/>
          </a:p>
        </p:txBody>
      </p:sp>
    </p:spTree>
    <p:extLst>
      <p:ext uri="{BB962C8B-B14F-4D97-AF65-F5344CB8AC3E}">
        <p14:creationId xmlns:p14="http://schemas.microsoft.com/office/powerpoint/2010/main" val="194900444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0"/>
            <a:ext cx="12192000" cy="6916615"/>
          </a:xfrm>
          <a:prstGeom prst="rect">
            <a:avLst/>
          </a:prstGeom>
          <a:solidFill>
            <a:srgbClr val="349EEB"/>
          </a:solidFill>
        </p:spPr>
      </p:pic>
      <p:sp>
        <p:nvSpPr>
          <p:cNvPr id="3" name="标题 1"/>
          <p:cNvSpPr>
            <a:spLocks noGrp="1"/>
          </p:cNvSpPr>
          <p:nvPr>
            <p:ph type="title" hasCustomPrompt="1"/>
          </p:nvPr>
        </p:nvSpPr>
        <p:spPr>
          <a:xfrm>
            <a:off x="352375" y="1869950"/>
            <a:ext cx="6543891" cy="1325563"/>
          </a:xfrm>
        </p:spPr>
        <p:txBody>
          <a:bodyPr/>
          <a:lstStyle>
            <a:lvl1pPr>
              <a:defRPr sz="3200" b="1">
                <a:solidFill>
                  <a:schemeClr val="bg1"/>
                </a:solidFill>
                <a:effectLst>
                  <a:outerShdw blurRad="50800" dist="38100" dir="5400000" algn="t" rotWithShape="0">
                    <a:prstClr val="black">
                      <a:alpha val="40000"/>
                    </a:prstClr>
                  </a:outerShdw>
                </a:effectLst>
              </a:defRPr>
            </a:lvl1pPr>
          </a:lstStyle>
          <a:p>
            <a:pPr defTabSz="914400"/>
            <a:r>
              <a:rPr lang="zh-CN" altLang="en-US" sz="3200" dirty="0">
                <a:latin typeface="微软雅黑" panose="020B0503020204020204" pitchFamily="34" charset="-122"/>
                <a:ea typeface="微软雅黑" panose="020B0503020204020204" pitchFamily="34" charset="-122"/>
              </a:rPr>
              <a:t>赛尔网络有限公司介绍</a:t>
            </a:r>
            <a:r>
              <a:rPr lang="zh-CN" altLang="en-US" sz="2000" dirty="0">
                <a:latin typeface="微软雅黑" panose="020B0503020204020204" pitchFamily="34" charset="-122"/>
                <a:ea typeface="微软雅黑" panose="020B0503020204020204" pitchFamily="34" charset="-122"/>
              </a:rPr>
              <a:t>（汇编版</a:t>
            </a:r>
            <a:r>
              <a:rPr lang="en-US" altLang="zh-CN" sz="2000" dirty="0">
                <a:latin typeface="微软雅黑" panose="020B0503020204020204" pitchFamily="34" charset="-122"/>
                <a:ea typeface="微软雅黑" panose="020B0503020204020204" pitchFamily="34" charset="-122"/>
              </a:rPr>
              <a:t>2016</a:t>
            </a:r>
            <a:r>
              <a:rPr lang="zh-CN" altLang="en-US" sz="2000" dirty="0">
                <a:latin typeface="微软雅黑" panose="020B0503020204020204" pitchFamily="34" charset="-122"/>
                <a:ea typeface="微软雅黑" panose="020B0503020204020204" pitchFamily="34" charset="-122"/>
              </a:rPr>
              <a:t>）</a:t>
            </a:r>
          </a:p>
        </p:txBody>
      </p:sp>
      <p:grpSp>
        <p:nvGrpSpPr>
          <p:cNvPr id="5" name="组合 3"/>
          <p:cNvGrpSpPr/>
          <p:nvPr userDrawn="1"/>
        </p:nvGrpSpPr>
        <p:grpSpPr>
          <a:xfrm>
            <a:off x="352375" y="291168"/>
            <a:ext cx="1701811" cy="501311"/>
            <a:chOff x="386701" y="3265720"/>
            <a:chExt cx="1109008" cy="326686"/>
          </a:xfrm>
          <a:solidFill>
            <a:schemeClr val="bg1"/>
          </a:solidFill>
        </p:grpSpPr>
        <p:sp>
          <p:nvSpPr>
            <p:cNvPr id="6" name="Freeform 51"/>
            <p:cNvSpPr>
              <a:spLocks noEditPoints="1"/>
            </p:cNvSpPr>
            <p:nvPr/>
          </p:nvSpPr>
          <p:spPr bwMode="auto">
            <a:xfrm>
              <a:off x="1036549" y="3495330"/>
              <a:ext cx="88715" cy="63539"/>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7" name="Freeform 52"/>
            <p:cNvSpPr>
              <a:spLocks/>
            </p:cNvSpPr>
            <p:nvPr/>
          </p:nvSpPr>
          <p:spPr bwMode="auto">
            <a:xfrm>
              <a:off x="1160030" y="3496529"/>
              <a:ext cx="94709" cy="59943"/>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8" name="Freeform 53"/>
            <p:cNvSpPr>
              <a:spLocks/>
            </p:cNvSpPr>
            <p:nvPr/>
          </p:nvSpPr>
          <p:spPr bwMode="auto">
            <a:xfrm>
              <a:off x="922658" y="3495330"/>
              <a:ext cx="79124" cy="63539"/>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9" name="Freeform 54"/>
            <p:cNvSpPr>
              <a:spLocks/>
            </p:cNvSpPr>
            <p:nvPr/>
          </p:nvSpPr>
          <p:spPr bwMode="auto">
            <a:xfrm>
              <a:off x="1290705" y="3495330"/>
              <a:ext cx="80323" cy="63539"/>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 name="Freeform 55"/>
            <p:cNvSpPr>
              <a:spLocks/>
            </p:cNvSpPr>
            <p:nvPr/>
          </p:nvSpPr>
          <p:spPr bwMode="auto">
            <a:xfrm>
              <a:off x="789585" y="3492932"/>
              <a:ext cx="99505" cy="6713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Freeform 56"/>
            <p:cNvSpPr>
              <a:spLocks/>
            </p:cNvSpPr>
            <p:nvPr/>
          </p:nvSpPr>
          <p:spPr bwMode="auto">
            <a:xfrm>
              <a:off x="1405795" y="3495330"/>
              <a:ext cx="89914" cy="63539"/>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Freeform 57"/>
            <p:cNvSpPr>
              <a:spLocks noEditPoints="1"/>
            </p:cNvSpPr>
            <p:nvPr/>
          </p:nvSpPr>
          <p:spPr bwMode="auto">
            <a:xfrm>
              <a:off x="789585" y="3305911"/>
              <a:ext cx="164243" cy="172635"/>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Freeform 58"/>
            <p:cNvSpPr>
              <a:spLocks noEditPoints="1"/>
            </p:cNvSpPr>
            <p:nvPr/>
          </p:nvSpPr>
          <p:spPr bwMode="auto">
            <a:xfrm>
              <a:off x="970612" y="3309508"/>
              <a:ext cx="161845" cy="167839"/>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 name="Freeform 59"/>
            <p:cNvSpPr>
              <a:spLocks noEditPoints="1"/>
            </p:cNvSpPr>
            <p:nvPr/>
          </p:nvSpPr>
          <p:spPr bwMode="auto">
            <a:xfrm>
              <a:off x="1160030" y="3320298"/>
              <a:ext cx="142663" cy="154652"/>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 name="Freeform 60"/>
            <p:cNvSpPr>
              <a:spLocks noEditPoints="1"/>
            </p:cNvSpPr>
            <p:nvPr/>
          </p:nvSpPr>
          <p:spPr bwMode="auto">
            <a:xfrm>
              <a:off x="1329069" y="3305911"/>
              <a:ext cx="166640" cy="167839"/>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nvGrpSpPr>
            <p:cNvPr id="16" name="组合 157"/>
            <p:cNvGrpSpPr/>
            <p:nvPr/>
          </p:nvGrpSpPr>
          <p:grpSpPr>
            <a:xfrm>
              <a:off x="386701" y="3265720"/>
              <a:ext cx="362830" cy="326686"/>
              <a:chOff x="421537" y="3278338"/>
              <a:chExt cx="312900" cy="281730"/>
            </a:xfrm>
            <a:grpFill/>
          </p:grpSpPr>
          <p:sp>
            <p:nvSpPr>
              <p:cNvPr id="17" name="Freeform 5"/>
              <p:cNvSpPr>
                <a:spLocks/>
              </p:cNvSpPr>
              <p:nvPr/>
            </p:nvSpPr>
            <p:spPr bwMode="auto">
              <a:xfrm>
                <a:off x="531832" y="3291525"/>
                <a:ext cx="32369" cy="17983"/>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 name="Freeform 6"/>
              <p:cNvSpPr>
                <a:spLocks/>
              </p:cNvSpPr>
              <p:nvPr/>
            </p:nvSpPr>
            <p:spPr bwMode="auto">
              <a:xfrm>
                <a:off x="565400" y="3283133"/>
                <a:ext cx="32369" cy="1678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9" name="Freeform 7"/>
              <p:cNvSpPr>
                <a:spLocks/>
              </p:cNvSpPr>
              <p:nvPr/>
            </p:nvSpPr>
            <p:spPr bwMode="auto">
              <a:xfrm>
                <a:off x="603763" y="3280736"/>
                <a:ext cx="31170" cy="11989"/>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0" name="Freeform 8"/>
              <p:cNvSpPr>
                <a:spLocks/>
              </p:cNvSpPr>
              <p:nvPr/>
            </p:nvSpPr>
            <p:spPr bwMode="auto">
              <a:xfrm>
                <a:off x="492270" y="3317900"/>
                <a:ext cx="28772" cy="22778"/>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1" name="Freeform 9"/>
              <p:cNvSpPr>
                <a:spLocks/>
              </p:cNvSpPr>
              <p:nvPr/>
            </p:nvSpPr>
            <p:spPr bwMode="auto">
              <a:xfrm>
                <a:off x="519843" y="3305911"/>
                <a:ext cx="34767" cy="22778"/>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2" name="Freeform 10"/>
              <p:cNvSpPr>
                <a:spLocks/>
              </p:cNvSpPr>
              <p:nvPr/>
            </p:nvSpPr>
            <p:spPr bwMode="auto">
              <a:xfrm>
                <a:off x="557008" y="3296321"/>
                <a:ext cx="37164" cy="20380"/>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3" name="Freeform 11"/>
              <p:cNvSpPr>
                <a:spLocks/>
              </p:cNvSpPr>
              <p:nvPr/>
            </p:nvSpPr>
            <p:spPr bwMode="auto">
              <a:xfrm>
                <a:off x="601365" y="3292724"/>
                <a:ext cx="37164" cy="1678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4" name="Freeform 12"/>
              <p:cNvSpPr>
                <a:spLocks/>
              </p:cNvSpPr>
              <p:nvPr/>
            </p:nvSpPr>
            <p:spPr bwMode="auto">
              <a:xfrm>
                <a:off x="477883" y="3340678"/>
                <a:ext cx="28772" cy="29971"/>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5" name="Freeform 13"/>
              <p:cNvSpPr>
                <a:spLocks/>
              </p:cNvSpPr>
              <p:nvPr/>
            </p:nvSpPr>
            <p:spPr bwMode="auto">
              <a:xfrm>
                <a:off x="506656" y="3327491"/>
                <a:ext cx="38363" cy="29971"/>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6" name="Freeform 14"/>
              <p:cNvSpPr>
                <a:spLocks/>
              </p:cNvSpPr>
              <p:nvPr/>
            </p:nvSpPr>
            <p:spPr bwMode="auto">
              <a:xfrm>
                <a:off x="464696" y="3369451"/>
                <a:ext cx="27574" cy="38363"/>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7" name="Freeform 15"/>
              <p:cNvSpPr>
                <a:spLocks/>
              </p:cNvSpPr>
              <p:nvPr/>
            </p:nvSpPr>
            <p:spPr bwMode="auto">
              <a:xfrm>
                <a:off x="494667" y="3358661"/>
                <a:ext cx="38363" cy="39562"/>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8" name="Freeform 16"/>
              <p:cNvSpPr>
                <a:spLocks/>
              </p:cNvSpPr>
              <p:nvPr/>
            </p:nvSpPr>
            <p:spPr bwMode="auto">
              <a:xfrm>
                <a:off x="455105" y="3410212"/>
                <a:ext cx="25176" cy="41960"/>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9" name="Freeform 17"/>
              <p:cNvSpPr>
                <a:spLocks/>
              </p:cNvSpPr>
              <p:nvPr/>
            </p:nvSpPr>
            <p:spPr bwMode="auto">
              <a:xfrm>
                <a:off x="485076" y="3401820"/>
                <a:ext cx="37164" cy="46755"/>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0" name="Freeform 18"/>
              <p:cNvSpPr>
                <a:spLocks/>
              </p:cNvSpPr>
              <p:nvPr/>
            </p:nvSpPr>
            <p:spPr bwMode="auto">
              <a:xfrm>
                <a:off x="529434" y="3394626"/>
                <a:ext cx="49153" cy="51551"/>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1" name="Freeform 19"/>
              <p:cNvSpPr>
                <a:spLocks/>
              </p:cNvSpPr>
              <p:nvPr/>
            </p:nvSpPr>
            <p:spPr bwMode="auto">
              <a:xfrm>
                <a:off x="585780" y="3391030"/>
                <a:ext cx="53948" cy="51551"/>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2" name="Freeform 20"/>
              <p:cNvSpPr>
                <a:spLocks/>
              </p:cNvSpPr>
              <p:nvPr/>
            </p:nvSpPr>
            <p:spPr bwMode="auto">
              <a:xfrm>
                <a:off x="481480" y="3456967"/>
                <a:ext cx="37164" cy="47954"/>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3" name="Freeform 21"/>
              <p:cNvSpPr>
                <a:spLocks/>
              </p:cNvSpPr>
              <p:nvPr/>
            </p:nvSpPr>
            <p:spPr bwMode="auto">
              <a:xfrm>
                <a:off x="527036" y="3454569"/>
                <a:ext cx="47954" cy="5035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22"/>
              <p:cNvSpPr>
                <a:spLocks/>
              </p:cNvSpPr>
              <p:nvPr/>
            </p:nvSpPr>
            <p:spPr bwMode="auto">
              <a:xfrm>
                <a:off x="579786" y="3450972"/>
                <a:ext cx="51551" cy="5035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23"/>
              <p:cNvSpPr>
                <a:spLocks/>
              </p:cNvSpPr>
              <p:nvPr/>
            </p:nvSpPr>
            <p:spPr bwMode="auto">
              <a:xfrm>
                <a:off x="515047" y="3295122"/>
                <a:ext cx="28802" cy="14386"/>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24"/>
              <p:cNvSpPr>
                <a:spLocks/>
              </p:cNvSpPr>
              <p:nvPr/>
            </p:nvSpPr>
            <p:spPr bwMode="auto">
              <a:xfrm>
                <a:off x="540223" y="3284332"/>
                <a:ext cx="31546" cy="14386"/>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25"/>
              <p:cNvSpPr>
                <a:spLocks/>
              </p:cNvSpPr>
              <p:nvPr/>
            </p:nvSpPr>
            <p:spPr bwMode="auto">
              <a:xfrm>
                <a:off x="570195" y="3278338"/>
                <a:ext cx="31546" cy="10790"/>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26"/>
              <p:cNvSpPr>
                <a:spLocks/>
              </p:cNvSpPr>
              <p:nvPr/>
            </p:nvSpPr>
            <p:spPr bwMode="auto">
              <a:xfrm>
                <a:off x="483877" y="3317900"/>
                <a:ext cx="24687" cy="1678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27"/>
              <p:cNvSpPr>
                <a:spLocks/>
              </p:cNvSpPr>
              <p:nvPr/>
            </p:nvSpPr>
            <p:spPr bwMode="auto">
              <a:xfrm>
                <a:off x="503059" y="3304713"/>
                <a:ext cx="31546" cy="17983"/>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28"/>
              <p:cNvSpPr>
                <a:spLocks/>
              </p:cNvSpPr>
              <p:nvPr/>
            </p:nvSpPr>
            <p:spPr bwMode="auto">
              <a:xfrm>
                <a:off x="452707" y="3345474"/>
                <a:ext cx="21945" cy="22778"/>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29"/>
              <p:cNvSpPr>
                <a:spLocks/>
              </p:cNvSpPr>
              <p:nvPr/>
            </p:nvSpPr>
            <p:spPr bwMode="auto">
              <a:xfrm>
                <a:off x="469491" y="3333485"/>
                <a:ext cx="24687" cy="22778"/>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30"/>
              <p:cNvSpPr>
                <a:spLocks/>
              </p:cNvSpPr>
              <p:nvPr/>
            </p:nvSpPr>
            <p:spPr bwMode="auto">
              <a:xfrm>
                <a:off x="640927" y="3292724"/>
                <a:ext cx="37164" cy="1678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31"/>
              <p:cNvSpPr>
                <a:spLocks/>
              </p:cNvSpPr>
              <p:nvPr/>
            </p:nvSpPr>
            <p:spPr bwMode="auto">
              <a:xfrm>
                <a:off x="439520" y="3365854"/>
                <a:ext cx="21945" cy="28772"/>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32"/>
              <p:cNvSpPr>
                <a:spLocks/>
              </p:cNvSpPr>
              <p:nvPr/>
            </p:nvSpPr>
            <p:spPr bwMode="auto">
              <a:xfrm>
                <a:off x="453906" y="3353866"/>
                <a:ext cx="26059" cy="31170"/>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33"/>
              <p:cNvSpPr>
                <a:spLocks/>
              </p:cNvSpPr>
              <p:nvPr/>
            </p:nvSpPr>
            <p:spPr bwMode="auto">
              <a:xfrm>
                <a:off x="543820" y="3317900"/>
                <a:ext cx="44358" cy="27574"/>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34"/>
              <p:cNvSpPr>
                <a:spLocks/>
              </p:cNvSpPr>
              <p:nvPr/>
            </p:nvSpPr>
            <p:spPr bwMode="auto">
              <a:xfrm>
                <a:off x="594172" y="3311906"/>
                <a:ext cx="44358" cy="26375"/>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Freeform 35"/>
              <p:cNvSpPr>
                <a:spLocks/>
              </p:cNvSpPr>
              <p:nvPr/>
            </p:nvSpPr>
            <p:spPr bwMode="auto">
              <a:xfrm>
                <a:off x="644524" y="3311906"/>
                <a:ext cx="41960" cy="27574"/>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36"/>
              <p:cNvSpPr>
                <a:spLocks/>
              </p:cNvSpPr>
              <p:nvPr/>
            </p:nvSpPr>
            <p:spPr bwMode="auto">
              <a:xfrm>
                <a:off x="690080" y="3317900"/>
                <a:ext cx="38363" cy="27574"/>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37"/>
              <p:cNvSpPr>
                <a:spLocks/>
              </p:cNvSpPr>
              <p:nvPr/>
            </p:nvSpPr>
            <p:spPr bwMode="auto">
              <a:xfrm>
                <a:off x="428730" y="3393428"/>
                <a:ext cx="19202" cy="32369"/>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38"/>
              <p:cNvSpPr>
                <a:spLocks/>
              </p:cNvSpPr>
              <p:nvPr/>
            </p:nvSpPr>
            <p:spPr bwMode="auto">
              <a:xfrm>
                <a:off x="440719" y="3382638"/>
                <a:ext cx="26059" cy="35966"/>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39"/>
              <p:cNvSpPr>
                <a:spLocks/>
              </p:cNvSpPr>
              <p:nvPr/>
            </p:nvSpPr>
            <p:spPr bwMode="auto">
              <a:xfrm>
                <a:off x="536627" y="3349070"/>
                <a:ext cx="47954" cy="39562"/>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40"/>
              <p:cNvSpPr>
                <a:spLocks/>
              </p:cNvSpPr>
              <p:nvPr/>
            </p:nvSpPr>
            <p:spPr bwMode="auto">
              <a:xfrm>
                <a:off x="591774" y="3344275"/>
                <a:ext cx="50352" cy="39562"/>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41"/>
              <p:cNvSpPr>
                <a:spLocks/>
              </p:cNvSpPr>
              <p:nvPr/>
            </p:nvSpPr>
            <p:spPr bwMode="auto">
              <a:xfrm>
                <a:off x="646921" y="3344275"/>
                <a:ext cx="44358" cy="38363"/>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42"/>
              <p:cNvSpPr>
                <a:spLocks/>
              </p:cNvSpPr>
              <p:nvPr/>
            </p:nvSpPr>
            <p:spPr bwMode="auto">
              <a:xfrm>
                <a:off x="693676" y="3351468"/>
                <a:ext cx="40761" cy="38363"/>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43"/>
              <p:cNvSpPr>
                <a:spLocks/>
              </p:cNvSpPr>
              <p:nvPr/>
            </p:nvSpPr>
            <p:spPr bwMode="auto">
              <a:xfrm>
                <a:off x="421537" y="3425797"/>
                <a:ext cx="16458" cy="31170"/>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44"/>
              <p:cNvSpPr>
                <a:spLocks/>
              </p:cNvSpPr>
              <p:nvPr/>
            </p:nvSpPr>
            <p:spPr bwMode="auto">
              <a:xfrm>
                <a:off x="433526" y="3418603"/>
                <a:ext cx="19182" cy="37164"/>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45"/>
              <p:cNvSpPr>
                <a:spLocks/>
              </p:cNvSpPr>
              <p:nvPr/>
            </p:nvSpPr>
            <p:spPr bwMode="auto">
              <a:xfrm>
                <a:off x="642126" y="3392229"/>
                <a:ext cx="46755" cy="45556"/>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46"/>
              <p:cNvSpPr>
                <a:spLocks/>
              </p:cNvSpPr>
              <p:nvPr/>
            </p:nvSpPr>
            <p:spPr bwMode="auto">
              <a:xfrm>
                <a:off x="431128" y="3461762"/>
                <a:ext cx="14386" cy="35966"/>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47"/>
              <p:cNvSpPr>
                <a:spLocks/>
              </p:cNvSpPr>
              <p:nvPr/>
            </p:nvSpPr>
            <p:spPr bwMode="auto">
              <a:xfrm>
                <a:off x="450309" y="3459364"/>
                <a:ext cx="23977" cy="41960"/>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48"/>
              <p:cNvSpPr>
                <a:spLocks/>
              </p:cNvSpPr>
              <p:nvPr/>
            </p:nvSpPr>
            <p:spPr bwMode="auto">
              <a:xfrm>
                <a:off x="453906" y="3507319"/>
                <a:ext cx="23977" cy="40761"/>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Freeform 49"/>
              <p:cNvSpPr>
                <a:spLocks/>
              </p:cNvSpPr>
              <p:nvPr/>
            </p:nvSpPr>
            <p:spPr bwMode="auto">
              <a:xfrm>
                <a:off x="483878" y="3512114"/>
                <a:ext cx="37164" cy="44358"/>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Freeform 50"/>
              <p:cNvSpPr>
                <a:spLocks/>
              </p:cNvSpPr>
              <p:nvPr/>
            </p:nvSpPr>
            <p:spPr bwMode="auto">
              <a:xfrm>
                <a:off x="534229" y="3515710"/>
                <a:ext cx="44358" cy="44358"/>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pic>
        <p:nvPicPr>
          <p:cNvPr id="63" name="图片 62" descr="屏幕快照 2016-05-19 下午4.03.17.png"/>
          <p:cNvPicPr>
            <a:picLocks noChangeAspect="1"/>
          </p:cNvPicPr>
          <p:nvPr userDrawn="1"/>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0" b="100000" l="0" r="100000">
                        <a14:foregroundMark x1="80031" y1="77396" x2="80031" y2="77396"/>
                        <a14:foregroundMark x1="76599" y1="90909" x2="76599" y2="90909"/>
                        <a14:foregroundMark x1="79251" y1="80344" x2="79251" y2="80344"/>
                        <a14:foregroundMark x1="15445" y1="31941" x2="15445" y2="31941"/>
                      </a14:backgroundRemoval>
                    </a14:imgEffect>
                  </a14:imgLayer>
                </a14:imgProps>
              </a:ext>
              <a:ext uri="{28A0092B-C50C-407E-A947-70E740481C1C}">
                <a14:useLocalDpi xmlns:a14="http://schemas.microsoft.com/office/drawing/2010/main" val="0"/>
              </a:ext>
            </a:extLst>
          </a:blip>
          <a:srcRect b="3711"/>
          <a:stretch/>
        </p:blipFill>
        <p:spPr>
          <a:xfrm>
            <a:off x="8228707" y="1465943"/>
            <a:ext cx="3623563" cy="22153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0672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00"/>
                                        <p:tgtEl>
                                          <p:spTgt spid="63"/>
                                        </p:tgtEl>
                                      </p:cBhvr>
                                    </p:animEffect>
                                    <p:anim calcmode="lin" valueType="num">
                                      <p:cBhvr>
                                        <p:cTn id="8" dur="700" fill="hold"/>
                                        <p:tgtEl>
                                          <p:spTgt spid="63"/>
                                        </p:tgtEl>
                                        <p:attrNameLst>
                                          <p:attrName>ppt_x</p:attrName>
                                        </p:attrNameLst>
                                      </p:cBhvr>
                                      <p:tavLst>
                                        <p:tav tm="0">
                                          <p:val>
                                            <p:strVal val="#ppt_x"/>
                                          </p:val>
                                        </p:tav>
                                        <p:tav tm="100000">
                                          <p:val>
                                            <p:strVal val="#ppt_x"/>
                                          </p:val>
                                        </p:tav>
                                      </p:tavLst>
                                    </p:anim>
                                    <p:anim calcmode="lin" valueType="num">
                                      <p:cBhvr>
                                        <p:cTn id="9" dur="7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EC266-1B1E-45B3-97C3-EE9240E2561B}" type="datetimeFigureOut">
              <a:rPr lang="zh-CN" altLang="en-US" smtClean="0"/>
              <a:t>2019/1/10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1E103FA-9F68-4435-B3FA-420B5DAF701A}" type="slidenum">
              <a:rPr lang="zh-CN" altLang="en-US" smtClean="0"/>
              <a:t>‹#›</a:t>
            </a:fld>
            <a:endParaRPr lang="zh-CN" altLang="en-US"/>
          </a:p>
        </p:txBody>
      </p:sp>
    </p:spTree>
    <p:extLst>
      <p:ext uri="{BB962C8B-B14F-4D97-AF65-F5344CB8AC3E}">
        <p14:creationId xmlns:p14="http://schemas.microsoft.com/office/powerpoint/2010/main" val="19267176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文本框 6"/>
          <p:cNvSpPr txBox="1"/>
          <p:nvPr userDrawn="1"/>
        </p:nvSpPr>
        <p:spPr>
          <a:xfrm>
            <a:off x="5410140" y="6488668"/>
            <a:ext cx="1371721" cy="297454"/>
          </a:xfrm>
          <a:prstGeom prst="rect">
            <a:avLst/>
          </a:prstGeom>
          <a:noFill/>
        </p:spPr>
        <p:txBody>
          <a:bodyPr wrap="none" rtlCol="0">
            <a:spAutoFit/>
          </a:bodyPr>
          <a:lstStyle/>
          <a:p>
            <a:pPr algn="ctr"/>
            <a:r>
              <a:rPr lang="en-US" altLang="zh-CN" sz="1333" dirty="0">
                <a:solidFill>
                  <a:prstClr val="white">
                    <a:lumMod val="50000"/>
                  </a:prstClr>
                </a:solidFill>
                <a:ea typeface="宋体" panose="02010600030101010101" pitchFamily="2" charset="-122"/>
              </a:rPr>
              <a:t>www.cernet.com</a:t>
            </a:r>
            <a:endParaRPr lang="zh-CN" altLang="en-US" sz="1333" dirty="0">
              <a:solidFill>
                <a:prstClr val="white">
                  <a:lumMod val="50000"/>
                </a:prstClr>
              </a:solidFill>
              <a:ea typeface="宋体" panose="02010600030101010101" pitchFamily="2" charset="-122"/>
            </a:endParaRPr>
          </a:p>
        </p:txBody>
      </p:sp>
      <p:cxnSp>
        <p:nvCxnSpPr>
          <p:cNvPr id="3" name="直接连接符 2"/>
          <p:cNvCxnSpPr/>
          <p:nvPr userDrawn="1"/>
        </p:nvCxnSpPr>
        <p:spPr>
          <a:xfrm>
            <a:off x="319873" y="6515557"/>
            <a:ext cx="11510683"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矩形 3"/>
          <p:cNvSpPr/>
          <p:nvPr userDrawn="1"/>
        </p:nvSpPr>
        <p:spPr>
          <a:xfrm>
            <a:off x="0" y="342997"/>
            <a:ext cx="379307" cy="494859"/>
          </a:xfrm>
          <a:prstGeom prst="rect">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grpSp>
        <p:nvGrpSpPr>
          <p:cNvPr id="64" name="Group 47"/>
          <p:cNvGrpSpPr/>
          <p:nvPr userDrawn="1"/>
        </p:nvGrpSpPr>
        <p:grpSpPr>
          <a:xfrm>
            <a:off x="10811521" y="1012597"/>
            <a:ext cx="1217324" cy="113531"/>
            <a:chOff x="1948342" y="5767817"/>
            <a:chExt cx="2434648" cy="227062"/>
          </a:xfrm>
          <a:solidFill>
            <a:schemeClr val="bg1">
              <a:lumMod val="75000"/>
            </a:schemeClr>
          </a:solidFill>
        </p:grpSpPr>
        <p:grpSp>
          <p:nvGrpSpPr>
            <p:cNvPr id="65" name="Group 48"/>
            <p:cNvGrpSpPr/>
            <p:nvPr/>
          </p:nvGrpSpPr>
          <p:grpSpPr>
            <a:xfrm>
              <a:off x="1948342" y="5922203"/>
              <a:ext cx="2434648" cy="72676"/>
              <a:chOff x="1878897" y="12847070"/>
              <a:chExt cx="2434648" cy="72676"/>
            </a:xfrm>
            <a:grpFill/>
          </p:grpSpPr>
          <p:sp>
            <p:nvSpPr>
              <p:cNvPr id="79" name="Oval 62"/>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0" name="Oval 63"/>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1" name="Oval 64"/>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2" name="Oval 65"/>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3" name="Oval 66"/>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4" name="Oval 67"/>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5" name="Oval 68"/>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6" name="Oval 69"/>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7" name="Oval 70"/>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8" name="Oval 71"/>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9" name="Oval 72"/>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90" name="Oval 73"/>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nvGrpSpPr>
            <p:cNvPr id="66" name="Group 49"/>
            <p:cNvGrpSpPr/>
            <p:nvPr/>
          </p:nvGrpSpPr>
          <p:grpSpPr>
            <a:xfrm>
              <a:off x="1948342" y="5767817"/>
              <a:ext cx="2434648" cy="72676"/>
              <a:chOff x="1878897" y="12847070"/>
              <a:chExt cx="2434648" cy="72676"/>
            </a:xfrm>
            <a:grpFill/>
          </p:grpSpPr>
          <p:sp>
            <p:nvSpPr>
              <p:cNvPr id="67" name="Oval 50"/>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8" name="Oval 51"/>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9" name="Oval 52"/>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0" name="Oval 53"/>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1" name="Oval 54"/>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2" name="Oval 55"/>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3" name="Oval 56"/>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4" name="Oval 57"/>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5" name="Oval 58"/>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6" name="Oval 59"/>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7" name="Oval 60"/>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8" name="Oval 61"/>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grpSp>
        <p:nvGrpSpPr>
          <p:cNvPr id="149" name="Group 4"/>
          <p:cNvGrpSpPr>
            <a:grpSpLocks noChangeAspect="1"/>
          </p:cNvGrpSpPr>
          <p:nvPr userDrawn="1"/>
        </p:nvGrpSpPr>
        <p:grpSpPr bwMode="auto">
          <a:xfrm>
            <a:off x="10606440" y="515946"/>
            <a:ext cx="1429032" cy="377239"/>
            <a:chOff x="254" y="2177"/>
            <a:chExt cx="894" cy="236"/>
          </a:xfrm>
        </p:grpSpPr>
        <p:sp>
          <p:nvSpPr>
            <p:cNvPr id="150" name="Freeform 5"/>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1" name="Freeform 6"/>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2" name="Freeform 7"/>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3" name="Freeform 8"/>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4" name="Freeform 9"/>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5" name="Freeform 10"/>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6" name="Freeform 11"/>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7" name="Freeform 12"/>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8" name="Freeform 13"/>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9" name="Freeform 14"/>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0" name="Freeform 15"/>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1" name="Freeform 16"/>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2" name="Freeform 17"/>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3" name="Freeform 18"/>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4" name="Freeform 19"/>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5" name="Freeform 20"/>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6" name="Freeform 21"/>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7" name="Freeform 22"/>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8" name="Freeform 23"/>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9" name="Freeform 24"/>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0" name="Freeform 25"/>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1" name="Freeform 26"/>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2" name="Freeform 27"/>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3" name="Freeform 28"/>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4" name="Freeform 29"/>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5" name="Freeform 30"/>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6" name="Freeform 31"/>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7" name="Freeform 32"/>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8" name="Freeform 33"/>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9" name="Freeform 34"/>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0" name="Freeform 35"/>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1" name="Freeform 36"/>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2" name="Freeform 37"/>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3" name="Freeform 38"/>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4" name="Freeform 39"/>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5" name="Freeform 40"/>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6" name="Freeform 41"/>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7" name="Freeform 42"/>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8" name="Freeform 43"/>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9" name="Freeform 44"/>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0" name="Freeform 45"/>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1" name="Freeform 46"/>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2" name="Freeform 47"/>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3" name="Freeform 48"/>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4" name="Freeform 49"/>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5" name="Freeform 50"/>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6" name="Freeform 51"/>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7" name="Freeform 52"/>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8" name="Freeform 53"/>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9" name="Freeform 54"/>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0" name="Freeform 55"/>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1" name="Freeform 56"/>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2" name="Freeform 57"/>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3" name="Freeform 58"/>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4" name="Freeform 59"/>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5" name="Freeform 60"/>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grpSp>
      <p:sp>
        <p:nvSpPr>
          <p:cNvPr id="91" name="Title 1"/>
          <p:cNvSpPr>
            <a:spLocks noGrp="1"/>
          </p:cNvSpPr>
          <p:nvPr>
            <p:ph type="title"/>
          </p:nvPr>
        </p:nvSpPr>
        <p:spPr>
          <a:xfrm>
            <a:off x="412072" y="356248"/>
            <a:ext cx="5145349" cy="504885"/>
          </a:xfrm>
        </p:spPr>
        <p:txBody>
          <a:bodyPr>
            <a:normAutofit/>
          </a:bodyPr>
          <a:lstStyle>
            <a:lvl1pPr>
              <a:defRPr sz="3200">
                <a:solidFill>
                  <a:schemeClr val="accent3"/>
                </a:solidFill>
              </a:defRPr>
            </a:lvl1pPr>
          </a:lstStyle>
          <a:p>
            <a:r>
              <a:rPr lang="zh-CN" altLang="en-US"/>
              <a:t>单击此处编辑母版标题样式</a:t>
            </a:r>
            <a:endParaRPr lang="en-US" dirty="0"/>
          </a:p>
        </p:txBody>
      </p:sp>
      <p:sp>
        <p:nvSpPr>
          <p:cNvPr id="2" name="矩形 1">
            <a:extLst>
              <a:ext uri="{FF2B5EF4-FFF2-40B4-BE49-F238E27FC236}">
                <a16:creationId xmlns:a16="http://schemas.microsoft.com/office/drawing/2014/main" xmlns="" id="{E06D1F2D-1096-5F4F-9204-AD856E9E2FF9}"/>
              </a:ext>
            </a:extLst>
          </p:cNvPr>
          <p:cNvSpPr/>
          <p:nvPr userDrawn="1"/>
        </p:nvSpPr>
        <p:spPr>
          <a:xfrm>
            <a:off x="412072" y="1563498"/>
            <a:ext cx="2828839" cy="392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2213184"/>
      </p:ext>
    </p:extLst>
  </p:cSld>
  <p:clrMapOvr>
    <a:masterClrMapping/>
  </p:clrMapOvr>
  <p:transition spd="slow">
    <p:wipe/>
  </p:transition>
  <p:extLst mod="1">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8E8B33D-A008-4629-B4A8-26C22E7E5D7A}" type="datetimeFigureOut">
              <a:rPr lang="zh-CN" altLang="en-US" smtClean="0"/>
              <a:t>2019/1/10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72852D-E451-4FA3-937A-F2EC6D50737E}" type="slidenum">
              <a:rPr lang="zh-CN" altLang="en-US" smtClean="0"/>
              <a:t>‹#›</a:t>
            </a:fld>
            <a:endParaRPr lang="zh-CN" altLang="en-US"/>
          </a:p>
        </p:txBody>
      </p:sp>
    </p:spTree>
    <p:extLst>
      <p:ext uri="{BB962C8B-B14F-4D97-AF65-F5344CB8AC3E}">
        <p14:creationId xmlns:p14="http://schemas.microsoft.com/office/powerpoint/2010/main" val="170350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0"/>
            <a:ext cx="12192000" cy="6916615"/>
          </a:xfrm>
          <a:prstGeom prst="rect">
            <a:avLst/>
          </a:prstGeom>
          <a:solidFill>
            <a:srgbClr val="349EEB"/>
          </a:solidFill>
        </p:spPr>
      </p:pic>
      <p:sp>
        <p:nvSpPr>
          <p:cNvPr id="3" name="标题 1"/>
          <p:cNvSpPr>
            <a:spLocks noGrp="1"/>
          </p:cNvSpPr>
          <p:nvPr>
            <p:ph type="title" hasCustomPrompt="1"/>
          </p:nvPr>
        </p:nvSpPr>
        <p:spPr>
          <a:xfrm>
            <a:off x="352375" y="1869950"/>
            <a:ext cx="6543891" cy="1325563"/>
          </a:xfrm>
        </p:spPr>
        <p:txBody>
          <a:bodyPr/>
          <a:lstStyle>
            <a:lvl1pPr>
              <a:defRPr sz="3200" b="1">
                <a:solidFill>
                  <a:schemeClr val="bg1"/>
                </a:solidFill>
                <a:effectLst>
                  <a:outerShdw blurRad="50800" dist="38100" dir="5400000" algn="t" rotWithShape="0">
                    <a:prstClr val="black">
                      <a:alpha val="40000"/>
                    </a:prstClr>
                  </a:outerShdw>
                </a:effectLst>
              </a:defRPr>
            </a:lvl1pPr>
          </a:lstStyle>
          <a:p>
            <a:pPr defTabSz="914400"/>
            <a:r>
              <a:rPr lang="zh-CN" altLang="en-US" sz="3200" dirty="0">
                <a:latin typeface="微软雅黑" panose="020B0503020204020204" pitchFamily="34" charset="-122"/>
                <a:ea typeface="微软雅黑" panose="020B0503020204020204" pitchFamily="34" charset="-122"/>
              </a:rPr>
              <a:t>赛尔网络有限公司介绍</a:t>
            </a:r>
            <a:r>
              <a:rPr lang="zh-CN" altLang="en-US" sz="2000" dirty="0">
                <a:latin typeface="微软雅黑" panose="020B0503020204020204" pitchFamily="34" charset="-122"/>
                <a:ea typeface="微软雅黑" panose="020B0503020204020204" pitchFamily="34" charset="-122"/>
              </a:rPr>
              <a:t>（汇编版</a:t>
            </a:r>
            <a:r>
              <a:rPr lang="en-US" altLang="zh-CN" sz="2000" dirty="0">
                <a:latin typeface="微软雅黑" panose="020B0503020204020204" pitchFamily="34" charset="-122"/>
                <a:ea typeface="微软雅黑" panose="020B0503020204020204" pitchFamily="34" charset="-122"/>
              </a:rPr>
              <a:t>2016</a:t>
            </a:r>
            <a:r>
              <a:rPr lang="zh-CN" altLang="en-US" sz="2000" dirty="0">
                <a:latin typeface="微软雅黑" panose="020B0503020204020204" pitchFamily="34" charset="-122"/>
                <a:ea typeface="微软雅黑" panose="020B0503020204020204" pitchFamily="34" charset="-122"/>
              </a:rPr>
              <a:t>）</a:t>
            </a:r>
          </a:p>
        </p:txBody>
      </p:sp>
      <p:grpSp>
        <p:nvGrpSpPr>
          <p:cNvPr id="5" name="组合 3"/>
          <p:cNvGrpSpPr/>
          <p:nvPr userDrawn="1"/>
        </p:nvGrpSpPr>
        <p:grpSpPr>
          <a:xfrm>
            <a:off x="352375" y="291168"/>
            <a:ext cx="1701811" cy="501311"/>
            <a:chOff x="386701" y="3265720"/>
            <a:chExt cx="1109008" cy="326686"/>
          </a:xfrm>
          <a:solidFill>
            <a:schemeClr val="bg1"/>
          </a:solidFill>
        </p:grpSpPr>
        <p:sp>
          <p:nvSpPr>
            <p:cNvPr id="6" name="Freeform 51"/>
            <p:cNvSpPr>
              <a:spLocks noEditPoints="1"/>
            </p:cNvSpPr>
            <p:nvPr/>
          </p:nvSpPr>
          <p:spPr bwMode="auto">
            <a:xfrm>
              <a:off x="1036549" y="3495330"/>
              <a:ext cx="88715" cy="63539"/>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7" name="Freeform 52"/>
            <p:cNvSpPr>
              <a:spLocks/>
            </p:cNvSpPr>
            <p:nvPr/>
          </p:nvSpPr>
          <p:spPr bwMode="auto">
            <a:xfrm>
              <a:off x="1160030" y="3496529"/>
              <a:ext cx="94709" cy="59943"/>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8" name="Freeform 53"/>
            <p:cNvSpPr>
              <a:spLocks/>
            </p:cNvSpPr>
            <p:nvPr/>
          </p:nvSpPr>
          <p:spPr bwMode="auto">
            <a:xfrm>
              <a:off x="922658" y="3495330"/>
              <a:ext cx="79124" cy="63539"/>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9" name="Freeform 54"/>
            <p:cNvSpPr>
              <a:spLocks/>
            </p:cNvSpPr>
            <p:nvPr/>
          </p:nvSpPr>
          <p:spPr bwMode="auto">
            <a:xfrm>
              <a:off x="1290705" y="3495330"/>
              <a:ext cx="80323" cy="63539"/>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 name="Freeform 55"/>
            <p:cNvSpPr>
              <a:spLocks/>
            </p:cNvSpPr>
            <p:nvPr/>
          </p:nvSpPr>
          <p:spPr bwMode="auto">
            <a:xfrm>
              <a:off x="789585" y="3492932"/>
              <a:ext cx="99505" cy="6713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Freeform 56"/>
            <p:cNvSpPr>
              <a:spLocks/>
            </p:cNvSpPr>
            <p:nvPr/>
          </p:nvSpPr>
          <p:spPr bwMode="auto">
            <a:xfrm>
              <a:off x="1405795" y="3495330"/>
              <a:ext cx="89914" cy="63539"/>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Freeform 57"/>
            <p:cNvSpPr>
              <a:spLocks noEditPoints="1"/>
            </p:cNvSpPr>
            <p:nvPr/>
          </p:nvSpPr>
          <p:spPr bwMode="auto">
            <a:xfrm>
              <a:off x="789585" y="3305911"/>
              <a:ext cx="164243" cy="172635"/>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Freeform 58"/>
            <p:cNvSpPr>
              <a:spLocks noEditPoints="1"/>
            </p:cNvSpPr>
            <p:nvPr/>
          </p:nvSpPr>
          <p:spPr bwMode="auto">
            <a:xfrm>
              <a:off x="970612" y="3309508"/>
              <a:ext cx="161845" cy="167839"/>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 name="Freeform 59"/>
            <p:cNvSpPr>
              <a:spLocks noEditPoints="1"/>
            </p:cNvSpPr>
            <p:nvPr/>
          </p:nvSpPr>
          <p:spPr bwMode="auto">
            <a:xfrm>
              <a:off x="1160030" y="3320298"/>
              <a:ext cx="142663" cy="154652"/>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 name="Freeform 60"/>
            <p:cNvSpPr>
              <a:spLocks noEditPoints="1"/>
            </p:cNvSpPr>
            <p:nvPr/>
          </p:nvSpPr>
          <p:spPr bwMode="auto">
            <a:xfrm>
              <a:off x="1329069" y="3305911"/>
              <a:ext cx="166640" cy="167839"/>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nvGrpSpPr>
            <p:cNvPr id="16" name="组合 157"/>
            <p:cNvGrpSpPr/>
            <p:nvPr/>
          </p:nvGrpSpPr>
          <p:grpSpPr>
            <a:xfrm>
              <a:off x="386701" y="3265720"/>
              <a:ext cx="362830" cy="326686"/>
              <a:chOff x="421537" y="3278338"/>
              <a:chExt cx="312900" cy="281730"/>
            </a:xfrm>
            <a:grpFill/>
          </p:grpSpPr>
          <p:sp>
            <p:nvSpPr>
              <p:cNvPr id="17" name="Freeform 5"/>
              <p:cNvSpPr>
                <a:spLocks/>
              </p:cNvSpPr>
              <p:nvPr/>
            </p:nvSpPr>
            <p:spPr bwMode="auto">
              <a:xfrm>
                <a:off x="531832" y="3291525"/>
                <a:ext cx="32369" cy="17983"/>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 name="Freeform 6"/>
              <p:cNvSpPr>
                <a:spLocks/>
              </p:cNvSpPr>
              <p:nvPr/>
            </p:nvSpPr>
            <p:spPr bwMode="auto">
              <a:xfrm>
                <a:off x="565400" y="3283133"/>
                <a:ext cx="32369" cy="1678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9" name="Freeform 7"/>
              <p:cNvSpPr>
                <a:spLocks/>
              </p:cNvSpPr>
              <p:nvPr/>
            </p:nvSpPr>
            <p:spPr bwMode="auto">
              <a:xfrm>
                <a:off x="603763" y="3280736"/>
                <a:ext cx="31170" cy="11989"/>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0" name="Freeform 8"/>
              <p:cNvSpPr>
                <a:spLocks/>
              </p:cNvSpPr>
              <p:nvPr/>
            </p:nvSpPr>
            <p:spPr bwMode="auto">
              <a:xfrm>
                <a:off x="492270" y="3317900"/>
                <a:ext cx="28772" cy="22778"/>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1" name="Freeform 9"/>
              <p:cNvSpPr>
                <a:spLocks/>
              </p:cNvSpPr>
              <p:nvPr/>
            </p:nvSpPr>
            <p:spPr bwMode="auto">
              <a:xfrm>
                <a:off x="519843" y="3305911"/>
                <a:ext cx="34767" cy="22778"/>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2" name="Freeform 10"/>
              <p:cNvSpPr>
                <a:spLocks/>
              </p:cNvSpPr>
              <p:nvPr/>
            </p:nvSpPr>
            <p:spPr bwMode="auto">
              <a:xfrm>
                <a:off x="557008" y="3296321"/>
                <a:ext cx="37164" cy="20380"/>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3" name="Freeform 11"/>
              <p:cNvSpPr>
                <a:spLocks/>
              </p:cNvSpPr>
              <p:nvPr/>
            </p:nvSpPr>
            <p:spPr bwMode="auto">
              <a:xfrm>
                <a:off x="601365" y="3292724"/>
                <a:ext cx="37164" cy="1678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4" name="Freeform 12"/>
              <p:cNvSpPr>
                <a:spLocks/>
              </p:cNvSpPr>
              <p:nvPr/>
            </p:nvSpPr>
            <p:spPr bwMode="auto">
              <a:xfrm>
                <a:off x="477883" y="3340678"/>
                <a:ext cx="28772" cy="29971"/>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5" name="Freeform 13"/>
              <p:cNvSpPr>
                <a:spLocks/>
              </p:cNvSpPr>
              <p:nvPr/>
            </p:nvSpPr>
            <p:spPr bwMode="auto">
              <a:xfrm>
                <a:off x="506656" y="3327491"/>
                <a:ext cx="38363" cy="29971"/>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6" name="Freeform 14"/>
              <p:cNvSpPr>
                <a:spLocks/>
              </p:cNvSpPr>
              <p:nvPr/>
            </p:nvSpPr>
            <p:spPr bwMode="auto">
              <a:xfrm>
                <a:off x="464696" y="3369451"/>
                <a:ext cx="27574" cy="38363"/>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7" name="Freeform 15"/>
              <p:cNvSpPr>
                <a:spLocks/>
              </p:cNvSpPr>
              <p:nvPr/>
            </p:nvSpPr>
            <p:spPr bwMode="auto">
              <a:xfrm>
                <a:off x="494667" y="3358661"/>
                <a:ext cx="38363" cy="39562"/>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8" name="Freeform 16"/>
              <p:cNvSpPr>
                <a:spLocks/>
              </p:cNvSpPr>
              <p:nvPr/>
            </p:nvSpPr>
            <p:spPr bwMode="auto">
              <a:xfrm>
                <a:off x="455105" y="3410212"/>
                <a:ext cx="25176" cy="41960"/>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29" name="Freeform 17"/>
              <p:cNvSpPr>
                <a:spLocks/>
              </p:cNvSpPr>
              <p:nvPr/>
            </p:nvSpPr>
            <p:spPr bwMode="auto">
              <a:xfrm>
                <a:off x="485076" y="3401820"/>
                <a:ext cx="37164" cy="46755"/>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0" name="Freeform 18"/>
              <p:cNvSpPr>
                <a:spLocks/>
              </p:cNvSpPr>
              <p:nvPr/>
            </p:nvSpPr>
            <p:spPr bwMode="auto">
              <a:xfrm>
                <a:off x="529434" y="3394626"/>
                <a:ext cx="49153" cy="51551"/>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1" name="Freeform 19"/>
              <p:cNvSpPr>
                <a:spLocks/>
              </p:cNvSpPr>
              <p:nvPr/>
            </p:nvSpPr>
            <p:spPr bwMode="auto">
              <a:xfrm>
                <a:off x="585780" y="3391030"/>
                <a:ext cx="53948" cy="51551"/>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2" name="Freeform 20"/>
              <p:cNvSpPr>
                <a:spLocks/>
              </p:cNvSpPr>
              <p:nvPr/>
            </p:nvSpPr>
            <p:spPr bwMode="auto">
              <a:xfrm>
                <a:off x="481480" y="3456967"/>
                <a:ext cx="37164" cy="47954"/>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3" name="Freeform 21"/>
              <p:cNvSpPr>
                <a:spLocks/>
              </p:cNvSpPr>
              <p:nvPr/>
            </p:nvSpPr>
            <p:spPr bwMode="auto">
              <a:xfrm>
                <a:off x="527036" y="3454569"/>
                <a:ext cx="47954" cy="5035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22"/>
              <p:cNvSpPr>
                <a:spLocks/>
              </p:cNvSpPr>
              <p:nvPr/>
            </p:nvSpPr>
            <p:spPr bwMode="auto">
              <a:xfrm>
                <a:off x="579786" y="3450972"/>
                <a:ext cx="51551" cy="5035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23"/>
              <p:cNvSpPr>
                <a:spLocks/>
              </p:cNvSpPr>
              <p:nvPr/>
            </p:nvSpPr>
            <p:spPr bwMode="auto">
              <a:xfrm>
                <a:off x="515047" y="3295122"/>
                <a:ext cx="28802" cy="14386"/>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24"/>
              <p:cNvSpPr>
                <a:spLocks/>
              </p:cNvSpPr>
              <p:nvPr/>
            </p:nvSpPr>
            <p:spPr bwMode="auto">
              <a:xfrm>
                <a:off x="540223" y="3284332"/>
                <a:ext cx="31546" cy="14386"/>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25"/>
              <p:cNvSpPr>
                <a:spLocks/>
              </p:cNvSpPr>
              <p:nvPr/>
            </p:nvSpPr>
            <p:spPr bwMode="auto">
              <a:xfrm>
                <a:off x="570195" y="3278338"/>
                <a:ext cx="31546" cy="10790"/>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26"/>
              <p:cNvSpPr>
                <a:spLocks/>
              </p:cNvSpPr>
              <p:nvPr/>
            </p:nvSpPr>
            <p:spPr bwMode="auto">
              <a:xfrm>
                <a:off x="483877" y="3317900"/>
                <a:ext cx="24687" cy="1678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27"/>
              <p:cNvSpPr>
                <a:spLocks/>
              </p:cNvSpPr>
              <p:nvPr/>
            </p:nvSpPr>
            <p:spPr bwMode="auto">
              <a:xfrm>
                <a:off x="503059" y="3304713"/>
                <a:ext cx="31546" cy="17983"/>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28"/>
              <p:cNvSpPr>
                <a:spLocks/>
              </p:cNvSpPr>
              <p:nvPr/>
            </p:nvSpPr>
            <p:spPr bwMode="auto">
              <a:xfrm>
                <a:off x="452707" y="3345474"/>
                <a:ext cx="21945" cy="22778"/>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29"/>
              <p:cNvSpPr>
                <a:spLocks/>
              </p:cNvSpPr>
              <p:nvPr/>
            </p:nvSpPr>
            <p:spPr bwMode="auto">
              <a:xfrm>
                <a:off x="469491" y="3333485"/>
                <a:ext cx="24687" cy="22778"/>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30"/>
              <p:cNvSpPr>
                <a:spLocks/>
              </p:cNvSpPr>
              <p:nvPr/>
            </p:nvSpPr>
            <p:spPr bwMode="auto">
              <a:xfrm>
                <a:off x="640927" y="3292724"/>
                <a:ext cx="37164" cy="1678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31"/>
              <p:cNvSpPr>
                <a:spLocks/>
              </p:cNvSpPr>
              <p:nvPr/>
            </p:nvSpPr>
            <p:spPr bwMode="auto">
              <a:xfrm>
                <a:off x="439520" y="3365854"/>
                <a:ext cx="21945" cy="28772"/>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32"/>
              <p:cNvSpPr>
                <a:spLocks/>
              </p:cNvSpPr>
              <p:nvPr/>
            </p:nvSpPr>
            <p:spPr bwMode="auto">
              <a:xfrm>
                <a:off x="453906" y="3353866"/>
                <a:ext cx="26059" cy="31170"/>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33"/>
              <p:cNvSpPr>
                <a:spLocks/>
              </p:cNvSpPr>
              <p:nvPr/>
            </p:nvSpPr>
            <p:spPr bwMode="auto">
              <a:xfrm>
                <a:off x="543820" y="3317900"/>
                <a:ext cx="44358" cy="27574"/>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34"/>
              <p:cNvSpPr>
                <a:spLocks/>
              </p:cNvSpPr>
              <p:nvPr/>
            </p:nvSpPr>
            <p:spPr bwMode="auto">
              <a:xfrm>
                <a:off x="594172" y="3311906"/>
                <a:ext cx="44358" cy="26375"/>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Freeform 35"/>
              <p:cNvSpPr>
                <a:spLocks/>
              </p:cNvSpPr>
              <p:nvPr/>
            </p:nvSpPr>
            <p:spPr bwMode="auto">
              <a:xfrm>
                <a:off x="644524" y="3311906"/>
                <a:ext cx="41960" cy="27574"/>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36"/>
              <p:cNvSpPr>
                <a:spLocks/>
              </p:cNvSpPr>
              <p:nvPr/>
            </p:nvSpPr>
            <p:spPr bwMode="auto">
              <a:xfrm>
                <a:off x="690080" y="3317900"/>
                <a:ext cx="38363" cy="27574"/>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37"/>
              <p:cNvSpPr>
                <a:spLocks/>
              </p:cNvSpPr>
              <p:nvPr/>
            </p:nvSpPr>
            <p:spPr bwMode="auto">
              <a:xfrm>
                <a:off x="428730" y="3393428"/>
                <a:ext cx="19202" cy="32369"/>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38"/>
              <p:cNvSpPr>
                <a:spLocks/>
              </p:cNvSpPr>
              <p:nvPr/>
            </p:nvSpPr>
            <p:spPr bwMode="auto">
              <a:xfrm>
                <a:off x="440719" y="3382638"/>
                <a:ext cx="26059" cy="35966"/>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39"/>
              <p:cNvSpPr>
                <a:spLocks/>
              </p:cNvSpPr>
              <p:nvPr/>
            </p:nvSpPr>
            <p:spPr bwMode="auto">
              <a:xfrm>
                <a:off x="536627" y="3349070"/>
                <a:ext cx="47954" cy="39562"/>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40"/>
              <p:cNvSpPr>
                <a:spLocks/>
              </p:cNvSpPr>
              <p:nvPr/>
            </p:nvSpPr>
            <p:spPr bwMode="auto">
              <a:xfrm>
                <a:off x="591774" y="3344275"/>
                <a:ext cx="50352" cy="39562"/>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41"/>
              <p:cNvSpPr>
                <a:spLocks/>
              </p:cNvSpPr>
              <p:nvPr/>
            </p:nvSpPr>
            <p:spPr bwMode="auto">
              <a:xfrm>
                <a:off x="646921" y="3344275"/>
                <a:ext cx="44358" cy="38363"/>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42"/>
              <p:cNvSpPr>
                <a:spLocks/>
              </p:cNvSpPr>
              <p:nvPr/>
            </p:nvSpPr>
            <p:spPr bwMode="auto">
              <a:xfrm>
                <a:off x="693676" y="3351468"/>
                <a:ext cx="40761" cy="38363"/>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43"/>
              <p:cNvSpPr>
                <a:spLocks/>
              </p:cNvSpPr>
              <p:nvPr/>
            </p:nvSpPr>
            <p:spPr bwMode="auto">
              <a:xfrm>
                <a:off x="421537" y="3425797"/>
                <a:ext cx="16458" cy="31170"/>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44"/>
              <p:cNvSpPr>
                <a:spLocks/>
              </p:cNvSpPr>
              <p:nvPr/>
            </p:nvSpPr>
            <p:spPr bwMode="auto">
              <a:xfrm>
                <a:off x="433526" y="3418603"/>
                <a:ext cx="19182" cy="37164"/>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45"/>
              <p:cNvSpPr>
                <a:spLocks/>
              </p:cNvSpPr>
              <p:nvPr/>
            </p:nvSpPr>
            <p:spPr bwMode="auto">
              <a:xfrm>
                <a:off x="642126" y="3392229"/>
                <a:ext cx="46755" cy="45556"/>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46"/>
              <p:cNvSpPr>
                <a:spLocks/>
              </p:cNvSpPr>
              <p:nvPr/>
            </p:nvSpPr>
            <p:spPr bwMode="auto">
              <a:xfrm>
                <a:off x="431128" y="3461762"/>
                <a:ext cx="14386" cy="35966"/>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47"/>
              <p:cNvSpPr>
                <a:spLocks/>
              </p:cNvSpPr>
              <p:nvPr/>
            </p:nvSpPr>
            <p:spPr bwMode="auto">
              <a:xfrm>
                <a:off x="450309" y="3459364"/>
                <a:ext cx="23977" cy="41960"/>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48"/>
              <p:cNvSpPr>
                <a:spLocks/>
              </p:cNvSpPr>
              <p:nvPr/>
            </p:nvSpPr>
            <p:spPr bwMode="auto">
              <a:xfrm>
                <a:off x="453906" y="3507319"/>
                <a:ext cx="23977" cy="40761"/>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Freeform 49"/>
              <p:cNvSpPr>
                <a:spLocks/>
              </p:cNvSpPr>
              <p:nvPr/>
            </p:nvSpPr>
            <p:spPr bwMode="auto">
              <a:xfrm>
                <a:off x="483878" y="3512114"/>
                <a:ext cx="37164" cy="44358"/>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Freeform 50"/>
              <p:cNvSpPr>
                <a:spLocks/>
              </p:cNvSpPr>
              <p:nvPr/>
            </p:nvSpPr>
            <p:spPr bwMode="auto">
              <a:xfrm>
                <a:off x="534229" y="3515710"/>
                <a:ext cx="44358" cy="44358"/>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pic>
        <p:nvPicPr>
          <p:cNvPr id="63" name="图片 62" descr="屏幕快照 2016-05-19 下午4.03.17.png"/>
          <p:cNvPicPr>
            <a:picLocks noChangeAspect="1"/>
          </p:cNvPicPr>
          <p:nvPr userDrawn="1"/>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0" b="100000" l="0" r="100000">
                        <a14:foregroundMark x1="80031" y1="77396" x2="80031" y2="77396"/>
                        <a14:foregroundMark x1="76599" y1="90909" x2="76599" y2="90909"/>
                        <a14:foregroundMark x1="79251" y1="80344" x2="79251" y2="80344"/>
                        <a14:foregroundMark x1="15445" y1="31941" x2="15445" y2="31941"/>
                      </a14:backgroundRemoval>
                    </a14:imgEffect>
                  </a14:imgLayer>
                </a14:imgProps>
              </a:ext>
              <a:ext uri="{28A0092B-C50C-407E-A947-70E740481C1C}">
                <a14:useLocalDpi xmlns:a14="http://schemas.microsoft.com/office/drawing/2010/main" val="0"/>
              </a:ext>
            </a:extLst>
          </a:blip>
          <a:srcRect b="3711"/>
          <a:stretch/>
        </p:blipFill>
        <p:spPr>
          <a:xfrm>
            <a:off x="8228707" y="1465943"/>
            <a:ext cx="3623563" cy="22153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3647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00"/>
                                        <p:tgtEl>
                                          <p:spTgt spid="63"/>
                                        </p:tgtEl>
                                      </p:cBhvr>
                                    </p:animEffect>
                                    <p:anim calcmode="lin" valueType="num">
                                      <p:cBhvr>
                                        <p:cTn id="8" dur="700" fill="hold"/>
                                        <p:tgtEl>
                                          <p:spTgt spid="63"/>
                                        </p:tgtEl>
                                        <p:attrNameLst>
                                          <p:attrName>ppt_x</p:attrName>
                                        </p:attrNameLst>
                                      </p:cBhvr>
                                      <p:tavLst>
                                        <p:tav tm="0">
                                          <p:val>
                                            <p:strVal val="#ppt_x"/>
                                          </p:val>
                                        </p:tav>
                                        <p:tav tm="100000">
                                          <p:val>
                                            <p:strVal val="#ppt_x"/>
                                          </p:val>
                                        </p:tav>
                                      </p:tavLst>
                                    </p:anim>
                                    <p:anim calcmode="lin" valueType="num">
                                      <p:cBhvr>
                                        <p:cTn id="9" dur="7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515"/>
            <a:ext cx="12192000" cy="6858000"/>
          </a:xfrm>
          <a:prstGeom prst="rect">
            <a:avLst/>
          </a:prstGeom>
        </p:spPr>
      </p:pic>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1.</a:t>
            </a:r>
            <a:r>
              <a:rPr lang="zh-CN" altLang="en-US"/>
              <a:t>公司介绍</a:t>
            </a:r>
          </a:p>
        </p:txBody>
      </p:sp>
    </p:spTree>
    <p:extLst>
      <p:ext uri="{BB962C8B-B14F-4D97-AF65-F5344CB8AC3E}">
        <p14:creationId xmlns:p14="http://schemas.microsoft.com/office/powerpoint/2010/main" val="396694335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2.</a:t>
            </a:r>
            <a:r>
              <a:rPr lang="zh-CN" altLang="en-US"/>
              <a:t>公司使命</a:t>
            </a:r>
          </a:p>
        </p:txBody>
      </p:sp>
    </p:spTree>
    <p:extLst>
      <p:ext uri="{BB962C8B-B14F-4D97-AF65-F5344CB8AC3E}">
        <p14:creationId xmlns:p14="http://schemas.microsoft.com/office/powerpoint/2010/main" val="367563714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3.</a:t>
            </a:r>
            <a:r>
              <a:rPr lang="zh-CN" altLang="en-US"/>
              <a:t>优势资源</a:t>
            </a:r>
          </a:p>
        </p:txBody>
      </p:sp>
    </p:spTree>
    <p:extLst>
      <p:ext uri="{BB962C8B-B14F-4D97-AF65-F5344CB8AC3E}">
        <p14:creationId xmlns:p14="http://schemas.microsoft.com/office/powerpoint/2010/main" val="345985964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865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6.</a:t>
            </a:r>
            <a:r>
              <a:rPr lang="zh-CN" altLang="en-US"/>
              <a:t>文化与战略</a:t>
            </a:r>
          </a:p>
        </p:txBody>
      </p:sp>
    </p:spTree>
    <p:extLst>
      <p:ext uri="{BB962C8B-B14F-4D97-AF65-F5344CB8AC3E}">
        <p14:creationId xmlns:p14="http://schemas.microsoft.com/office/powerpoint/2010/main" val="2978170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文本框 6"/>
          <p:cNvSpPr txBox="1"/>
          <p:nvPr userDrawn="1"/>
        </p:nvSpPr>
        <p:spPr>
          <a:xfrm>
            <a:off x="5410140" y="6488668"/>
            <a:ext cx="1371721" cy="297454"/>
          </a:xfrm>
          <a:prstGeom prst="rect">
            <a:avLst/>
          </a:prstGeom>
          <a:noFill/>
        </p:spPr>
        <p:txBody>
          <a:bodyPr wrap="none" rtlCol="0">
            <a:spAutoFit/>
          </a:bodyPr>
          <a:lstStyle/>
          <a:p>
            <a:pPr algn="ctr"/>
            <a:r>
              <a:rPr lang="en-US" altLang="zh-CN" sz="1333" dirty="0">
                <a:solidFill>
                  <a:prstClr val="white">
                    <a:lumMod val="50000"/>
                  </a:prstClr>
                </a:solidFill>
                <a:ea typeface="宋体" panose="02010600030101010101" pitchFamily="2" charset="-122"/>
              </a:rPr>
              <a:t>www.cernet.com</a:t>
            </a:r>
            <a:endParaRPr lang="zh-CN" altLang="en-US" sz="1333" dirty="0">
              <a:solidFill>
                <a:prstClr val="white">
                  <a:lumMod val="50000"/>
                </a:prstClr>
              </a:solidFill>
              <a:ea typeface="宋体" panose="02010600030101010101" pitchFamily="2" charset="-122"/>
            </a:endParaRPr>
          </a:p>
        </p:txBody>
      </p:sp>
      <p:cxnSp>
        <p:nvCxnSpPr>
          <p:cNvPr id="3" name="直接连接符 2"/>
          <p:cNvCxnSpPr/>
          <p:nvPr userDrawn="1"/>
        </p:nvCxnSpPr>
        <p:spPr>
          <a:xfrm>
            <a:off x="319873" y="6515557"/>
            <a:ext cx="11510683"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矩形 3"/>
          <p:cNvSpPr/>
          <p:nvPr userDrawn="1"/>
        </p:nvSpPr>
        <p:spPr>
          <a:xfrm>
            <a:off x="0" y="342997"/>
            <a:ext cx="379307" cy="494859"/>
          </a:xfrm>
          <a:prstGeom prst="rect">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grpSp>
        <p:nvGrpSpPr>
          <p:cNvPr id="64" name="Group 47"/>
          <p:cNvGrpSpPr/>
          <p:nvPr userDrawn="1"/>
        </p:nvGrpSpPr>
        <p:grpSpPr>
          <a:xfrm>
            <a:off x="10811521" y="1012597"/>
            <a:ext cx="1217324" cy="113531"/>
            <a:chOff x="1948342" y="5767817"/>
            <a:chExt cx="2434648" cy="227062"/>
          </a:xfrm>
          <a:solidFill>
            <a:schemeClr val="bg1">
              <a:lumMod val="75000"/>
            </a:schemeClr>
          </a:solidFill>
        </p:grpSpPr>
        <p:grpSp>
          <p:nvGrpSpPr>
            <p:cNvPr id="65" name="Group 48"/>
            <p:cNvGrpSpPr/>
            <p:nvPr/>
          </p:nvGrpSpPr>
          <p:grpSpPr>
            <a:xfrm>
              <a:off x="1948342" y="5922203"/>
              <a:ext cx="2434648" cy="72676"/>
              <a:chOff x="1878897" y="12847070"/>
              <a:chExt cx="2434648" cy="72676"/>
            </a:xfrm>
            <a:grpFill/>
          </p:grpSpPr>
          <p:sp>
            <p:nvSpPr>
              <p:cNvPr id="79" name="Oval 62"/>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0" name="Oval 63"/>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1" name="Oval 64"/>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2" name="Oval 65"/>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3" name="Oval 66"/>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4" name="Oval 67"/>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5" name="Oval 68"/>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6" name="Oval 69"/>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7" name="Oval 70"/>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8" name="Oval 71"/>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9" name="Oval 72"/>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90" name="Oval 73"/>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nvGrpSpPr>
            <p:cNvPr id="66" name="Group 49"/>
            <p:cNvGrpSpPr/>
            <p:nvPr/>
          </p:nvGrpSpPr>
          <p:grpSpPr>
            <a:xfrm>
              <a:off x="1948342" y="5767817"/>
              <a:ext cx="2434648" cy="72676"/>
              <a:chOff x="1878897" y="12847070"/>
              <a:chExt cx="2434648" cy="72676"/>
            </a:xfrm>
            <a:grpFill/>
          </p:grpSpPr>
          <p:sp>
            <p:nvSpPr>
              <p:cNvPr id="67" name="Oval 50"/>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8" name="Oval 51"/>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9" name="Oval 52"/>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0" name="Oval 53"/>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1" name="Oval 54"/>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2" name="Oval 55"/>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3" name="Oval 56"/>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4" name="Oval 57"/>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5" name="Oval 58"/>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6" name="Oval 59"/>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7" name="Oval 60"/>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8" name="Oval 61"/>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grpSp>
        <p:nvGrpSpPr>
          <p:cNvPr id="149" name="Group 4"/>
          <p:cNvGrpSpPr>
            <a:grpSpLocks noChangeAspect="1"/>
          </p:cNvGrpSpPr>
          <p:nvPr userDrawn="1"/>
        </p:nvGrpSpPr>
        <p:grpSpPr bwMode="auto">
          <a:xfrm>
            <a:off x="10606440" y="515946"/>
            <a:ext cx="1429032" cy="377239"/>
            <a:chOff x="254" y="2177"/>
            <a:chExt cx="894" cy="236"/>
          </a:xfrm>
        </p:grpSpPr>
        <p:sp>
          <p:nvSpPr>
            <p:cNvPr id="150" name="Freeform 5"/>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1" name="Freeform 6"/>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2" name="Freeform 7"/>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3" name="Freeform 8"/>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4" name="Freeform 9"/>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5" name="Freeform 10"/>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6" name="Freeform 11"/>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7" name="Freeform 12"/>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8" name="Freeform 13"/>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9" name="Freeform 14"/>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0" name="Freeform 15"/>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1" name="Freeform 16"/>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2" name="Freeform 17"/>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3" name="Freeform 18"/>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4" name="Freeform 19"/>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5" name="Freeform 20"/>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6" name="Freeform 21"/>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7" name="Freeform 22"/>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8" name="Freeform 23"/>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9" name="Freeform 24"/>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0" name="Freeform 25"/>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1" name="Freeform 26"/>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2" name="Freeform 27"/>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3" name="Freeform 28"/>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4" name="Freeform 29"/>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5" name="Freeform 30"/>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6" name="Freeform 31"/>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7" name="Freeform 32"/>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8" name="Freeform 33"/>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9" name="Freeform 34"/>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0" name="Freeform 35"/>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1" name="Freeform 36"/>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2" name="Freeform 37"/>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3" name="Freeform 38"/>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4" name="Freeform 39"/>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5" name="Freeform 40"/>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6" name="Freeform 41"/>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7" name="Freeform 42"/>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8" name="Freeform 43"/>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9" name="Freeform 44"/>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0" name="Freeform 45"/>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1" name="Freeform 46"/>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2" name="Freeform 47"/>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3" name="Freeform 48"/>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4" name="Freeform 49"/>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5" name="Freeform 50"/>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6" name="Freeform 51"/>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7" name="Freeform 52"/>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8" name="Freeform 53"/>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9" name="Freeform 54"/>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0" name="Freeform 55"/>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1" name="Freeform 56"/>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2" name="Freeform 57"/>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3" name="Freeform 58"/>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4" name="Freeform 59"/>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5" name="Freeform 60"/>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grpSp>
      <p:sp>
        <p:nvSpPr>
          <p:cNvPr id="91" name="Title 1"/>
          <p:cNvSpPr>
            <a:spLocks noGrp="1"/>
          </p:cNvSpPr>
          <p:nvPr>
            <p:ph type="title"/>
          </p:nvPr>
        </p:nvSpPr>
        <p:spPr>
          <a:xfrm>
            <a:off x="412072" y="356248"/>
            <a:ext cx="5145349" cy="504885"/>
          </a:xfrm>
        </p:spPr>
        <p:txBody>
          <a:bodyPr>
            <a:normAutofit/>
          </a:bodyPr>
          <a:lstStyle>
            <a:lvl1pPr>
              <a:defRPr sz="3200">
                <a:solidFill>
                  <a:schemeClr val="accent3"/>
                </a:solidFill>
              </a:defRPr>
            </a:lvl1pPr>
          </a:lstStyle>
          <a:p>
            <a:r>
              <a:rPr lang="zh-CN" altLang="en-US"/>
              <a:t>单击此处编辑母版标题样式</a:t>
            </a:r>
            <a:endParaRPr lang="en-US" dirty="0"/>
          </a:p>
        </p:txBody>
      </p:sp>
      <p:sp>
        <p:nvSpPr>
          <p:cNvPr id="5" name="内容占位符 4"/>
          <p:cNvSpPr>
            <a:spLocks noGrp="1"/>
          </p:cNvSpPr>
          <p:nvPr>
            <p:ph sz="quarter" idx="10"/>
          </p:nvPr>
        </p:nvSpPr>
        <p:spPr>
          <a:xfrm>
            <a:off x="452668" y="1704744"/>
            <a:ext cx="11205932" cy="4619856"/>
          </a:xfrm>
        </p:spPr>
        <p:txBody>
          <a:bodyPr>
            <a:normAutofit/>
          </a:bodyPr>
          <a:lstStyle>
            <a:lvl1pPr>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96612877"/>
      </p:ext>
    </p:extLst>
  </p:cSld>
  <p:clrMapOvr>
    <a:masterClrMapping/>
  </p:clrMapOvr>
  <p:transition spd="slow">
    <p:wipe/>
  </p:transition>
  <p:extLst mod="1">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文本框 6"/>
          <p:cNvSpPr txBox="1"/>
          <p:nvPr userDrawn="1"/>
        </p:nvSpPr>
        <p:spPr>
          <a:xfrm>
            <a:off x="5410140" y="6488668"/>
            <a:ext cx="1371721" cy="297454"/>
          </a:xfrm>
          <a:prstGeom prst="rect">
            <a:avLst/>
          </a:prstGeom>
          <a:noFill/>
        </p:spPr>
        <p:txBody>
          <a:bodyPr wrap="none" rtlCol="0">
            <a:spAutoFit/>
          </a:bodyPr>
          <a:lstStyle/>
          <a:p>
            <a:pPr algn="ctr"/>
            <a:r>
              <a:rPr lang="en-US" altLang="zh-CN" sz="1333" dirty="0">
                <a:solidFill>
                  <a:prstClr val="white">
                    <a:lumMod val="50000"/>
                  </a:prstClr>
                </a:solidFill>
                <a:ea typeface="宋体" panose="02010600030101010101" pitchFamily="2" charset="-122"/>
              </a:rPr>
              <a:t>www.cernet.com</a:t>
            </a:r>
            <a:endParaRPr lang="zh-CN" altLang="en-US" sz="1333" dirty="0">
              <a:solidFill>
                <a:prstClr val="white">
                  <a:lumMod val="50000"/>
                </a:prstClr>
              </a:solidFill>
              <a:ea typeface="宋体" panose="02010600030101010101" pitchFamily="2" charset="-122"/>
            </a:endParaRPr>
          </a:p>
        </p:txBody>
      </p:sp>
      <p:cxnSp>
        <p:nvCxnSpPr>
          <p:cNvPr id="3" name="直接连接符 2"/>
          <p:cNvCxnSpPr/>
          <p:nvPr userDrawn="1"/>
        </p:nvCxnSpPr>
        <p:spPr>
          <a:xfrm>
            <a:off x="319873" y="6515557"/>
            <a:ext cx="11510683"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矩形 3"/>
          <p:cNvSpPr/>
          <p:nvPr userDrawn="1"/>
        </p:nvSpPr>
        <p:spPr>
          <a:xfrm>
            <a:off x="0" y="342997"/>
            <a:ext cx="379307" cy="494859"/>
          </a:xfrm>
          <a:prstGeom prst="rect">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grpSp>
        <p:nvGrpSpPr>
          <p:cNvPr id="64" name="Group 47"/>
          <p:cNvGrpSpPr/>
          <p:nvPr userDrawn="1"/>
        </p:nvGrpSpPr>
        <p:grpSpPr>
          <a:xfrm>
            <a:off x="10811521" y="1012597"/>
            <a:ext cx="1217324" cy="113531"/>
            <a:chOff x="1948342" y="5767817"/>
            <a:chExt cx="2434648" cy="227062"/>
          </a:xfrm>
          <a:solidFill>
            <a:schemeClr val="bg1">
              <a:lumMod val="75000"/>
            </a:schemeClr>
          </a:solidFill>
        </p:grpSpPr>
        <p:grpSp>
          <p:nvGrpSpPr>
            <p:cNvPr id="65" name="Group 48"/>
            <p:cNvGrpSpPr/>
            <p:nvPr/>
          </p:nvGrpSpPr>
          <p:grpSpPr>
            <a:xfrm>
              <a:off x="1948342" y="5922203"/>
              <a:ext cx="2434648" cy="72676"/>
              <a:chOff x="1878897" y="12847070"/>
              <a:chExt cx="2434648" cy="72676"/>
            </a:xfrm>
            <a:grpFill/>
          </p:grpSpPr>
          <p:sp>
            <p:nvSpPr>
              <p:cNvPr id="79" name="Oval 62"/>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0" name="Oval 63"/>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1" name="Oval 64"/>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2" name="Oval 65"/>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3" name="Oval 66"/>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4" name="Oval 67"/>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5" name="Oval 68"/>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6" name="Oval 69"/>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7" name="Oval 70"/>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8" name="Oval 71"/>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9" name="Oval 72"/>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90" name="Oval 73"/>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nvGrpSpPr>
            <p:cNvPr id="66" name="Group 49"/>
            <p:cNvGrpSpPr/>
            <p:nvPr/>
          </p:nvGrpSpPr>
          <p:grpSpPr>
            <a:xfrm>
              <a:off x="1948342" y="5767817"/>
              <a:ext cx="2434648" cy="72676"/>
              <a:chOff x="1878897" y="12847070"/>
              <a:chExt cx="2434648" cy="72676"/>
            </a:xfrm>
            <a:grpFill/>
          </p:grpSpPr>
          <p:sp>
            <p:nvSpPr>
              <p:cNvPr id="67" name="Oval 50"/>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8" name="Oval 51"/>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9" name="Oval 52"/>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0" name="Oval 53"/>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1" name="Oval 54"/>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2" name="Oval 55"/>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3" name="Oval 56"/>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4" name="Oval 57"/>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5" name="Oval 58"/>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6" name="Oval 59"/>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7" name="Oval 60"/>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8" name="Oval 61"/>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grpSp>
        <p:nvGrpSpPr>
          <p:cNvPr id="149" name="Group 4"/>
          <p:cNvGrpSpPr>
            <a:grpSpLocks noChangeAspect="1"/>
          </p:cNvGrpSpPr>
          <p:nvPr userDrawn="1"/>
        </p:nvGrpSpPr>
        <p:grpSpPr bwMode="auto">
          <a:xfrm>
            <a:off x="10606440" y="515946"/>
            <a:ext cx="1429032" cy="377239"/>
            <a:chOff x="254" y="2177"/>
            <a:chExt cx="894" cy="236"/>
          </a:xfrm>
        </p:grpSpPr>
        <p:sp>
          <p:nvSpPr>
            <p:cNvPr id="150" name="Freeform 5"/>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1" name="Freeform 6"/>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2" name="Freeform 7"/>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3" name="Freeform 8"/>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4" name="Freeform 9"/>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5" name="Freeform 10"/>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6" name="Freeform 11"/>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7" name="Freeform 12"/>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8" name="Freeform 13"/>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9" name="Freeform 14"/>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0" name="Freeform 15"/>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1" name="Freeform 16"/>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2" name="Freeform 17"/>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3" name="Freeform 18"/>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4" name="Freeform 19"/>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5" name="Freeform 20"/>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6" name="Freeform 21"/>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7" name="Freeform 22"/>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8" name="Freeform 23"/>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9" name="Freeform 24"/>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0" name="Freeform 25"/>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1" name="Freeform 26"/>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2" name="Freeform 27"/>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3" name="Freeform 28"/>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4" name="Freeform 29"/>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5" name="Freeform 30"/>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6" name="Freeform 31"/>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7" name="Freeform 32"/>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8" name="Freeform 33"/>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9" name="Freeform 34"/>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0" name="Freeform 35"/>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1" name="Freeform 36"/>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2" name="Freeform 37"/>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3" name="Freeform 38"/>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4" name="Freeform 39"/>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5" name="Freeform 40"/>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6" name="Freeform 41"/>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7" name="Freeform 42"/>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8" name="Freeform 43"/>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9" name="Freeform 44"/>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0" name="Freeform 45"/>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1" name="Freeform 46"/>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2" name="Freeform 47"/>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3" name="Freeform 48"/>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4" name="Freeform 49"/>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5" name="Freeform 50"/>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6" name="Freeform 51"/>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7" name="Freeform 52"/>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8" name="Freeform 53"/>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9" name="Freeform 54"/>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0" name="Freeform 55"/>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1" name="Freeform 56"/>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2" name="Freeform 57"/>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3" name="Freeform 58"/>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4" name="Freeform 59"/>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5" name="Freeform 60"/>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grpSp>
      <p:sp>
        <p:nvSpPr>
          <p:cNvPr id="91" name="Title 1"/>
          <p:cNvSpPr>
            <a:spLocks noGrp="1"/>
          </p:cNvSpPr>
          <p:nvPr>
            <p:ph type="title"/>
          </p:nvPr>
        </p:nvSpPr>
        <p:spPr>
          <a:xfrm>
            <a:off x="412072" y="356248"/>
            <a:ext cx="5145349" cy="504885"/>
          </a:xfrm>
        </p:spPr>
        <p:txBody>
          <a:bodyPr>
            <a:normAutofit/>
          </a:bodyPr>
          <a:lstStyle>
            <a:lvl1pPr>
              <a:defRPr sz="3200">
                <a:solidFill>
                  <a:schemeClr val="accent3"/>
                </a:solidFill>
              </a:defRPr>
            </a:lvl1pPr>
          </a:lstStyle>
          <a:p>
            <a:r>
              <a:rPr lang="zh-CN" altLang="en-US"/>
              <a:t>单击此处编辑母版标题样式</a:t>
            </a:r>
            <a:endParaRPr lang="en-US" dirty="0"/>
          </a:p>
        </p:txBody>
      </p:sp>
      <p:sp>
        <p:nvSpPr>
          <p:cNvPr id="2" name="矩形 1">
            <a:extLst>
              <a:ext uri="{FF2B5EF4-FFF2-40B4-BE49-F238E27FC236}">
                <a16:creationId xmlns:a16="http://schemas.microsoft.com/office/drawing/2014/main" xmlns="" id="{E06D1F2D-1096-5F4F-9204-AD856E9E2FF9}"/>
              </a:ext>
            </a:extLst>
          </p:cNvPr>
          <p:cNvSpPr/>
          <p:nvPr userDrawn="1"/>
        </p:nvSpPr>
        <p:spPr>
          <a:xfrm>
            <a:off x="412072" y="1563498"/>
            <a:ext cx="2828839" cy="392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450193976"/>
      </p:ext>
    </p:extLst>
  </p:cSld>
  <p:clrMapOvr>
    <a:masterClrMapping/>
  </p:clrMapOvr>
  <p:transition spd="slow">
    <p:wipe/>
  </p:transition>
  <p:extLst mod="1">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1.</a:t>
            </a:r>
            <a:r>
              <a:rPr lang="zh-CN" altLang="en-US"/>
              <a:t>公司介绍</a:t>
            </a:r>
          </a:p>
        </p:txBody>
      </p:sp>
    </p:spTree>
    <p:extLst>
      <p:ext uri="{BB962C8B-B14F-4D97-AF65-F5344CB8AC3E}">
        <p14:creationId xmlns:p14="http://schemas.microsoft.com/office/powerpoint/2010/main" val="53061288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自定义版式">
    <p:bg>
      <p:bgPr>
        <a:solidFill>
          <a:schemeClr val="bg1">
            <a:lumMod val="95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3753" t="49140" r="8409" b="5379"/>
          <a:stretch/>
        </p:blipFill>
        <p:spPr>
          <a:xfrm>
            <a:off x="0" y="4306003"/>
            <a:ext cx="12229962" cy="2551992"/>
          </a:xfrm>
          <a:prstGeom prst="rect">
            <a:avLst/>
          </a:prstGeom>
        </p:spPr>
      </p:pic>
      <p:sp>
        <p:nvSpPr>
          <p:cNvPr id="2" name="标题 1"/>
          <p:cNvSpPr>
            <a:spLocks noGrp="1"/>
          </p:cNvSpPr>
          <p:nvPr>
            <p:ph type="title" hasCustomPrompt="1"/>
          </p:nvPr>
        </p:nvSpPr>
        <p:spPr>
          <a:xfrm>
            <a:off x="838200" y="1221214"/>
            <a:ext cx="10515600" cy="1325563"/>
          </a:xfrm>
        </p:spPr>
        <p:txBody>
          <a:bodyPr>
            <a:noAutofit/>
          </a:bodyPr>
          <a:lstStyle>
            <a:lvl1pPr algn="ctr">
              <a:defRPr sz="7200" b="1">
                <a:solidFill>
                  <a:srgbClr val="C00000"/>
                </a:solidFill>
                <a:effectLst>
                  <a:outerShdw blurRad="50800" dist="38100" dir="5400000" algn="t" rotWithShape="0">
                    <a:prstClr val="black">
                      <a:alpha val="40000"/>
                    </a:prstClr>
                  </a:outerShdw>
                </a:effectLst>
              </a:defRPr>
            </a:lvl1pPr>
          </a:lstStyle>
          <a:p>
            <a:r>
              <a:rPr lang="zh-CN" altLang="en-US" dirty="0"/>
              <a:t>协同发展 共建共赢</a:t>
            </a:r>
          </a:p>
        </p:txBody>
      </p:sp>
    </p:spTree>
    <p:extLst>
      <p:ext uri="{BB962C8B-B14F-4D97-AF65-F5344CB8AC3E}">
        <p14:creationId xmlns:p14="http://schemas.microsoft.com/office/powerpoint/2010/main" val="247044811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EC266-1B1E-45B3-97C3-EE9240E2561B}" type="datetimeFigureOut">
              <a:rPr lang="zh-CN" altLang="en-US" smtClean="0"/>
              <a:t>2019/1/10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1E103FA-9F68-4435-B3FA-420B5DAF701A}" type="slidenum">
              <a:rPr lang="zh-CN" altLang="en-US" smtClean="0"/>
              <a:t>‹#›</a:t>
            </a:fld>
            <a:endParaRPr lang="zh-CN" altLang="en-US"/>
          </a:p>
        </p:txBody>
      </p:sp>
    </p:spTree>
    <p:extLst>
      <p:ext uri="{BB962C8B-B14F-4D97-AF65-F5344CB8AC3E}">
        <p14:creationId xmlns:p14="http://schemas.microsoft.com/office/powerpoint/2010/main" val="246590671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2.</a:t>
            </a:r>
            <a:r>
              <a:rPr lang="zh-CN" altLang="en-US"/>
              <a:t>公司使命</a:t>
            </a:r>
          </a:p>
        </p:txBody>
      </p:sp>
    </p:spTree>
    <p:extLst>
      <p:ext uri="{BB962C8B-B14F-4D97-AF65-F5344CB8AC3E}">
        <p14:creationId xmlns:p14="http://schemas.microsoft.com/office/powerpoint/2010/main" val="3753001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3.</a:t>
            </a:r>
            <a:r>
              <a:rPr lang="zh-CN" altLang="en-US"/>
              <a:t>优势资源</a:t>
            </a:r>
          </a:p>
        </p:txBody>
      </p:sp>
    </p:spTree>
    <p:extLst>
      <p:ext uri="{BB962C8B-B14F-4D97-AF65-F5344CB8AC3E}">
        <p14:creationId xmlns:p14="http://schemas.microsoft.com/office/powerpoint/2010/main" val="305434891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4.</a:t>
            </a:r>
            <a:r>
              <a:rPr lang="zh-CN" altLang="en-US"/>
              <a:t>四大业务介绍</a:t>
            </a:r>
          </a:p>
        </p:txBody>
      </p:sp>
    </p:spTree>
    <p:extLst>
      <p:ext uri="{BB962C8B-B14F-4D97-AF65-F5344CB8AC3E}">
        <p14:creationId xmlns:p14="http://schemas.microsoft.com/office/powerpoint/2010/main" val="131097751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a:t>5.</a:t>
            </a:r>
            <a:r>
              <a:rPr lang="zh-CN" altLang="en-US"/>
              <a:t>资质与荣誉</a:t>
            </a:r>
          </a:p>
        </p:txBody>
      </p:sp>
    </p:spTree>
    <p:extLst>
      <p:ext uri="{BB962C8B-B14F-4D97-AF65-F5344CB8AC3E}">
        <p14:creationId xmlns:p14="http://schemas.microsoft.com/office/powerpoint/2010/main" val="73486774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0695" y="4333461"/>
            <a:ext cx="4777409" cy="665923"/>
          </a:xfrm>
        </p:spPr>
        <p:txBody>
          <a:bodyPr>
            <a:normAutofit/>
          </a:bodyPr>
          <a:lstStyle>
            <a:lvl1pPr>
              <a:defRPr sz="4000" b="1">
                <a:solidFill>
                  <a:schemeClr val="accent3"/>
                </a:solidFill>
                <a:latin typeface="+mn-ea"/>
                <a:ea typeface="+mn-ea"/>
              </a:defRPr>
            </a:lvl1pPr>
          </a:lstStyle>
          <a:p>
            <a:r>
              <a:rPr lang="en-US" altLang="zh-CN" dirty="0"/>
              <a:t>6.</a:t>
            </a:r>
            <a:r>
              <a:rPr lang="zh-CN" altLang="en-US" dirty="0"/>
              <a:t>文化与战略</a:t>
            </a:r>
          </a:p>
        </p:txBody>
      </p:sp>
    </p:spTree>
    <p:extLst>
      <p:ext uri="{BB962C8B-B14F-4D97-AF65-F5344CB8AC3E}">
        <p14:creationId xmlns:p14="http://schemas.microsoft.com/office/powerpoint/2010/main" val="217516314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文本框 6"/>
          <p:cNvSpPr txBox="1"/>
          <p:nvPr userDrawn="1"/>
        </p:nvSpPr>
        <p:spPr>
          <a:xfrm>
            <a:off x="5410140" y="6488668"/>
            <a:ext cx="1371721" cy="297454"/>
          </a:xfrm>
          <a:prstGeom prst="rect">
            <a:avLst/>
          </a:prstGeom>
          <a:noFill/>
        </p:spPr>
        <p:txBody>
          <a:bodyPr wrap="none" rtlCol="0">
            <a:spAutoFit/>
          </a:bodyPr>
          <a:lstStyle/>
          <a:p>
            <a:pPr algn="ctr"/>
            <a:r>
              <a:rPr lang="en-US" altLang="zh-CN" sz="1333" dirty="0">
                <a:solidFill>
                  <a:prstClr val="white">
                    <a:lumMod val="50000"/>
                  </a:prstClr>
                </a:solidFill>
                <a:ea typeface="宋体" panose="02010600030101010101" pitchFamily="2" charset="-122"/>
              </a:rPr>
              <a:t>www.cernet.com</a:t>
            </a:r>
            <a:endParaRPr lang="zh-CN" altLang="en-US" sz="1333" dirty="0">
              <a:solidFill>
                <a:prstClr val="white">
                  <a:lumMod val="50000"/>
                </a:prstClr>
              </a:solidFill>
              <a:ea typeface="宋体" panose="02010600030101010101" pitchFamily="2" charset="-122"/>
            </a:endParaRPr>
          </a:p>
        </p:txBody>
      </p:sp>
      <p:cxnSp>
        <p:nvCxnSpPr>
          <p:cNvPr id="3" name="直接连接符 2"/>
          <p:cNvCxnSpPr/>
          <p:nvPr userDrawn="1"/>
        </p:nvCxnSpPr>
        <p:spPr>
          <a:xfrm>
            <a:off x="319873" y="6515557"/>
            <a:ext cx="11510683"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矩形 3"/>
          <p:cNvSpPr/>
          <p:nvPr userDrawn="1"/>
        </p:nvSpPr>
        <p:spPr>
          <a:xfrm>
            <a:off x="0" y="342997"/>
            <a:ext cx="379307" cy="494859"/>
          </a:xfrm>
          <a:prstGeom prst="rect">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grpSp>
        <p:nvGrpSpPr>
          <p:cNvPr id="64" name="Group 47"/>
          <p:cNvGrpSpPr/>
          <p:nvPr userDrawn="1"/>
        </p:nvGrpSpPr>
        <p:grpSpPr>
          <a:xfrm>
            <a:off x="10811521" y="1012597"/>
            <a:ext cx="1217324" cy="113531"/>
            <a:chOff x="1948342" y="5767817"/>
            <a:chExt cx="2434648" cy="227062"/>
          </a:xfrm>
          <a:solidFill>
            <a:schemeClr val="bg1">
              <a:lumMod val="75000"/>
            </a:schemeClr>
          </a:solidFill>
        </p:grpSpPr>
        <p:grpSp>
          <p:nvGrpSpPr>
            <p:cNvPr id="65" name="Group 48"/>
            <p:cNvGrpSpPr/>
            <p:nvPr/>
          </p:nvGrpSpPr>
          <p:grpSpPr>
            <a:xfrm>
              <a:off x="1948342" y="5922203"/>
              <a:ext cx="2434648" cy="72676"/>
              <a:chOff x="1878897" y="12847070"/>
              <a:chExt cx="2434648" cy="72676"/>
            </a:xfrm>
            <a:grpFill/>
          </p:grpSpPr>
          <p:sp>
            <p:nvSpPr>
              <p:cNvPr id="79" name="Oval 62"/>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0" name="Oval 63"/>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1" name="Oval 64"/>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2" name="Oval 65"/>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3" name="Oval 66"/>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4" name="Oval 67"/>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5" name="Oval 68"/>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6" name="Oval 69"/>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7" name="Oval 70"/>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8" name="Oval 71"/>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89" name="Oval 72"/>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90" name="Oval 73"/>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nvGrpSpPr>
            <p:cNvPr id="66" name="Group 49"/>
            <p:cNvGrpSpPr/>
            <p:nvPr/>
          </p:nvGrpSpPr>
          <p:grpSpPr>
            <a:xfrm>
              <a:off x="1948342" y="5767817"/>
              <a:ext cx="2434648" cy="72676"/>
              <a:chOff x="1878897" y="12847070"/>
              <a:chExt cx="2434648" cy="72676"/>
            </a:xfrm>
            <a:grpFill/>
          </p:grpSpPr>
          <p:sp>
            <p:nvSpPr>
              <p:cNvPr id="67" name="Oval 50"/>
              <p:cNvSpPr>
                <a:spLocks noChangeAspect="1"/>
              </p:cNvSpPr>
              <p:nvPr/>
            </p:nvSpPr>
            <p:spPr>
              <a:xfrm rot="18861538">
                <a:off x="1878897" y="1285189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8" name="Oval 51"/>
              <p:cNvSpPr>
                <a:spLocks noChangeAspect="1"/>
              </p:cNvSpPr>
              <p:nvPr/>
            </p:nvSpPr>
            <p:spPr>
              <a:xfrm rot="18861538">
                <a:off x="2094410" y="1284948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69" name="Oval 52"/>
              <p:cNvSpPr>
                <a:spLocks noChangeAspect="1"/>
              </p:cNvSpPr>
              <p:nvPr/>
            </p:nvSpPr>
            <p:spPr>
              <a:xfrm rot="18861538">
                <a:off x="2309923" y="12847070"/>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0" name="Oval 53"/>
              <p:cNvSpPr>
                <a:spLocks noChangeAspect="1"/>
              </p:cNvSpPr>
              <p:nvPr/>
            </p:nvSpPr>
            <p:spPr>
              <a:xfrm rot="18861538">
                <a:off x="2525435" y="12852609"/>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1" name="Oval 54"/>
              <p:cNvSpPr>
                <a:spLocks noChangeAspect="1"/>
              </p:cNvSpPr>
              <p:nvPr/>
            </p:nvSpPr>
            <p:spPr>
              <a:xfrm rot="18861538">
                <a:off x="2740948" y="1285019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2" name="Oval 55"/>
              <p:cNvSpPr>
                <a:spLocks noChangeAspect="1"/>
              </p:cNvSpPr>
              <p:nvPr/>
            </p:nvSpPr>
            <p:spPr>
              <a:xfrm rot="18861538">
                <a:off x="2956461" y="12855738"/>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3" name="Oval 56"/>
              <p:cNvSpPr>
                <a:spLocks noChangeAspect="1"/>
              </p:cNvSpPr>
              <p:nvPr/>
            </p:nvSpPr>
            <p:spPr>
              <a:xfrm rot="18861538">
                <a:off x="3171973" y="12853326"/>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4" name="Oval 57"/>
              <p:cNvSpPr>
                <a:spLocks noChangeAspect="1"/>
              </p:cNvSpPr>
              <p:nvPr/>
            </p:nvSpPr>
            <p:spPr>
              <a:xfrm rot="18861538">
                <a:off x="3387486" y="12850915"/>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5" name="Oval 58"/>
              <p:cNvSpPr>
                <a:spLocks noChangeAspect="1"/>
              </p:cNvSpPr>
              <p:nvPr/>
            </p:nvSpPr>
            <p:spPr>
              <a:xfrm rot="18861538">
                <a:off x="3602999" y="12848504"/>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6" name="Oval 59"/>
              <p:cNvSpPr>
                <a:spLocks noChangeAspect="1"/>
              </p:cNvSpPr>
              <p:nvPr/>
            </p:nvSpPr>
            <p:spPr>
              <a:xfrm rot="18861538">
                <a:off x="3818511" y="12854043"/>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7" name="Oval 60"/>
              <p:cNvSpPr>
                <a:spLocks noChangeAspect="1"/>
              </p:cNvSpPr>
              <p:nvPr/>
            </p:nvSpPr>
            <p:spPr>
              <a:xfrm rot="18861538">
                <a:off x="4034024" y="12851632"/>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sp>
            <p:nvSpPr>
              <p:cNvPr id="78" name="Oval 61"/>
              <p:cNvSpPr>
                <a:spLocks noChangeAspect="1"/>
              </p:cNvSpPr>
              <p:nvPr/>
            </p:nvSpPr>
            <p:spPr>
              <a:xfrm rot="18861538">
                <a:off x="4249537" y="12849221"/>
                <a:ext cx="64008" cy="64008"/>
              </a:xfrm>
              <a:prstGeom prst="ellipse">
                <a:avLst/>
              </a:prstGeom>
              <a:grpFill/>
              <a:ln w="12700" cap="flat" cmpd="sng" algn="ctr">
                <a:solidFill>
                  <a:schemeClr val="bg1">
                    <a:lumMod val="85000"/>
                  </a:schemeClr>
                </a:solidFill>
                <a:prstDash val="solid"/>
                <a:miter lim="800000"/>
              </a:ln>
              <a:effectLst/>
            </p:spPr>
            <p:txBody>
              <a:bodyPr rtlCol="0" anchor="ctr"/>
              <a:lstStyle/>
              <a:p>
                <a:pPr algn="ctr" defTabSz="913874">
                  <a:defRPr/>
                </a:pPr>
                <a:endParaRPr lang="en-US" sz="675" kern="0" dirty="0">
                  <a:solidFill>
                    <a:prstClr val="white"/>
                  </a:solidFill>
                </a:endParaRPr>
              </a:p>
            </p:txBody>
          </p:sp>
        </p:grpSp>
      </p:grpSp>
      <p:grpSp>
        <p:nvGrpSpPr>
          <p:cNvPr id="149" name="Group 4"/>
          <p:cNvGrpSpPr>
            <a:grpSpLocks noChangeAspect="1"/>
          </p:cNvGrpSpPr>
          <p:nvPr userDrawn="1"/>
        </p:nvGrpSpPr>
        <p:grpSpPr bwMode="auto">
          <a:xfrm>
            <a:off x="10606440" y="515946"/>
            <a:ext cx="1429032" cy="377239"/>
            <a:chOff x="254" y="2177"/>
            <a:chExt cx="894" cy="236"/>
          </a:xfrm>
        </p:grpSpPr>
        <p:sp>
          <p:nvSpPr>
            <p:cNvPr id="150" name="Freeform 5"/>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1" name="Freeform 6"/>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2" name="Freeform 7"/>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3" name="Freeform 8"/>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4" name="Freeform 9"/>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5" name="Freeform 10"/>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6" name="Freeform 11"/>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7" name="Freeform 12"/>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8" name="Freeform 13"/>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59" name="Freeform 14"/>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0" name="Freeform 15"/>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1" name="Freeform 16"/>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2" name="Freeform 17"/>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3" name="Freeform 18"/>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4" name="Freeform 19"/>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5" name="Freeform 20"/>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6" name="Freeform 21"/>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7" name="Freeform 22"/>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8" name="Freeform 23"/>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69" name="Freeform 24"/>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0" name="Freeform 25"/>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1" name="Freeform 26"/>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2" name="Freeform 27"/>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3" name="Freeform 28"/>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4" name="Freeform 29"/>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5" name="Freeform 30"/>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6" name="Freeform 31"/>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7" name="Freeform 32"/>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8" name="Freeform 33"/>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79" name="Freeform 34"/>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0" name="Freeform 35"/>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1" name="Freeform 36"/>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2" name="Freeform 37"/>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3" name="Freeform 38"/>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4" name="Freeform 39"/>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5" name="Freeform 40"/>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6" name="Freeform 41"/>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7" name="Freeform 42"/>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8" name="Freeform 43"/>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89" name="Freeform 44"/>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0" name="Freeform 45"/>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1" name="Freeform 46"/>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2" name="Freeform 47"/>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3" name="Freeform 48"/>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4" name="Freeform 49"/>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5" name="Freeform 50"/>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6" name="Freeform 51"/>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7" name="Freeform 52"/>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8" name="Freeform 53"/>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199" name="Freeform 54"/>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0" name="Freeform 55"/>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1" name="Freeform 56"/>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2" name="Freeform 57"/>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3" name="Freeform 58"/>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4" name="Freeform 59"/>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sp>
          <p:nvSpPr>
            <p:cNvPr id="205" name="Freeform 60"/>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zh-CN" altLang="en-US" sz="1800">
                <a:solidFill>
                  <a:prstClr val="black"/>
                </a:solidFill>
              </a:endParaRPr>
            </a:p>
          </p:txBody>
        </p:sp>
      </p:grpSp>
      <p:sp>
        <p:nvSpPr>
          <p:cNvPr id="91" name="Title 1"/>
          <p:cNvSpPr>
            <a:spLocks noGrp="1"/>
          </p:cNvSpPr>
          <p:nvPr>
            <p:ph type="title"/>
          </p:nvPr>
        </p:nvSpPr>
        <p:spPr>
          <a:xfrm>
            <a:off x="412072" y="356248"/>
            <a:ext cx="5145349" cy="504885"/>
          </a:xfrm>
        </p:spPr>
        <p:txBody>
          <a:bodyPr>
            <a:normAutofit/>
          </a:bodyPr>
          <a:lstStyle>
            <a:lvl1pPr>
              <a:defRPr sz="3200">
                <a:solidFill>
                  <a:srgbClr val="12436D"/>
                </a:solidFill>
                <a:latin typeface="Microsoft YaHei" panose="020B0503020204020204" pitchFamily="34" charset="-122"/>
                <a:ea typeface="Microsoft YaHei" panose="020B0503020204020204" pitchFamily="34" charset="-122"/>
              </a:defRPr>
            </a:lvl1pPr>
          </a:lstStyle>
          <a:p>
            <a:r>
              <a:rPr lang="zh-CN" altLang="en-US" dirty="0"/>
              <a:t>单击此处编辑母版标题样式</a:t>
            </a:r>
            <a:endParaRPr lang="en-US" dirty="0"/>
          </a:p>
        </p:txBody>
      </p:sp>
      <p:sp>
        <p:nvSpPr>
          <p:cNvPr id="5" name="内容占位符 4"/>
          <p:cNvSpPr>
            <a:spLocks noGrp="1"/>
          </p:cNvSpPr>
          <p:nvPr>
            <p:ph sz="quarter" idx="10"/>
          </p:nvPr>
        </p:nvSpPr>
        <p:spPr>
          <a:xfrm>
            <a:off x="452668" y="1704744"/>
            <a:ext cx="11205932" cy="4619856"/>
          </a:xfrm>
        </p:spPr>
        <p:txBody>
          <a:bodyPr>
            <a:normAutofit/>
          </a:bodyPr>
          <a:lstStyle>
            <a:lvl1pPr>
              <a:defRPr sz="2400">
                <a:solidFill>
                  <a:schemeClr val="tx1">
                    <a:lumMod val="85000"/>
                    <a:lumOff val="15000"/>
                  </a:schemeClr>
                </a:solidFill>
              </a:defRPr>
            </a:lvl1pPr>
            <a:lvl2pPr>
              <a:defRPr sz="2000">
                <a:solidFill>
                  <a:schemeClr val="tx1">
                    <a:lumMod val="85000"/>
                    <a:lumOff val="15000"/>
                  </a:schemeClr>
                </a:solidFill>
              </a:defRPr>
            </a:lvl2pPr>
            <a:lvl3pPr>
              <a:defRPr sz="18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61162199"/>
      </p:ext>
    </p:extLst>
  </p:cSld>
  <p:clrMapOvr>
    <a:masterClrMapping/>
  </p:clrMapOvr>
  <p:transition spd="slow">
    <p:wipe/>
  </p:transition>
  <p:extLst mod="1">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bg>
      <p:bgPr>
        <a:solidFill>
          <a:schemeClr val="bg1">
            <a:lumMod val="95000"/>
          </a:schemeClr>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3753" t="49140" r="8409" b="5379"/>
          <a:stretch/>
        </p:blipFill>
        <p:spPr>
          <a:xfrm>
            <a:off x="0" y="4306003"/>
            <a:ext cx="12229962" cy="2551992"/>
          </a:xfrm>
          <a:prstGeom prst="rect">
            <a:avLst/>
          </a:prstGeom>
        </p:spPr>
      </p:pic>
      <p:sp>
        <p:nvSpPr>
          <p:cNvPr id="2" name="标题 1"/>
          <p:cNvSpPr>
            <a:spLocks noGrp="1"/>
          </p:cNvSpPr>
          <p:nvPr>
            <p:ph type="title" hasCustomPrompt="1"/>
          </p:nvPr>
        </p:nvSpPr>
        <p:spPr>
          <a:xfrm>
            <a:off x="838200" y="1221214"/>
            <a:ext cx="10515600" cy="1325563"/>
          </a:xfrm>
        </p:spPr>
        <p:txBody>
          <a:bodyPr>
            <a:noAutofit/>
          </a:bodyPr>
          <a:lstStyle>
            <a:lvl1pPr algn="ctr">
              <a:defRPr sz="7200" b="1">
                <a:solidFill>
                  <a:srgbClr val="C00000"/>
                </a:solidFill>
                <a:effectLst>
                  <a:outerShdw blurRad="50800" dist="38100" dir="5400000" algn="t" rotWithShape="0">
                    <a:prstClr val="black">
                      <a:alpha val="40000"/>
                    </a:prstClr>
                  </a:outerShdw>
                </a:effectLst>
              </a:defRPr>
            </a:lvl1pPr>
          </a:lstStyle>
          <a:p>
            <a:r>
              <a:rPr lang="zh-CN" altLang="en-US" dirty="0"/>
              <a:t>协同发展 共建共赢</a:t>
            </a:r>
          </a:p>
        </p:txBody>
      </p:sp>
    </p:spTree>
    <p:extLst>
      <p:ext uri="{BB962C8B-B14F-4D97-AF65-F5344CB8AC3E}">
        <p14:creationId xmlns:p14="http://schemas.microsoft.com/office/powerpoint/2010/main" val="42861101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98EC266-1B1E-45B3-97C3-EE9240E2561B}" type="datetimeFigureOut">
              <a:rPr lang="zh-CN" altLang="en-US" smtClean="0">
                <a:solidFill>
                  <a:prstClr val="black">
                    <a:tint val="75000"/>
                  </a:prstClr>
                </a:solidFill>
              </a:rPr>
              <a:pPr defTabSz="914377"/>
              <a:t>2019/1/10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103FA-9F68-4435-B3FA-420B5DAF701A}"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43971127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45" r:id="rId8"/>
    <p:sldLayoutId id="2147483754" r:id="rId9"/>
    <p:sldLayoutId id="2147483755" r:id="rId10"/>
    <p:sldLayoutId id="2147483766" r:id="rId11"/>
    <p:sldLayoutId id="2147483767" r:id="rId12"/>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98EC266-1B1E-45B3-97C3-EE9240E2561B}" type="datetimeFigureOut">
              <a:rPr lang="zh-CN" altLang="en-US" smtClean="0">
                <a:solidFill>
                  <a:prstClr val="black">
                    <a:tint val="75000"/>
                  </a:prstClr>
                </a:solidFill>
              </a:rPr>
              <a:pPr defTabSz="914377"/>
              <a:t>2019/1/10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1E103FA-9F68-4435-B3FA-420B5DAF701A}"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6806489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12"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9.png"/><Relationship Id="rId7" Type="http://schemas.openxmlformats.org/officeDocument/2006/relationships/image" Target="../media/image51.jpeg"/><Relationship Id="rId12"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4.wdp"/><Relationship Id="rId11" Type="http://schemas.openxmlformats.org/officeDocument/2006/relationships/image" Target="../media/image54.png"/><Relationship Id="rId5" Type="http://schemas.openxmlformats.org/officeDocument/2006/relationships/image" Target="../media/image50.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9EEB"/>
        </a:solidFill>
        <a:effectLst/>
      </p:bgPr>
    </p:bg>
    <p:spTree>
      <p:nvGrpSpPr>
        <p:cNvPr id="1" name=""/>
        <p:cNvGrpSpPr/>
        <p:nvPr/>
      </p:nvGrpSpPr>
      <p:grpSpPr>
        <a:xfrm>
          <a:off x="0" y="0"/>
          <a:ext cx="0" cy="0"/>
          <a:chOff x="0" y="0"/>
          <a:chExt cx="0" cy="0"/>
        </a:xfrm>
      </p:grpSpPr>
      <p:pic>
        <p:nvPicPr>
          <p:cNvPr id="65" name="图片 6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769364"/>
            <a:ext cx="12192000" cy="6103290"/>
          </a:xfrm>
          <a:prstGeom prst="rect">
            <a:avLst/>
          </a:prstGeom>
        </p:spPr>
      </p:pic>
      <p:grpSp>
        <p:nvGrpSpPr>
          <p:cNvPr id="6" name="组合 3"/>
          <p:cNvGrpSpPr/>
          <p:nvPr/>
        </p:nvGrpSpPr>
        <p:grpSpPr>
          <a:xfrm>
            <a:off x="469834" y="388225"/>
            <a:ext cx="2269081" cy="668415"/>
            <a:chOff x="386701" y="3265720"/>
            <a:chExt cx="1109008" cy="326686"/>
          </a:xfrm>
          <a:solidFill>
            <a:schemeClr val="bg1"/>
          </a:solidFill>
        </p:grpSpPr>
        <p:sp>
          <p:nvSpPr>
            <p:cNvPr id="7" name="Freeform 51"/>
            <p:cNvSpPr>
              <a:spLocks noEditPoints="1"/>
            </p:cNvSpPr>
            <p:nvPr/>
          </p:nvSpPr>
          <p:spPr bwMode="auto">
            <a:xfrm>
              <a:off x="1036549" y="3495330"/>
              <a:ext cx="88715" cy="63539"/>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8" name="Freeform 52"/>
            <p:cNvSpPr>
              <a:spLocks/>
            </p:cNvSpPr>
            <p:nvPr/>
          </p:nvSpPr>
          <p:spPr bwMode="auto">
            <a:xfrm>
              <a:off x="1160030" y="3496529"/>
              <a:ext cx="94709" cy="59943"/>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9" name="Freeform 53"/>
            <p:cNvSpPr>
              <a:spLocks/>
            </p:cNvSpPr>
            <p:nvPr/>
          </p:nvSpPr>
          <p:spPr bwMode="auto">
            <a:xfrm>
              <a:off x="922658" y="3495330"/>
              <a:ext cx="79124" cy="63539"/>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0" name="Freeform 54"/>
            <p:cNvSpPr>
              <a:spLocks/>
            </p:cNvSpPr>
            <p:nvPr/>
          </p:nvSpPr>
          <p:spPr bwMode="auto">
            <a:xfrm>
              <a:off x="1290705" y="3495330"/>
              <a:ext cx="80323" cy="63539"/>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1" name="Freeform 55"/>
            <p:cNvSpPr>
              <a:spLocks/>
            </p:cNvSpPr>
            <p:nvPr/>
          </p:nvSpPr>
          <p:spPr bwMode="auto">
            <a:xfrm>
              <a:off x="789585" y="3492932"/>
              <a:ext cx="99505" cy="6713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2" name="Freeform 56"/>
            <p:cNvSpPr>
              <a:spLocks/>
            </p:cNvSpPr>
            <p:nvPr/>
          </p:nvSpPr>
          <p:spPr bwMode="auto">
            <a:xfrm>
              <a:off x="1405795" y="3495330"/>
              <a:ext cx="89914" cy="63539"/>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3" name="Freeform 57"/>
            <p:cNvSpPr>
              <a:spLocks noEditPoints="1"/>
            </p:cNvSpPr>
            <p:nvPr/>
          </p:nvSpPr>
          <p:spPr bwMode="auto">
            <a:xfrm>
              <a:off x="789585" y="3305911"/>
              <a:ext cx="164243" cy="172635"/>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4" name="Freeform 58"/>
            <p:cNvSpPr>
              <a:spLocks noEditPoints="1"/>
            </p:cNvSpPr>
            <p:nvPr/>
          </p:nvSpPr>
          <p:spPr bwMode="auto">
            <a:xfrm>
              <a:off x="970612" y="3309508"/>
              <a:ext cx="161845" cy="167839"/>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5" name="Freeform 59"/>
            <p:cNvSpPr>
              <a:spLocks noEditPoints="1"/>
            </p:cNvSpPr>
            <p:nvPr/>
          </p:nvSpPr>
          <p:spPr bwMode="auto">
            <a:xfrm>
              <a:off x="1160030" y="3320298"/>
              <a:ext cx="142663" cy="154652"/>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6" name="Freeform 60"/>
            <p:cNvSpPr>
              <a:spLocks noEditPoints="1"/>
            </p:cNvSpPr>
            <p:nvPr/>
          </p:nvSpPr>
          <p:spPr bwMode="auto">
            <a:xfrm>
              <a:off x="1329069" y="3305911"/>
              <a:ext cx="166640" cy="167839"/>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grpFill/>
            <a:ln>
              <a:noFill/>
            </a:ln>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grpSp>
          <p:nvGrpSpPr>
            <p:cNvPr id="17" name="组合 157"/>
            <p:cNvGrpSpPr/>
            <p:nvPr/>
          </p:nvGrpSpPr>
          <p:grpSpPr>
            <a:xfrm>
              <a:off x="386701" y="3265720"/>
              <a:ext cx="362830" cy="326686"/>
              <a:chOff x="421537" y="3278338"/>
              <a:chExt cx="312900" cy="281730"/>
            </a:xfrm>
            <a:grpFill/>
          </p:grpSpPr>
          <p:sp>
            <p:nvSpPr>
              <p:cNvPr id="18" name="Freeform 5"/>
              <p:cNvSpPr>
                <a:spLocks/>
              </p:cNvSpPr>
              <p:nvPr/>
            </p:nvSpPr>
            <p:spPr bwMode="auto">
              <a:xfrm>
                <a:off x="531832" y="3291525"/>
                <a:ext cx="32369" cy="17983"/>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19" name="Freeform 6"/>
              <p:cNvSpPr>
                <a:spLocks/>
              </p:cNvSpPr>
              <p:nvPr/>
            </p:nvSpPr>
            <p:spPr bwMode="auto">
              <a:xfrm>
                <a:off x="565400" y="3283133"/>
                <a:ext cx="32369" cy="1678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0" name="Freeform 7"/>
              <p:cNvSpPr>
                <a:spLocks/>
              </p:cNvSpPr>
              <p:nvPr/>
            </p:nvSpPr>
            <p:spPr bwMode="auto">
              <a:xfrm>
                <a:off x="603763" y="3280736"/>
                <a:ext cx="31170" cy="11989"/>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1" name="Freeform 8"/>
              <p:cNvSpPr>
                <a:spLocks/>
              </p:cNvSpPr>
              <p:nvPr/>
            </p:nvSpPr>
            <p:spPr bwMode="auto">
              <a:xfrm>
                <a:off x="492270" y="3317900"/>
                <a:ext cx="28772" cy="22778"/>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2" name="Freeform 9"/>
              <p:cNvSpPr>
                <a:spLocks/>
              </p:cNvSpPr>
              <p:nvPr/>
            </p:nvSpPr>
            <p:spPr bwMode="auto">
              <a:xfrm>
                <a:off x="519843" y="3305911"/>
                <a:ext cx="34767" cy="22778"/>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3" name="Freeform 10"/>
              <p:cNvSpPr>
                <a:spLocks/>
              </p:cNvSpPr>
              <p:nvPr/>
            </p:nvSpPr>
            <p:spPr bwMode="auto">
              <a:xfrm>
                <a:off x="557008" y="3296321"/>
                <a:ext cx="37164" cy="20380"/>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4" name="Freeform 11"/>
              <p:cNvSpPr>
                <a:spLocks/>
              </p:cNvSpPr>
              <p:nvPr/>
            </p:nvSpPr>
            <p:spPr bwMode="auto">
              <a:xfrm>
                <a:off x="601365" y="3292724"/>
                <a:ext cx="37164" cy="1678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5" name="Freeform 12"/>
              <p:cNvSpPr>
                <a:spLocks/>
              </p:cNvSpPr>
              <p:nvPr/>
            </p:nvSpPr>
            <p:spPr bwMode="auto">
              <a:xfrm>
                <a:off x="477883" y="3340678"/>
                <a:ext cx="28772" cy="29971"/>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6" name="Freeform 13"/>
              <p:cNvSpPr>
                <a:spLocks/>
              </p:cNvSpPr>
              <p:nvPr/>
            </p:nvSpPr>
            <p:spPr bwMode="auto">
              <a:xfrm>
                <a:off x="506656" y="3327491"/>
                <a:ext cx="38363" cy="29971"/>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7" name="Freeform 14"/>
              <p:cNvSpPr>
                <a:spLocks/>
              </p:cNvSpPr>
              <p:nvPr/>
            </p:nvSpPr>
            <p:spPr bwMode="auto">
              <a:xfrm>
                <a:off x="464696" y="3369451"/>
                <a:ext cx="27574" cy="38363"/>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8" name="Freeform 15"/>
              <p:cNvSpPr>
                <a:spLocks/>
              </p:cNvSpPr>
              <p:nvPr/>
            </p:nvSpPr>
            <p:spPr bwMode="auto">
              <a:xfrm>
                <a:off x="494667" y="3358661"/>
                <a:ext cx="38363" cy="39562"/>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29" name="Freeform 16"/>
              <p:cNvSpPr>
                <a:spLocks/>
              </p:cNvSpPr>
              <p:nvPr/>
            </p:nvSpPr>
            <p:spPr bwMode="auto">
              <a:xfrm>
                <a:off x="455105" y="3410212"/>
                <a:ext cx="25176" cy="41960"/>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0" name="Freeform 17"/>
              <p:cNvSpPr>
                <a:spLocks/>
              </p:cNvSpPr>
              <p:nvPr/>
            </p:nvSpPr>
            <p:spPr bwMode="auto">
              <a:xfrm>
                <a:off x="485076" y="3401820"/>
                <a:ext cx="37164" cy="46755"/>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1" name="Freeform 18"/>
              <p:cNvSpPr>
                <a:spLocks/>
              </p:cNvSpPr>
              <p:nvPr/>
            </p:nvSpPr>
            <p:spPr bwMode="auto">
              <a:xfrm>
                <a:off x="529434" y="3394626"/>
                <a:ext cx="49153" cy="51551"/>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2" name="Freeform 19"/>
              <p:cNvSpPr>
                <a:spLocks/>
              </p:cNvSpPr>
              <p:nvPr/>
            </p:nvSpPr>
            <p:spPr bwMode="auto">
              <a:xfrm>
                <a:off x="585780" y="3391030"/>
                <a:ext cx="53948" cy="51551"/>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3" name="Freeform 20"/>
              <p:cNvSpPr>
                <a:spLocks/>
              </p:cNvSpPr>
              <p:nvPr/>
            </p:nvSpPr>
            <p:spPr bwMode="auto">
              <a:xfrm>
                <a:off x="481480" y="3456967"/>
                <a:ext cx="37164" cy="47954"/>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4" name="Freeform 21"/>
              <p:cNvSpPr>
                <a:spLocks/>
              </p:cNvSpPr>
              <p:nvPr/>
            </p:nvSpPr>
            <p:spPr bwMode="auto">
              <a:xfrm>
                <a:off x="527036" y="3454569"/>
                <a:ext cx="47954" cy="5035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5" name="Freeform 22"/>
              <p:cNvSpPr>
                <a:spLocks/>
              </p:cNvSpPr>
              <p:nvPr/>
            </p:nvSpPr>
            <p:spPr bwMode="auto">
              <a:xfrm>
                <a:off x="579786" y="3450972"/>
                <a:ext cx="51551" cy="5035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6" name="Freeform 23"/>
              <p:cNvSpPr>
                <a:spLocks/>
              </p:cNvSpPr>
              <p:nvPr/>
            </p:nvSpPr>
            <p:spPr bwMode="auto">
              <a:xfrm>
                <a:off x="515047" y="3295122"/>
                <a:ext cx="28802" cy="14386"/>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7" name="Freeform 24"/>
              <p:cNvSpPr>
                <a:spLocks/>
              </p:cNvSpPr>
              <p:nvPr/>
            </p:nvSpPr>
            <p:spPr bwMode="auto">
              <a:xfrm>
                <a:off x="540223" y="3284332"/>
                <a:ext cx="31546" cy="14386"/>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8" name="Freeform 25"/>
              <p:cNvSpPr>
                <a:spLocks/>
              </p:cNvSpPr>
              <p:nvPr/>
            </p:nvSpPr>
            <p:spPr bwMode="auto">
              <a:xfrm>
                <a:off x="570195" y="3278338"/>
                <a:ext cx="31546" cy="10790"/>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39" name="Freeform 26"/>
              <p:cNvSpPr>
                <a:spLocks/>
              </p:cNvSpPr>
              <p:nvPr/>
            </p:nvSpPr>
            <p:spPr bwMode="auto">
              <a:xfrm>
                <a:off x="483877" y="3317900"/>
                <a:ext cx="24687" cy="1678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0" name="Freeform 27"/>
              <p:cNvSpPr>
                <a:spLocks/>
              </p:cNvSpPr>
              <p:nvPr/>
            </p:nvSpPr>
            <p:spPr bwMode="auto">
              <a:xfrm>
                <a:off x="503059" y="3304713"/>
                <a:ext cx="31546" cy="17983"/>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1" name="Freeform 28"/>
              <p:cNvSpPr>
                <a:spLocks/>
              </p:cNvSpPr>
              <p:nvPr/>
            </p:nvSpPr>
            <p:spPr bwMode="auto">
              <a:xfrm>
                <a:off x="452707" y="3345474"/>
                <a:ext cx="21945" cy="22778"/>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2" name="Freeform 29"/>
              <p:cNvSpPr>
                <a:spLocks/>
              </p:cNvSpPr>
              <p:nvPr/>
            </p:nvSpPr>
            <p:spPr bwMode="auto">
              <a:xfrm>
                <a:off x="469491" y="3333485"/>
                <a:ext cx="24687" cy="22778"/>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3" name="Freeform 30"/>
              <p:cNvSpPr>
                <a:spLocks/>
              </p:cNvSpPr>
              <p:nvPr/>
            </p:nvSpPr>
            <p:spPr bwMode="auto">
              <a:xfrm>
                <a:off x="640927" y="3292724"/>
                <a:ext cx="37164" cy="1678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4" name="Freeform 31"/>
              <p:cNvSpPr>
                <a:spLocks/>
              </p:cNvSpPr>
              <p:nvPr/>
            </p:nvSpPr>
            <p:spPr bwMode="auto">
              <a:xfrm>
                <a:off x="439520" y="3365854"/>
                <a:ext cx="21945" cy="28772"/>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5" name="Freeform 32"/>
              <p:cNvSpPr>
                <a:spLocks/>
              </p:cNvSpPr>
              <p:nvPr/>
            </p:nvSpPr>
            <p:spPr bwMode="auto">
              <a:xfrm>
                <a:off x="453906" y="3353866"/>
                <a:ext cx="26059" cy="31170"/>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6" name="Freeform 33"/>
              <p:cNvSpPr>
                <a:spLocks/>
              </p:cNvSpPr>
              <p:nvPr/>
            </p:nvSpPr>
            <p:spPr bwMode="auto">
              <a:xfrm>
                <a:off x="543820" y="3317900"/>
                <a:ext cx="44358" cy="27574"/>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7" name="Freeform 34"/>
              <p:cNvSpPr>
                <a:spLocks/>
              </p:cNvSpPr>
              <p:nvPr/>
            </p:nvSpPr>
            <p:spPr bwMode="auto">
              <a:xfrm>
                <a:off x="594172" y="3311906"/>
                <a:ext cx="44358" cy="26375"/>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8" name="Freeform 35"/>
              <p:cNvSpPr>
                <a:spLocks/>
              </p:cNvSpPr>
              <p:nvPr/>
            </p:nvSpPr>
            <p:spPr bwMode="auto">
              <a:xfrm>
                <a:off x="644524" y="3311906"/>
                <a:ext cx="41960" cy="27574"/>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49" name="Freeform 36"/>
              <p:cNvSpPr>
                <a:spLocks/>
              </p:cNvSpPr>
              <p:nvPr/>
            </p:nvSpPr>
            <p:spPr bwMode="auto">
              <a:xfrm>
                <a:off x="690080" y="3317900"/>
                <a:ext cx="38363" cy="27574"/>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0" name="Freeform 37"/>
              <p:cNvSpPr>
                <a:spLocks/>
              </p:cNvSpPr>
              <p:nvPr/>
            </p:nvSpPr>
            <p:spPr bwMode="auto">
              <a:xfrm>
                <a:off x="428730" y="3393428"/>
                <a:ext cx="19202" cy="32369"/>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1" name="Freeform 38"/>
              <p:cNvSpPr>
                <a:spLocks/>
              </p:cNvSpPr>
              <p:nvPr/>
            </p:nvSpPr>
            <p:spPr bwMode="auto">
              <a:xfrm>
                <a:off x="440719" y="3382638"/>
                <a:ext cx="26059" cy="35966"/>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2" name="Freeform 39"/>
              <p:cNvSpPr>
                <a:spLocks/>
              </p:cNvSpPr>
              <p:nvPr/>
            </p:nvSpPr>
            <p:spPr bwMode="auto">
              <a:xfrm>
                <a:off x="536627" y="3349070"/>
                <a:ext cx="47954" cy="39562"/>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3" name="Freeform 40"/>
              <p:cNvSpPr>
                <a:spLocks/>
              </p:cNvSpPr>
              <p:nvPr/>
            </p:nvSpPr>
            <p:spPr bwMode="auto">
              <a:xfrm>
                <a:off x="591774" y="3344275"/>
                <a:ext cx="50352" cy="39562"/>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4" name="Freeform 41"/>
              <p:cNvSpPr>
                <a:spLocks/>
              </p:cNvSpPr>
              <p:nvPr/>
            </p:nvSpPr>
            <p:spPr bwMode="auto">
              <a:xfrm>
                <a:off x="646921" y="3344275"/>
                <a:ext cx="44358" cy="38363"/>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5" name="Freeform 42"/>
              <p:cNvSpPr>
                <a:spLocks/>
              </p:cNvSpPr>
              <p:nvPr/>
            </p:nvSpPr>
            <p:spPr bwMode="auto">
              <a:xfrm>
                <a:off x="693676" y="3351468"/>
                <a:ext cx="40761" cy="38363"/>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6" name="Freeform 43"/>
              <p:cNvSpPr>
                <a:spLocks/>
              </p:cNvSpPr>
              <p:nvPr/>
            </p:nvSpPr>
            <p:spPr bwMode="auto">
              <a:xfrm>
                <a:off x="421537" y="3425797"/>
                <a:ext cx="16458" cy="31170"/>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7" name="Freeform 44"/>
              <p:cNvSpPr>
                <a:spLocks/>
              </p:cNvSpPr>
              <p:nvPr/>
            </p:nvSpPr>
            <p:spPr bwMode="auto">
              <a:xfrm>
                <a:off x="433526" y="3418603"/>
                <a:ext cx="19182" cy="37164"/>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8" name="Freeform 45"/>
              <p:cNvSpPr>
                <a:spLocks/>
              </p:cNvSpPr>
              <p:nvPr/>
            </p:nvSpPr>
            <p:spPr bwMode="auto">
              <a:xfrm>
                <a:off x="642126" y="3392229"/>
                <a:ext cx="46755" cy="45556"/>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59" name="Freeform 46"/>
              <p:cNvSpPr>
                <a:spLocks/>
              </p:cNvSpPr>
              <p:nvPr/>
            </p:nvSpPr>
            <p:spPr bwMode="auto">
              <a:xfrm>
                <a:off x="431128" y="3461762"/>
                <a:ext cx="14386" cy="35966"/>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60" name="Freeform 47"/>
              <p:cNvSpPr>
                <a:spLocks/>
              </p:cNvSpPr>
              <p:nvPr/>
            </p:nvSpPr>
            <p:spPr bwMode="auto">
              <a:xfrm>
                <a:off x="450309" y="3459364"/>
                <a:ext cx="23977" cy="41960"/>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61" name="Freeform 48"/>
              <p:cNvSpPr>
                <a:spLocks/>
              </p:cNvSpPr>
              <p:nvPr/>
            </p:nvSpPr>
            <p:spPr bwMode="auto">
              <a:xfrm>
                <a:off x="453906" y="3507319"/>
                <a:ext cx="23977" cy="40761"/>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62" name="Freeform 49"/>
              <p:cNvSpPr>
                <a:spLocks/>
              </p:cNvSpPr>
              <p:nvPr/>
            </p:nvSpPr>
            <p:spPr bwMode="auto">
              <a:xfrm>
                <a:off x="483878" y="3512114"/>
                <a:ext cx="37164" cy="44358"/>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sp>
            <p:nvSpPr>
              <p:cNvPr id="63" name="Freeform 50"/>
              <p:cNvSpPr>
                <a:spLocks/>
              </p:cNvSpPr>
              <p:nvPr/>
            </p:nvSpPr>
            <p:spPr bwMode="auto">
              <a:xfrm>
                <a:off x="534229" y="3515710"/>
                <a:ext cx="44358" cy="44358"/>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schemeClr val="bg1"/>
                  </a:solidFill>
                </a:endParaRPr>
              </a:p>
            </p:txBody>
          </p:sp>
        </p:grpSp>
      </p:grpSp>
      <p:sp>
        <p:nvSpPr>
          <p:cNvPr id="66" name="矩形 65">
            <a:extLst>
              <a:ext uri="{FF2B5EF4-FFF2-40B4-BE49-F238E27FC236}">
                <a16:creationId xmlns:a16="http://schemas.microsoft.com/office/drawing/2014/main" xmlns="" id="{B812B45B-E099-6147-8BCD-40A75B852988}"/>
              </a:ext>
            </a:extLst>
          </p:cNvPr>
          <p:cNvSpPr/>
          <p:nvPr/>
        </p:nvSpPr>
        <p:spPr>
          <a:xfrm>
            <a:off x="360776" y="1613589"/>
            <a:ext cx="8394127" cy="1830181"/>
          </a:xfrm>
          <a:prstGeom prst="rect">
            <a:avLst/>
          </a:prstGeom>
          <a:effectLst/>
        </p:spPr>
        <p:txBody>
          <a:bodyPr wrap="square">
            <a:spAutoFit/>
          </a:bodyPr>
          <a:lstStyle/>
          <a:p>
            <a:pPr defTabSz="1219170">
              <a:lnSpc>
                <a:spcPct val="150000"/>
              </a:lnSpc>
            </a:pPr>
            <a:r>
              <a:rPr lang="zh-Hans" altLang="en-US" sz="4000" b="1" dirty="0">
                <a:latin typeface="微软雅黑" panose="020B0503020204020204" pitchFamily="34" charset="-122"/>
                <a:ea typeface="微软雅黑" panose="020B0503020204020204" pitchFamily="34" charset="-122"/>
              </a:rPr>
              <a:t>落实</a:t>
            </a:r>
            <a:r>
              <a:rPr lang="en-US" altLang="zh-CN" sz="4000" b="1" dirty="0">
                <a:latin typeface="微软雅黑" panose="020B0503020204020204" pitchFamily="34" charset="-122"/>
                <a:ea typeface="微软雅黑" panose="020B0503020204020204" pitchFamily="34" charset="-122"/>
              </a:rPr>
              <a:t>IPv6</a:t>
            </a:r>
            <a:r>
              <a:rPr lang="zh-CN" altLang="en-US" sz="4000" b="1" dirty="0">
                <a:latin typeface="微软雅黑" panose="020B0503020204020204" pitchFamily="34" charset="-122"/>
                <a:ea typeface="微软雅黑" panose="020B0503020204020204" pitchFamily="34" charset="-122"/>
              </a:rPr>
              <a:t>发展</a:t>
            </a:r>
            <a:r>
              <a:rPr lang="zh-Hans" altLang="en-US" sz="4000" b="1" dirty="0">
                <a:latin typeface="微软雅黑" panose="020B0503020204020204" pitchFamily="34" charset="-122"/>
                <a:ea typeface="微软雅黑" panose="020B0503020204020204" pitchFamily="34" charset="-122"/>
              </a:rPr>
              <a:t>举措</a:t>
            </a:r>
            <a:endParaRPr lang="en-US" altLang="zh-CN" sz="4000" b="1" dirty="0">
              <a:latin typeface="微软雅黑" panose="020B0503020204020204" pitchFamily="34" charset="-122"/>
              <a:ea typeface="微软雅黑" panose="020B0503020204020204" pitchFamily="34" charset="-122"/>
            </a:endParaRPr>
          </a:p>
          <a:p>
            <a:pPr defTabSz="1219170">
              <a:lnSpc>
                <a:spcPct val="150000"/>
              </a:lnSpc>
            </a:pPr>
            <a:r>
              <a:rPr lang="en-US" altLang="zh-CN" sz="4000" b="1" dirty="0">
                <a:latin typeface="微软雅黑" panose="020B0503020204020204" pitchFamily="34" charset="-122"/>
                <a:ea typeface="微软雅黑" panose="020B0503020204020204" pitchFamily="34" charset="-122"/>
              </a:rPr>
              <a:t>		</a:t>
            </a:r>
            <a:r>
              <a:rPr lang="zh-Hans" altLang="en-US" sz="4000" b="1" dirty="0">
                <a:latin typeface="微软雅黑" panose="020B0503020204020204" pitchFamily="34" charset="-122"/>
                <a:ea typeface="微软雅黑" panose="020B0503020204020204" pitchFamily="34" charset="-122"/>
              </a:rPr>
              <a:t>提升</a:t>
            </a:r>
            <a:r>
              <a:rPr lang="zh-CN" altLang="en-US" sz="4000" b="1" dirty="0">
                <a:latin typeface="微软雅黑" panose="020B0503020204020204" pitchFamily="34" charset="-122"/>
                <a:ea typeface="微软雅黑" panose="020B0503020204020204" pitchFamily="34" charset="-122"/>
              </a:rPr>
              <a:t>教育网服务</a:t>
            </a:r>
            <a:r>
              <a:rPr lang="zh-Hans" altLang="en-US" sz="4000" b="1" dirty="0">
                <a:latin typeface="微软雅黑" panose="020B0503020204020204" pitchFamily="34" charset="-122"/>
                <a:ea typeface="微软雅黑" panose="020B0503020204020204" pitchFamily="34" charset="-122"/>
              </a:rPr>
              <a:t>质量</a:t>
            </a:r>
            <a:endParaRPr lang="zh-CN" altLang="en-US" sz="2400" b="1" dirty="0">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a16="http://schemas.microsoft.com/office/drawing/2014/main" xmlns="" id="{DE0E1842-C557-9E44-99CE-09EC6E968249}"/>
              </a:ext>
            </a:extLst>
          </p:cNvPr>
          <p:cNvSpPr txBox="1"/>
          <p:nvPr/>
        </p:nvSpPr>
        <p:spPr>
          <a:xfrm>
            <a:off x="4058814" y="4044182"/>
            <a:ext cx="4074372" cy="369332"/>
          </a:xfrm>
          <a:prstGeom prst="rect">
            <a:avLst/>
          </a:prstGeom>
          <a:noFill/>
          <a:effectLst/>
        </p:spPr>
        <p:txBody>
          <a:bodyPr wrap="square" rtlCol="0">
            <a:spAutoFit/>
          </a:bodyPr>
          <a:lstStyle>
            <a:defPPr>
              <a:defRPr lang="zh-CN"/>
            </a:defPPr>
            <a:lvl1pPr defTabSz="1219170">
              <a:defRPr sz="1600" spc="400">
                <a:solidFill>
                  <a:schemeClr val="bg1"/>
                </a:solidFill>
                <a:latin typeface="+mn-ea"/>
              </a:defRPr>
            </a:lvl1pPr>
          </a:lstStyle>
          <a:p>
            <a:r>
              <a:rPr lang="zh-CN" altLang="en-US" sz="1800" b="1" dirty="0"/>
              <a:t>赛尔网络有限公司   </a:t>
            </a:r>
            <a:r>
              <a:rPr lang="zh-CN" altLang="en-US" sz="1800" b="1" dirty="0" smtClean="0"/>
              <a:t>赵宇</a:t>
            </a:r>
            <a:endParaRPr lang="zh-CN" altLang="en-US" sz="1800" b="1" dirty="0"/>
          </a:p>
        </p:txBody>
      </p:sp>
      <p:pic>
        <p:nvPicPr>
          <p:cNvPr id="3" name="图片 2">
            <a:extLst>
              <a:ext uri="{FF2B5EF4-FFF2-40B4-BE49-F238E27FC236}">
                <a16:creationId xmlns:a16="http://schemas.microsoft.com/office/drawing/2014/main" xmlns="" id="{063A8F42-1FF1-024A-B568-83A9EEF8B066}"/>
              </a:ext>
            </a:extLst>
          </p:cNvPr>
          <p:cNvPicPr>
            <a:picLocks noChangeAspect="1"/>
          </p:cNvPicPr>
          <p:nvPr/>
        </p:nvPicPr>
        <p:blipFill>
          <a:blip r:embed="rId4"/>
          <a:stretch>
            <a:fillRect/>
          </a:stretch>
        </p:blipFill>
        <p:spPr>
          <a:xfrm>
            <a:off x="8136448" y="853111"/>
            <a:ext cx="2854272" cy="2670884"/>
          </a:xfrm>
          <a:prstGeom prst="rect">
            <a:avLst/>
          </a:prstGeom>
        </p:spPr>
      </p:pic>
    </p:spTree>
    <p:extLst>
      <p:ext uri="{BB962C8B-B14F-4D97-AF65-F5344CB8AC3E}">
        <p14:creationId xmlns:p14="http://schemas.microsoft.com/office/powerpoint/2010/main" val="95056217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112451-D412-DE43-B3BE-A44D812250C3}"/>
              </a:ext>
            </a:extLst>
          </p:cNvPr>
          <p:cNvSpPr>
            <a:spLocks noGrp="1"/>
          </p:cNvSpPr>
          <p:nvPr>
            <p:ph type="title"/>
          </p:nvPr>
        </p:nvSpPr>
        <p:spPr>
          <a:xfrm>
            <a:off x="412072" y="356248"/>
            <a:ext cx="10103528" cy="504885"/>
          </a:xfrm>
        </p:spPr>
        <p:txBody>
          <a:bodyPr>
            <a:normAutofit fontScale="90000"/>
          </a:bodyPr>
          <a:lstStyle/>
          <a:p>
            <a:r>
              <a:rPr kumimoji="1" lang="zh-Hans" altLang="en-US" dirty="0">
                <a:latin typeface="Arial" panose="020B0604020202020204" pitchFamily="34" charset="0"/>
                <a:cs typeface="Arial" panose="020B0604020202020204" pitchFamily="34" charset="0"/>
              </a:rPr>
              <a:t>对</a:t>
            </a:r>
            <a:r>
              <a:rPr kumimoji="1" lang="zh-CN" altLang="en-US" dirty="0">
                <a:latin typeface="Arial" panose="020B0604020202020204" pitchFamily="34" charset="0"/>
                <a:cs typeface="Arial" panose="020B0604020202020204" pitchFamily="34" charset="0"/>
              </a:rPr>
              <a:t>教育系统落实“</a:t>
            </a:r>
            <a:r>
              <a:rPr kumimoji="1" lang="en-US" altLang="zh-CN" dirty="0">
                <a:latin typeface="Arial" panose="020B0604020202020204" pitchFamily="34" charset="0"/>
                <a:cs typeface="Arial" panose="020B0604020202020204" pitchFamily="34" charset="0"/>
              </a:rPr>
              <a:t>IPv6</a:t>
            </a:r>
            <a:r>
              <a:rPr kumimoji="1" lang="zh-CN" altLang="en-US" dirty="0">
                <a:latin typeface="Arial" panose="020B0604020202020204" pitchFamily="34" charset="0"/>
                <a:cs typeface="Arial" panose="020B0604020202020204" pitchFamily="34" charset="0"/>
              </a:rPr>
              <a:t>规模部署行动计划”</a:t>
            </a:r>
            <a:r>
              <a:rPr kumimoji="1" lang="zh-Hans" altLang="en-US" dirty="0">
                <a:latin typeface="Arial" panose="020B0604020202020204" pitchFamily="34" charset="0"/>
                <a:cs typeface="Arial" panose="020B0604020202020204" pitchFamily="34" charset="0"/>
              </a:rPr>
              <a:t>的</a:t>
            </a:r>
            <a:r>
              <a:rPr kumimoji="1" lang="zh-CN" altLang="en-US" dirty="0">
                <a:latin typeface="Arial" panose="020B0604020202020204" pitchFamily="34" charset="0"/>
                <a:cs typeface="Arial" panose="020B0604020202020204" pitchFamily="34" charset="0"/>
              </a:rPr>
              <a:t>工作指标建议</a:t>
            </a:r>
            <a:endParaRPr kumimoji="1" lang="zh-CN" altLang="en-US" dirty="0"/>
          </a:p>
        </p:txBody>
      </p:sp>
      <p:graphicFrame>
        <p:nvGraphicFramePr>
          <p:cNvPr id="4" name="表格 3">
            <a:extLst>
              <a:ext uri="{FF2B5EF4-FFF2-40B4-BE49-F238E27FC236}">
                <a16:creationId xmlns:a16="http://schemas.microsoft.com/office/drawing/2014/main" xmlns="" id="{C5037614-304E-7744-8ABF-8910A2D29A47}"/>
              </a:ext>
            </a:extLst>
          </p:cNvPr>
          <p:cNvGraphicFramePr>
            <a:graphicFrameLocks noGrp="1"/>
          </p:cNvGraphicFramePr>
          <p:nvPr>
            <p:extLst>
              <p:ext uri="{D42A27DB-BD31-4B8C-83A1-F6EECF244321}">
                <p14:modId xmlns:p14="http://schemas.microsoft.com/office/powerpoint/2010/main" val="2894542726"/>
              </p:ext>
            </p:extLst>
          </p:nvPr>
        </p:nvGraphicFramePr>
        <p:xfrm>
          <a:off x="412071" y="1264023"/>
          <a:ext cx="11448235" cy="4706471"/>
        </p:xfrm>
        <a:graphic>
          <a:graphicData uri="http://schemas.openxmlformats.org/drawingml/2006/table">
            <a:tbl>
              <a:tblPr>
                <a:tableStyleId>{5C22544A-7EE6-4342-B048-85BDC9FD1C3A}</a:tableStyleId>
              </a:tblPr>
              <a:tblGrid>
                <a:gridCol w="1883482">
                  <a:extLst>
                    <a:ext uri="{9D8B030D-6E8A-4147-A177-3AD203B41FA5}">
                      <a16:colId xmlns:a16="http://schemas.microsoft.com/office/drawing/2014/main" xmlns="" val="913052278"/>
                    </a:ext>
                  </a:extLst>
                </a:gridCol>
                <a:gridCol w="3446341">
                  <a:extLst>
                    <a:ext uri="{9D8B030D-6E8A-4147-A177-3AD203B41FA5}">
                      <a16:colId xmlns:a16="http://schemas.microsoft.com/office/drawing/2014/main" xmlns="" val="1957342289"/>
                    </a:ext>
                  </a:extLst>
                </a:gridCol>
                <a:gridCol w="6118412">
                  <a:extLst>
                    <a:ext uri="{9D8B030D-6E8A-4147-A177-3AD203B41FA5}">
                      <a16:colId xmlns:a16="http://schemas.microsoft.com/office/drawing/2014/main" xmlns="" val="316923577"/>
                    </a:ext>
                  </a:extLst>
                </a:gridCol>
              </a:tblGrid>
              <a:tr h="381248">
                <a:tc gridSpan="2">
                  <a:txBody>
                    <a:bodyPr/>
                    <a:lstStyle/>
                    <a:p>
                      <a:pPr algn="ctr" fontAlgn="ctr">
                        <a:lnSpc>
                          <a:spcPct val="120000"/>
                        </a:lnSpc>
                        <a:spcBef>
                          <a:spcPts val="600"/>
                        </a:spcBef>
                        <a:spcAft>
                          <a:spcPts val="600"/>
                        </a:spcAft>
                      </a:pPr>
                      <a:r>
                        <a:rPr lang="zh-CN" altLang="en-US" sz="1800" b="1" u="none" strike="noStrike" dirty="0">
                          <a:solidFill>
                            <a:schemeClr val="bg1"/>
                          </a:solidFill>
                          <a:effectLst/>
                        </a:rPr>
                        <a:t>重点任务</a:t>
                      </a:r>
                      <a:endParaRPr lang="zh-CN" altLang="en-US" sz="1800" b="1" i="0" u="none" strike="noStrike" dirty="0">
                        <a:solidFill>
                          <a:schemeClr val="bg1"/>
                        </a:solidFill>
                        <a:effectLst/>
                        <a:latin typeface="等线" panose="02010600030101010101" pitchFamily="2" charset="-122"/>
                        <a:ea typeface="等线" panose="02010600030101010101" pitchFamily="2" charset="-122"/>
                      </a:endParaRPr>
                    </a:p>
                  </a:txBody>
                  <a:tcPr marL="9525" marR="9525" marT="9525" marB="0" anchor="ctr">
                    <a:solidFill>
                      <a:srgbClr val="0070C0"/>
                    </a:solidFill>
                  </a:tcPr>
                </a:tc>
                <a:tc hMerge="1">
                  <a:txBody>
                    <a:bodyPr/>
                    <a:lstStyle/>
                    <a:p>
                      <a:endParaRPr lang="zh-CN" altLang="en-US"/>
                    </a:p>
                  </a:txBody>
                  <a:tcPr/>
                </a:tc>
                <a:tc>
                  <a:txBody>
                    <a:bodyPr/>
                    <a:lstStyle/>
                    <a:p>
                      <a:pPr algn="ctr" fontAlgn="ctr">
                        <a:lnSpc>
                          <a:spcPct val="120000"/>
                        </a:lnSpc>
                        <a:spcBef>
                          <a:spcPts val="600"/>
                        </a:spcBef>
                        <a:spcAft>
                          <a:spcPts val="600"/>
                        </a:spcAft>
                      </a:pPr>
                      <a:r>
                        <a:rPr lang="zh-CN" altLang="en-US" sz="1800" b="1" u="none" strike="noStrike" dirty="0">
                          <a:solidFill>
                            <a:schemeClr val="bg1"/>
                          </a:solidFill>
                          <a:effectLst/>
                        </a:rPr>
                        <a:t>工作指标</a:t>
                      </a:r>
                      <a:endParaRPr lang="zh-CN" altLang="en-US" sz="1800" b="1" i="0" u="none" strike="noStrike" dirty="0">
                        <a:solidFill>
                          <a:schemeClr val="bg1"/>
                        </a:solidFill>
                        <a:effectLst/>
                        <a:latin typeface="等线" panose="02010600030101010101" pitchFamily="2" charset="-122"/>
                        <a:ea typeface="等线" panose="02010600030101010101" pitchFamily="2" charset="-122"/>
                      </a:endParaRPr>
                    </a:p>
                  </a:txBody>
                  <a:tcPr marL="9525" marR="9525" marT="9525" marB="0" anchor="ctr">
                    <a:solidFill>
                      <a:srgbClr val="0070C0"/>
                    </a:solidFill>
                  </a:tcPr>
                </a:tc>
                <a:extLst>
                  <a:ext uri="{0D108BD9-81ED-4DB2-BD59-A6C34878D82A}">
                    <a16:rowId xmlns:a16="http://schemas.microsoft.com/office/drawing/2014/main" xmlns="" val="2383601055"/>
                  </a:ext>
                </a:extLst>
              </a:tr>
              <a:tr h="381248">
                <a:tc rowSpan="3">
                  <a:txBody>
                    <a:bodyPr/>
                    <a:lstStyle/>
                    <a:p>
                      <a:pPr algn="l" fontAlgn="ctr">
                        <a:lnSpc>
                          <a:spcPct val="120000"/>
                        </a:lnSpc>
                        <a:spcBef>
                          <a:spcPts val="600"/>
                        </a:spcBef>
                        <a:spcAft>
                          <a:spcPts val="600"/>
                        </a:spcAft>
                      </a:pPr>
                      <a:r>
                        <a:rPr lang="zh-CN" altLang="en-US" sz="1600" b="1" u="none" strike="noStrike">
                          <a:effectLst/>
                        </a:rPr>
                        <a:t>（三）优化网络安全管理和防护</a:t>
                      </a:r>
                      <a:endParaRPr lang="zh-CN" altLang="en-US" sz="16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en-US" altLang="zh-CN" sz="1600" u="none" strike="noStrike">
                          <a:effectLst/>
                        </a:rPr>
                        <a:t>9. </a:t>
                      </a:r>
                      <a:r>
                        <a:rPr lang="zh-CN" altLang="en-US" sz="1600" u="none" strike="noStrike">
                          <a:effectLst/>
                        </a:rPr>
                        <a:t>优化</a:t>
                      </a:r>
                      <a:r>
                        <a:rPr lang="en-US" sz="1600" u="none" strike="noStrike">
                          <a:effectLst/>
                        </a:rPr>
                        <a:t>IPv6</a:t>
                      </a:r>
                      <a:r>
                        <a:rPr lang="zh-CN" altLang="en-US" sz="1600" u="none" strike="noStrike">
                          <a:effectLst/>
                        </a:rPr>
                        <a:t>环境下的网络安全管理</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385037813"/>
                  </a:ext>
                </a:extLst>
              </a:tr>
              <a:tr h="1656487">
                <a:tc vMerge="1">
                  <a:txBody>
                    <a:bodyPr/>
                    <a:lstStyle/>
                    <a:p>
                      <a:endParaRPr lang="zh-CN" altLang="en-US"/>
                    </a:p>
                  </a:txBody>
                  <a:tcPr/>
                </a:tc>
                <a:tc>
                  <a:txBody>
                    <a:bodyPr/>
                    <a:lstStyle/>
                    <a:p>
                      <a:pPr algn="l" fontAlgn="ctr">
                        <a:lnSpc>
                          <a:spcPct val="120000"/>
                        </a:lnSpc>
                        <a:spcBef>
                          <a:spcPts val="600"/>
                        </a:spcBef>
                        <a:spcAft>
                          <a:spcPts val="600"/>
                        </a:spcAft>
                      </a:pPr>
                      <a:r>
                        <a:rPr lang="en-US" altLang="zh-CN" sz="1600" u="none" strike="noStrike" dirty="0">
                          <a:effectLst/>
                        </a:rPr>
                        <a:t>10. </a:t>
                      </a:r>
                      <a:r>
                        <a:rPr lang="zh-CN" altLang="en-US" sz="1600" u="none" strike="noStrike" dirty="0">
                          <a:effectLst/>
                        </a:rPr>
                        <a:t>升级改造网络安全设备</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zh-CN" altLang="en-US" sz="1600" u="none" strike="noStrike">
                          <a:effectLst/>
                        </a:rPr>
                        <a:t>支持双栈的网络及信息系统，需要升级相应的网络安全设备；纯</a:t>
                      </a:r>
                      <a:r>
                        <a:rPr lang="en-US" sz="1600" u="none" strike="noStrike">
                          <a:effectLst/>
                        </a:rPr>
                        <a:t>IPv6</a:t>
                      </a:r>
                      <a:r>
                        <a:rPr lang="zh-CN" altLang="en-US" sz="1600" u="none" strike="noStrike">
                          <a:effectLst/>
                        </a:rPr>
                        <a:t>网络及信息系统，需要根据相关规定，设置相应的网络安全设备。</a:t>
                      </a:r>
                      <a:br>
                        <a:rPr lang="zh-CN" altLang="en-US" sz="1600" u="none" strike="noStrike">
                          <a:effectLst/>
                        </a:rPr>
                      </a:br>
                      <a:r>
                        <a:rPr lang="zh-CN" altLang="en-US" sz="1600" u="none" strike="noStrike">
                          <a:effectLst/>
                        </a:rPr>
                        <a:t>制定和实施网站及应用系统的</a:t>
                      </a:r>
                      <a:r>
                        <a:rPr lang="en-US" sz="1600" u="none" strike="noStrike">
                          <a:effectLst/>
                        </a:rPr>
                        <a:t>IPv6</a:t>
                      </a:r>
                      <a:r>
                        <a:rPr lang="zh-CN" altLang="en-US" sz="1600" u="none" strike="noStrike">
                          <a:effectLst/>
                        </a:rPr>
                        <a:t>地址访问控制策略。</a:t>
                      </a:r>
                      <a:br>
                        <a:rPr lang="zh-CN" altLang="en-US" sz="1600" u="none" strike="noStrike">
                          <a:effectLst/>
                        </a:rPr>
                      </a:br>
                      <a:r>
                        <a:rPr lang="zh-CN" altLang="en-US" sz="1600" u="none" strike="noStrike">
                          <a:effectLst/>
                        </a:rPr>
                        <a:t>开展</a:t>
                      </a:r>
                      <a:r>
                        <a:rPr lang="en-US" sz="1600" u="none" strike="noStrike">
                          <a:effectLst/>
                        </a:rPr>
                        <a:t>IPv6</a:t>
                      </a:r>
                      <a:r>
                        <a:rPr lang="zh-CN" altLang="en-US" sz="1600" u="none" strike="noStrike">
                          <a:effectLst/>
                        </a:rPr>
                        <a:t>相关的漏洞扫描、入侵检测等网络信息安全状态检查。</a:t>
                      </a:r>
                      <a:br>
                        <a:rPr lang="zh-CN" altLang="en-US" sz="1600" u="none" strike="noStrike">
                          <a:effectLst/>
                        </a:rPr>
                      </a:br>
                      <a:r>
                        <a:rPr lang="zh-CN" altLang="en-US" sz="1600" u="none" strike="noStrike">
                          <a:effectLst/>
                        </a:rPr>
                        <a:t>保存网站及应用系统</a:t>
                      </a:r>
                      <a:r>
                        <a:rPr lang="en-US" altLang="zh-CN" sz="1600" u="none" strike="noStrike">
                          <a:effectLst/>
                        </a:rPr>
                        <a:t>6</a:t>
                      </a:r>
                      <a:r>
                        <a:rPr lang="zh-CN" altLang="en-US" sz="1600" u="none" strike="noStrike">
                          <a:effectLst/>
                        </a:rPr>
                        <a:t>个月的</a:t>
                      </a:r>
                      <a:r>
                        <a:rPr lang="en-US" sz="1600" u="none" strike="noStrike">
                          <a:effectLst/>
                        </a:rPr>
                        <a:t>IPv6</a:t>
                      </a:r>
                      <a:r>
                        <a:rPr lang="zh-CN" altLang="en-US" sz="1600" u="none" strike="noStrike">
                          <a:effectLst/>
                        </a:rPr>
                        <a:t>访问日志。</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69999174"/>
                  </a:ext>
                </a:extLst>
              </a:tr>
              <a:tr h="381248">
                <a:tc vMerge="1">
                  <a:txBody>
                    <a:bodyPr/>
                    <a:lstStyle/>
                    <a:p>
                      <a:endParaRPr lang="zh-CN" altLang="en-US"/>
                    </a:p>
                  </a:txBody>
                  <a:tcPr/>
                </a:tc>
                <a:tc>
                  <a:txBody>
                    <a:bodyPr/>
                    <a:lstStyle/>
                    <a:p>
                      <a:pPr algn="l" fontAlgn="ctr">
                        <a:lnSpc>
                          <a:spcPct val="120000"/>
                        </a:lnSpc>
                        <a:spcBef>
                          <a:spcPts val="600"/>
                        </a:spcBef>
                        <a:spcAft>
                          <a:spcPts val="600"/>
                        </a:spcAft>
                      </a:pPr>
                      <a:r>
                        <a:rPr lang="en-US" altLang="zh-CN" sz="1600" u="none" strike="noStrike">
                          <a:effectLst/>
                        </a:rPr>
                        <a:t>11. </a:t>
                      </a:r>
                      <a:r>
                        <a:rPr lang="zh-CN" altLang="en-US" sz="1600" u="none" strike="noStrike">
                          <a:effectLst/>
                        </a:rPr>
                        <a:t>提高</a:t>
                      </a:r>
                      <a:r>
                        <a:rPr lang="en-US" sz="1600" u="none" strike="noStrike">
                          <a:effectLst/>
                        </a:rPr>
                        <a:t>IPv6</a:t>
                      </a:r>
                      <a:r>
                        <a:rPr lang="zh-CN" altLang="en-US" sz="1600" u="none" strike="noStrike">
                          <a:effectLst/>
                        </a:rPr>
                        <a:t>环境下的安全意识</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zh-CN" altLang="en-US" sz="1600" u="none" strike="noStrike">
                          <a:effectLst/>
                        </a:rPr>
                        <a:t>按实际工作报送培训和宣传情况。</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2596359306"/>
                  </a:ext>
                </a:extLst>
              </a:tr>
              <a:tr h="762496">
                <a:tc rowSpan="3">
                  <a:txBody>
                    <a:bodyPr/>
                    <a:lstStyle/>
                    <a:p>
                      <a:pPr algn="l" fontAlgn="ctr">
                        <a:lnSpc>
                          <a:spcPct val="120000"/>
                        </a:lnSpc>
                        <a:spcBef>
                          <a:spcPts val="600"/>
                        </a:spcBef>
                        <a:spcAft>
                          <a:spcPts val="600"/>
                        </a:spcAft>
                      </a:pPr>
                      <a:r>
                        <a:rPr lang="zh-CN" altLang="en-US" sz="1600" b="1" u="none" strike="noStrike" dirty="0">
                          <a:effectLst/>
                        </a:rPr>
                        <a:t>（四）加强</a:t>
                      </a:r>
                      <a:r>
                        <a:rPr lang="en-US" sz="1600" b="1" u="none" strike="noStrike" dirty="0">
                          <a:effectLst/>
                        </a:rPr>
                        <a:t>IPv6</a:t>
                      </a:r>
                      <a:r>
                        <a:rPr lang="zh-CN" altLang="en-US" sz="1600" b="1" u="none" strike="noStrike" dirty="0">
                          <a:effectLst/>
                        </a:rPr>
                        <a:t>技术的支撑保障</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en-US" altLang="zh-CN" sz="1600" u="none" strike="noStrike">
                          <a:effectLst/>
                        </a:rPr>
                        <a:t>12. </a:t>
                      </a:r>
                      <a:r>
                        <a:rPr lang="zh-CN" altLang="en-US" sz="1600" u="none" strike="noStrike">
                          <a:effectLst/>
                        </a:rPr>
                        <a:t>加强关键技术研发和前沿技术创新</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zh-CN" altLang="en-US" sz="1600" u="none" strike="noStrike">
                          <a:effectLst/>
                        </a:rPr>
                        <a:t>按实际工作情况。</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109201139"/>
                  </a:ext>
                </a:extLst>
              </a:tr>
              <a:tr h="762496">
                <a:tc vMerge="1">
                  <a:txBody>
                    <a:bodyPr/>
                    <a:lstStyle/>
                    <a:p>
                      <a:endParaRPr lang="zh-CN" altLang="en-US"/>
                    </a:p>
                  </a:txBody>
                  <a:tcPr/>
                </a:tc>
                <a:tc>
                  <a:txBody>
                    <a:bodyPr/>
                    <a:lstStyle/>
                    <a:p>
                      <a:pPr algn="l" fontAlgn="ctr">
                        <a:lnSpc>
                          <a:spcPct val="120000"/>
                        </a:lnSpc>
                        <a:spcBef>
                          <a:spcPts val="600"/>
                        </a:spcBef>
                        <a:spcAft>
                          <a:spcPts val="600"/>
                        </a:spcAft>
                      </a:pPr>
                      <a:r>
                        <a:rPr lang="en-US" altLang="zh-CN" sz="1600" u="none" strike="noStrike">
                          <a:effectLst/>
                        </a:rPr>
                        <a:t>13. </a:t>
                      </a:r>
                      <a:r>
                        <a:rPr lang="zh-CN" altLang="en-US" sz="1600" u="none" strike="noStrike">
                          <a:effectLst/>
                        </a:rPr>
                        <a:t>加强下一代互联网技术人才培养</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zh-CN" altLang="en-US" sz="1600" u="none" strike="noStrike">
                          <a:effectLst/>
                        </a:rPr>
                        <a:t>按实际工作情况。</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1411027507"/>
                  </a:ext>
                </a:extLst>
              </a:tr>
              <a:tr h="381248">
                <a:tc vMerge="1">
                  <a:txBody>
                    <a:bodyPr/>
                    <a:lstStyle/>
                    <a:p>
                      <a:endParaRPr lang="zh-CN" altLang="en-US"/>
                    </a:p>
                  </a:txBody>
                  <a:tcPr/>
                </a:tc>
                <a:tc>
                  <a:txBody>
                    <a:bodyPr/>
                    <a:lstStyle/>
                    <a:p>
                      <a:pPr algn="l" fontAlgn="ctr">
                        <a:lnSpc>
                          <a:spcPct val="120000"/>
                        </a:lnSpc>
                        <a:spcBef>
                          <a:spcPts val="600"/>
                        </a:spcBef>
                        <a:spcAft>
                          <a:spcPts val="600"/>
                        </a:spcAft>
                      </a:pPr>
                      <a:r>
                        <a:rPr lang="en-US" altLang="zh-CN" sz="1600" u="none" strike="noStrike">
                          <a:effectLst/>
                        </a:rPr>
                        <a:t>14. </a:t>
                      </a:r>
                      <a:r>
                        <a:rPr lang="zh-CN" altLang="en-US" sz="1600" u="none" strike="noStrike">
                          <a:effectLst/>
                        </a:rPr>
                        <a:t>深化国际合作</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spcBef>
                          <a:spcPts val="600"/>
                        </a:spcBef>
                        <a:spcAft>
                          <a:spcPts val="600"/>
                        </a:spcAft>
                      </a:pPr>
                      <a:r>
                        <a:rPr lang="zh-CN" altLang="en-US" sz="1600" u="none" strike="noStrike" dirty="0">
                          <a:effectLst/>
                        </a:rPr>
                        <a:t>按实际工作情况。</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2390996165"/>
                  </a:ext>
                </a:extLst>
              </a:tr>
            </a:tbl>
          </a:graphicData>
        </a:graphic>
      </p:graphicFrame>
      <p:sp>
        <p:nvSpPr>
          <p:cNvPr id="5" name="文本框 4">
            <a:extLst>
              <a:ext uri="{FF2B5EF4-FFF2-40B4-BE49-F238E27FC236}">
                <a16:creationId xmlns:a16="http://schemas.microsoft.com/office/drawing/2014/main" xmlns="" id="{770E712B-C489-DD4A-B61D-5D7571C2F9A2}"/>
              </a:ext>
            </a:extLst>
          </p:cNvPr>
          <p:cNvSpPr txBox="1"/>
          <p:nvPr/>
        </p:nvSpPr>
        <p:spPr>
          <a:xfrm>
            <a:off x="9804656" y="6152526"/>
            <a:ext cx="2385569" cy="400110"/>
          </a:xfrm>
          <a:prstGeom prst="rect">
            <a:avLst/>
          </a:prstGeom>
          <a:noFill/>
        </p:spPr>
        <p:txBody>
          <a:bodyPr wrap="square" rtlCol="0">
            <a:spAutoFit/>
          </a:bodyPr>
          <a:lstStyle/>
          <a:p>
            <a:pPr algn="ctr"/>
            <a:r>
              <a:rPr kumimoji="1" lang="en-US" altLang="zh-Hans" sz="2000" b="1" dirty="0">
                <a:solidFill>
                  <a:srgbClr val="C00000"/>
                </a:solidFill>
              </a:rPr>
              <a:t>——</a:t>
            </a:r>
            <a:r>
              <a:rPr kumimoji="1" lang="zh-Hans" altLang="en-US" sz="2000" b="1" dirty="0">
                <a:solidFill>
                  <a:srgbClr val="C00000"/>
                </a:solidFill>
              </a:rPr>
              <a:t>重点任务</a:t>
            </a:r>
            <a:endParaRPr kumimoji="1" lang="zh-CN" altLang="en-US" sz="2000" b="1" dirty="0">
              <a:solidFill>
                <a:srgbClr val="C00000"/>
              </a:solidFill>
            </a:endParaRPr>
          </a:p>
        </p:txBody>
      </p:sp>
    </p:spTree>
    <p:extLst>
      <p:ext uri="{BB962C8B-B14F-4D97-AF65-F5344CB8AC3E}">
        <p14:creationId xmlns:p14="http://schemas.microsoft.com/office/powerpoint/2010/main" val="2667180793"/>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315FB5-8861-7E4F-9C9E-F81EDC795552}"/>
              </a:ext>
            </a:extLst>
          </p:cNvPr>
          <p:cNvSpPr>
            <a:spLocks noGrp="1"/>
          </p:cNvSpPr>
          <p:nvPr>
            <p:ph type="title"/>
          </p:nvPr>
        </p:nvSpPr>
        <p:spPr>
          <a:xfrm>
            <a:off x="412072" y="356248"/>
            <a:ext cx="10792222" cy="504885"/>
          </a:xfrm>
        </p:spPr>
        <p:txBody>
          <a:bodyPr vert="horz" lIns="91440" tIns="45720" rIns="91440" bIns="45720" rtlCol="0" anchor="ctr">
            <a:normAutofit fontScale="90000"/>
          </a:bodyPr>
          <a:lstStyle/>
          <a:p>
            <a:r>
              <a:rPr kumimoji="1" lang="zh-Hans" altLang="en-US" dirty="0">
                <a:latin typeface="Arial" panose="020B0604020202020204" pitchFamily="34" charset="0"/>
                <a:cs typeface="Arial" panose="020B0604020202020204" pitchFamily="34" charset="0"/>
              </a:rPr>
              <a:t>对</a:t>
            </a:r>
            <a:r>
              <a:rPr kumimoji="1" lang="zh-CN" altLang="en-US" dirty="0">
                <a:latin typeface="Arial" panose="020B0604020202020204" pitchFamily="34" charset="0"/>
                <a:cs typeface="Arial" panose="020B0604020202020204" pitchFamily="34" charset="0"/>
              </a:rPr>
              <a:t>教育系统落实“</a:t>
            </a:r>
            <a:r>
              <a:rPr kumimoji="1" lang="en-US" altLang="zh-CN" dirty="0">
                <a:latin typeface="Arial" panose="020B0604020202020204" pitchFamily="34" charset="0"/>
                <a:cs typeface="Arial" panose="020B0604020202020204" pitchFamily="34" charset="0"/>
              </a:rPr>
              <a:t>IPv6</a:t>
            </a:r>
            <a:r>
              <a:rPr kumimoji="1" lang="zh-CN" altLang="en-US" dirty="0">
                <a:latin typeface="Arial" panose="020B0604020202020204" pitchFamily="34" charset="0"/>
                <a:cs typeface="Arial" panose="020B0604020202020204" pitchFamily="34" charset="0"/>
              </a:rPr>
              <a:t>规模部署行动计划”</a:t>
            </a:r>
            <a:r>
              <a:rPr kumimoji="1" lang="zh-Hans" altLang="en-US" dirty="0">
                <a:latin typeface="Arial" panose="020B0604020202020204" pitchFamily="34" charset="0"/>
                <a:cs typeface="Arial" panose="020B0604020202020204" pitchFamily="34" charset="0"/>
              </a:rPr>
              <a:t>的</a:t>
            </a:r>
            <a:r>
              <a:rPr kumimoji="1" lang="zh-CN" altLang="en-US" dirty="0">
                <a:latin typeface="Arial" panose="020B0604020202020204" pitchFamily="34" charset="0"/>
                <a:cs typeface="Arial" panose="020B0604020202020204" pitchFamily="34" charset="0"/>
              </a:rPr>
              <a:t>工作指标建议</a:t>
            </a:r>
            <a:endParaRPr kumimoji="1" lang="zh-CN" altLang="en-US" dirty="0">
              <a:solidFill>
                <a:srgbClr val="12436D"/>
              </a:solidFill>
              <a:latin typeface="Arial" panose="020B0604020202020204" pitchFamily="34" charset="0"/>
              <a:cs typeface="Arial" panose="020B0604020202020204" pitchFamily="34" charset="0"/>
            </a:endParaRPr>
          </a:p>
        </p:txBody>
      </p:sp>
      <p:sp>
        <p:nvSpPr>
          <p:cNvPr id="29" name="圆角矩形 28">
            <a:extLst>
              <a:ext uri="{FF2B5EF4-FFF2-40B4-BE49-F238E27FC236}">
                <a16:creationId xmlns:a16="http://schemas.microsoft.com/office/drawing/2014/main" xmlns="" id="{D0F0F514-31B1-4646-8A1E-673EB477701C}"/>
              </a:ext>
            </a:extLst>
          </p:cNvPr>
          <p:cNvSpPr/>
          <p:nvPr/>
        </p:nvSpPr>
        <p:spPr>
          <a:xfrm>
            <a:off x="873977" y="1438130"/>
            <a:ext cx="2451268" cy="4861069"/>
          </a:xfrm>
          <a:prstGeom prst="roundRect">
            <a:avLst>
              <a:gd name="adj" fmla="val 9409"/>
            </a:avLst>
          </a:prstGeom>
          <a:solidFill>
            <a:sysClr val="window" lastClr="FFFFFF">
              <a:lumMod val="95000"/>
            </a:sys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entury Gothic"/>
            </a:endParaRPr>
          </a:p>
        </p:txBody>
      </p:sp>
      <p:sp>
        <p:nvSpPr>
          <p:cNvPr id="30" name="圆角矩形 29">
            <a:extLst>
              <a:ext uri="{FF2B5EF4-FFF2-40B4-BE49-F238E27FC236}">
                <a16:creationId xmlns:a16="http://schemas.microsoft.com/office/drawing/2014/main" xmlns="" id="{8B93D419-758C-E249-9056-F237F7C721B9}"/>
              </a:ext>
            </a:extLst>
          </p:cNvPr>
          <p:cNvSpPr/>
          <p:nvPr/>
        </p:nvSpPr>
        <p:spPr>
          <a:xfrm>
            <a:off x="3545873" y="1438131"/>
            <a:ext cx="2451268" cy="4683270"/>
          </a:xfrm>
          <a:prstGeom prst="roundRect">
            <a:avLst>
              <a:gd name="adj" fmla="val 9409"/>
            </a:avLst>
          </a:prstGeom>
          <a:solidFill>
            <a:sysClr val="window" lastClr="FFFFFF">
              <a:lumMod val="95000"/>
            </a:sys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entury Gothic"/>
            </a:endParaRPr>
          </a:p>
        </p:txBody>
      </p:sp>
      <p:sp>
        <p:nvSpPr>
          <p:cNvPr id="31" name="圆角矩形 30">
            <a:extLst>
              <a:ext uri="{FF2B5EF4-FFF2-40B4-BE49-F238E27FC236}">
                <a16:creationId xmlns:a16="http://schemas.microsoft.com/office/drawing/2014/main" xmlns="" id="{C3B5FF8A-933B-F546-8ABE-22F0D4496452}"/>
              </a:ext>
            </a:extLst>
          </p:cNvPr>
          <p:cNvSpPr/>
          <p:nvPr/>
        </p:nvSpPr>
        <p:spPr>
          <a:xfrm>
            <a:off x="6250428" y="1438131"/>
            <a:ext cx="2451268" cy="4436292"/>
          </a:xfrm>
          <a:prstGeom prst="roundRect">
            <a:avLst>
              <a:gd name="adj" fmla="val 9409"/>
            </a:avLst>
          </a:prstGeom>
          <a:solidFill>
            <a:sysClr val="window" lastClr="FFFFFF">
              <a:lumMod val="95000"/>
            </a:sys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entury Gothic"/>
            </a:endParaRPr>
          </a:p>
        </p:txBody>
      </p:sp>
      <p:sp>
        <p:nvSpPr>
          <p:cNvPr id="32" name="圆角矩形 31">
            <a:extLst>
              <a:ext uri="{FF2B5EF4-FFF2-40B4-BE49-F238E27FC236}">
                <a16:creationId xmlns:a16="http://schemas.microsoft.com/office/drawing/2014/main" xmlns="" id="{55E341FF-AB04-5447-B0C0-FEC0199813F0}"/>
              </a:ext>
            </a:extLst>
          </p:cNvPr>
          <p:cNvSpPr/>
          <p:nvPr/>
        </p:nvSpPr>
        <p:spPr>
          <a:xfrm>
            <a:off x="8922323" y="1438131"/>
            <a:ext cx="2451268" cy="4104085"/>
          </a:xfrm>
          <a:prstGeom prst="roundRect">
            <a:avLst>
              <a:gd name="adj" fmla="val 9409"/>
            </a:avLst>
          </a:prstGeom>
          <a:solidFill>
            <a:sysClr val="window" lastClr="FFFFFF">
              <a:lumMod val="95000"/>
            </a:sys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entury Gothic"/>
            </a:endParaRPr>
          </a:p>
        </p:txBody>
      </p:sp>
      <p:grpSp>
        <p:nvGrpSpPr>
          <p:cNvPr id="33" name="组合 1">
            <a:extLst>
              <a:ext uri="{FF2B5EF4-FFF2-40B4-BE49-F238E27FC236}">
                <a16:creationId xmlns:a16="http://schemas.microsoft.com/office/drawing/2014/main" xmlns="" id="{6BE0130E-AE6B-3044-85D1-423352A8C442}"/>
              </a:ext>
            </a:extLst>
          </p:cNvPr>
          <p:cNvGrpSpPr/>
          <p:nvPr/>
        </p:nvGrpSpPr>
        <p:grpSpPr>
          <a:xfrm>
            <a:off x="873976" y="1650376"/>
            <a:ext cx="1031602" cy="1196204"/>
            <a:chOff x="1077176" y="1828401"/>
            <a:chExt cx="1031602" cy="1196204"/>
          </a:xfrm>
        </p:grpSpPr>
        <p:sp>
          <p:nvSpPr>
            <p:cNvPr id="34" name="等腰三角形 23">
              <a:extLst>
                <a:ext uri="{FF2B5EF4-FFF2-40B4-BE49-F238E27FC236}">
                  <a16:creationId xmlns:a16="http://schemas.microsoft.com/office/drawing/2014/main" xmlns="" id="{439BE71F-845F-5F45-99E1-228119BC7B66}"/>
                </a:ext>
              </a:extLst>
            </p:cNvPr>
            <p:cNvSpPr/>
            <p:nvPr/>
          </p:nvSpPr>
          <p:spPr>
            <a:xfrm rot="5400000">
              <a:off x="994876" y="1910703"/>
              <a:ext cx="1196204" cy="1031600"/>
            </a:xfrm>
            <a:prstGeom prst="triangle">
              <a:avLst/>
            </a:prstGeom>
            <a:solidFill>
              <a:srgbClr val="0F6FC6"/>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Century Gothic"/>
              </a:endParaRPr>
            </a:p>
          </p:txBody>
        </p:sp>
        <p:sp>
          <p:nvSpPr>
            <p:cNvPr id="35" name="文本框 34">
              <a:extLst>
                <a:ext uri="{FF2B5EF4-FFF2-40B4-BE49-F238E27FC236}">
                  <a16:creationId xmlns:a16="http://schemas.microsoft.com/office/drawing/2014/main" xmlns="" id="{6B43934D-0D2C-0340-A0C3-3E64679A5389}"/>
                </a:ext>
              </a:extLst>
            </p:cNvPr>
            <p:cNvSpPr txBox="1"/>
            <p:nvPr/>
          </p:nvSpPr>
          <p:spPr>
            <a:xfrm>
              <a:off x="1077176" y="2132405"/>
              <a:ext cx="473206" cy="40011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Century Gothic"/>
                </a:rPr>
                <a:t>01</a:t>
              </a:r>
              <a:endParaRPr kumimoji="0" lang="zh-CN" altLang="en-US" sz="2000" b="1" i="0" u="none" strike="noStrike" kern="0" cap="none" spc="0" normalizeH="0" baseline="0" noProof="0" dirty="0">
                <a:ln>
                  <a:noFill/>
                </a:ln>
                <a:solidFill>
                  <a:srgbClr val="FFFFFF"/>
                </a:solidFill>
                <a:effectLst/>
                <a:uLnTx/>
                <a:uFillTx/>
                <a:latin typeface="Century Gothic"/>
              </a:endParaRPr>
            </a:p>
          </p:txBody>
        </p:sp>
      </p:grpSp>
      <p:grpSp>
        <p:nvGrpSpPr>
          <p:cNvPr id="36" name="组合 2">
            <a:extLst>
              <a:ext uri="{FF2B5EF4-FFF2-40B4-BE49-F238E27FC236}">
                <a16:creationId xmlns:a16="http://schemas.microsoft.com/office/drawing/2014/main" xmlns="" id="{BB1E0C3A-F93E-6F4C-A6E1-E9F4FF04EC2B}"/>
              </a:ext>
            </a:extLst>
          </p:cNvPr>
          <p:cNvGrpSpPr/>
          <p:nvPr/>
        </p:nvGrpSpPr>
        <p:grpSpPr>
          <a:xfrm>
            <a:off x="3545873" y="1650376"/>
            <a:ext cx="1031602" cy="1196204"/>
            <a:chOff x="3749073" y="1828401"/>
            <a:chExt cx="1031602" cy="1196204"/>
          </a:xfrm>
        </p:grpSpPr>
        <p:sp>
          <p:nvSpPr>
            <p:cNvPr id="37" name="等腰三角形 24">
              <a:extLst>
                <a:ext uri="{FF2B5EF4-FFF2-40B4-BE49-F238E27FC236}">
                  <a16:creationId xmlns:a16="http://schemas.microsoft.com/office/drawing/2014/main" xmlns="" id="{9DE595F6-FCDA-D945-BB53-11D6788C7C0C}"/>
                </a:ext>
              </a:extLst>
            </p:cNvPr>
            <p:cNvSpPr/>
            <p:nvPr/>
          </p:nvSpPr>
          <p:spPr>
            <a:xfrm rot="5400000">
              <a:off x="3666773" y="1910703"/>
              <a:ext cx="1196204" cy="1031600"/>
            </a:xfrm>
            <a:prstGeom prst="triangle">
              <a:avLst/>
            </a:prstGeom>
            <a:solidFill>
              <a:srgbClr val="349EEB"/>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Century Gothic"/>
              </a:endParaRPr>
            </a:p>
          </p:txBody>
        </p:sp>
        <p:sp>
          <p:nvSpPr>
            <p:cNvPr id="38" name="文本框 37">
              <a:extLst>
                <a:ext uri="{FF2B5EF4-FFF2-40B4-BE49-F238E27FC236}">
                  <a16:creationId xmlns:a16="http://schemas.microsoft.com/office/drawing/2014/main" xmlns="" id="{621D48D1-5D41-B740-9A6F-3ADF5FEA4D24}"/>
                </a:ext>
              </a:extLst>
            </p:cNvPr>
            <p:cNvSpPr txBox="1"/>
            <p:nvPr/>
          </p:nvSpPr>
          <p:spPr>
            <a:xfrm>
              <a:off x="3749073" y="2132405"/>
              <a:ext cx="473206" cy="40011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Century Gothic"/>
                </a:rPr>
                <a:t>02</a:t>
              </a:r>
              <a:endParaRPr kumimoji="0" lang="zh-CN" altLang="en-US" sz="2000" b="1" i="0" u="none" strike="noStrike" kern="0" cap="none" spc="0" normalizeH="0" baseline="0" noProof="0" dirty="0">
                <a:ln>
                  <a:noFill/>
                </a:ln>
                <a:solidFill>
                  <a:srgbClr val="FFFFFF"/>
                </a:solidFill>
                <a:effectLst/>
                <a:uLnTx/>
                <a:uFillTx/>
                <a:latin typeface="Century Gothic"/>
              </a:endParaRPr>
            </a:p>
          </p:txBody>
        </p:sp>
      </p:grpSp>
      <p:grpSp>
        <p:nvGrpSpPr>
          <p:cNvPr id="39" name="组合 3">
            <a:extLst>
              <a:ext uri="{FF2B5EF4-FFF2-40B4-BE49-F238E27FC236}">
                <a16:creationId xmlns:a16="http://schemas.microsoft.com/office/drawing/2014/main" xmlns="" id="{4D3E0AB1-B804-DF4F-9E3D-2DF94D97316B}"/>
              </a:ext>
            </a:extLst>
          </p:cNvPr>
          <p:cNvGrpSpPr/>
          <p:nvPr/>
        </p:nvGrpSpPr>
        <p:grpSpPr>
          <a:xfrm>
            <a:off x="6245619" y="1650376"/>
            <a:ext cx="1036407" cy="1196204"/>
            <a:chOff x="6271019" y="1828401"/>
            <a:chExt cx="1036407" cy="1196204"/>
          </a:xfrm>
        </p:grpSpPr>
        <p:sp>
          <p:nvSpPr>
            <p:cNvPr id="40" name="等腰三角形 25">
              <a:extLst>
                <a:ext uri="{FF2B5EF4-FFF2-40B4-BE49-F238E27FC236}">
                  <a16:creationId xmlns:a16="http://schemas.microsoft.com/office/drawing/2014/main" xmlns="" id="{BA55E51E-DA3A-584E-80DC-0130334B41D1}"/>
                </a:ext>
              </a:extLst>
            </p:cNvPr>
            <p:cNvSpPr/>
            <p:nvPr/>
          </p:nvSpPr>
          <p:spPr>
            <a:xfrm rot="5400000">
              <a:off x="6193524" y="1910703"/>
              <a:ext cx="1196204" cy="1031600"/>
            </a:xfrm>
            <a:prstGeom prst="triangle">
              <a:avLst/>
            </a:prstGeom>
            <a:solidFill>
              <a:schemeClr val="accent3">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Century Gothic"/>
              </a:endParaRPr>
            </a:p>
          </p:txBody>
        </p:sp>
        <p:sp>
          <p:nvSpPr>
            <p:cNvPr id="41" name="文本框 40">
              <a:extLst>
                <a:ext uri="{FF2B5EF4-FFF2-40B4-BE49-F238E27FC236}">
                  <a16:creationId xmlns:a16="http://schemas.microsoft.com/office/drawing/2014/main" xmlns="" id="{93C7F0CD-59DC-F947-B944-5B4E46FE732B}"/>
                </a:ext>
              </a:extLst>
            </p:cNvPr>
            <p:cNvSpPr txBox="1"/>
            <p:nvPr/>
          </p:nvSpPr>
          <p:spPr>
            <a:xfrm>
              <a:off x="6271019" y="2132405"/>
              <a:ext cx="473206" cy="40011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Century Gothic"/>
                </a:rPr>
                <a:t>03</a:t>
              </a:r>
              <a:endParaRPr kumimoji="0" lang="zh-CN" altLang="en-US" sz="2000" b="1" i="0" u="none" strike="noStrike" kern="0" cap="none" spc="0" normalizeH="0" baseline="0" noProof="0" dirty="0">
                <a:ln>
                  <a:noFill/>
                </a:ln>
                <a:solidFill>
                  <a:srgbClr val="FFFFFF"/>
                </a:solidFill>
                <a:effectLst/>
                <a:uLnTx/>
                <a:uFillTx/>
                <a:latin typeface="Century Gothic"/>
              </a:endParaRPr>
            </a:p>
          </p:txBody>
        </p:sp>
      </p:grpSp>
      <p:grpSp>
        <p:nvGrpSpPr>
          <p:cNvPr id="42" name="组合 4">
            <a:extLst>
              <a:ext uri="{FF2B5EF4-FFF2-40B4-BE49-F238E27FC236}">
                <a16:creationId xmlns:a16="http://schemas.microsoft.com/office/drawing/2014/main" xmlns="" id="{201C6493-2684-C140-89C9-9A30E1ACEE80}"/>
              </a:ext>
            </a:extLst>
          </p:cNvPr>
          <p:cNvGrpSpPr/>
          <p:nvPr/>
        </p:nvGrpSpPr>
        <p:grpSpPr>
          <a:xfrm>
            <a:off x="8922320" y="1650376"/>
            <a:ext cx="1031602" cy="1196204"/>
            <a:chOff x="8947720" y="1828401"/>
            <a:chExt cx="1031602" cy="1196204"/>
          </a:xfrm>
        </p:grpSpPr>
        <p:sp>
          <p:nvSpPr>
            <p:cNvPr id="43" name="等腰三角形 26">
              <a:extLst>
                <a:ext uri="{FF2B5EF4-FFF2-40B4-BE49-F238E27FC236}">
                  <a16:creationId xmlns:a16="http://schemas.microsoft.com/office/drawing/2014/main" xmlns="" id="{CD942320-8A3D-134E-A6F3-51948D4755CE}"/>
                </a:ext>
              </a:extLst>
            </p:cNvPr>
            <p:cNvSpPr/>
            <p:nvPr/>
          </p:nvSpPr>
          <p:spPr>
            <a:xfrm rot="5400000">
              <a:off x="8865420" y="1910703"/>
              <a:ext cx="1196204" cy="1031600"/>
            </a:xfrm>
            <a:prstGeom prst="triangle">
              <a:avLst/>
            </a:prstGeom>
            <a:solidFill>
              <a:srgbClr val="349EEB"/>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FFFFFF"/>
                </a:solidFill>
                <a:effectLst/>
                <a:uLnTx/>
                <a:uFillTx/>
                <a:latin typeface="Century Gothic"/>
              </a:endParaRPr>
            </a:p>
          </p:txBody>
        </p:sp>
        <p:sp>
          <p:nvSpPr>
            <p:cNvPr id="44" name="文本框 43">
              <a:extLst>
                <a:ext uri="{FF2B5EF4-FFF2-40B4-BE49-F238E27FC236}">
                  <a16:creationId xmlns:a16="http://schemas.microsoft.com/office/drawing/2014/main" xmlns="" id="{248FA2D0-77BC-1E49-84A6-5B8CA56AA387}"/>
                </a:ext>
              </a:extLst>
            </p:cNvPr>
            <p:cNvSpPr txBox="1"/>
            <p:nvPr/>
          </p:nvSpPr>
          <p:spPr>
            <a:xfrm>
              <a:off x="8947720" y="2132405"/>
              <a:ext cx="473206" cy="40011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Century Gothic"/>
                </a:rPr>
                <a:t>04</a:t>
              </a:r>
              <a:endParaRPr kumimoji="0" lang="zh-CN" altLang="en-US" sz="2000" b="1" i="0" u="none" strike="noStrike" kern="0" cap="none" spc="0" normalizeH="0" baseline="0" noProof="0" dirty="0">
                <a:ln>
                  <a:noFill/>
                </a:ln>
                <a:solidFill>
                  <a:srgbClr val="FFFFFF"/>
                </a:solidFill>
                <a:effectLst/>
                <a:uLnTx/>
                <a:uFillTx/>
                <a:latin typeface="Century Gothic"/>
              </a:endParaRPr>
            </a:p>
          </p:txBody>
        </p:sp>
      </p:grpSp>
      <p:sp>
        <p:nvSpPr>
          <p:cNvPr id="45" name="文本框 44">
            <a:extLst>
              <a:ext uri="{FF2B5EF4-FFF2-40B4-BE49-F238E27FC236}">
                <a16:creationId xmlns:a16="http://schemas.microsoft.com/office/drawing/2014/main" xmlns="" id="{16B0B47C-01F1-CA4A-9467-CD752F46AD69}"/>
              </a:ext>
            </a:extLst>
          </p:cNvPr>
          <p:cNvSpPr txBox="1"/>
          <p:nvPr/>
        </p:nvSpPr>
        <p:spPr>
          <a:xfrm>
            <a:off x="3545872" y="2956508"/>
            <a:ext cx="2415895" cy="31393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276225" lvl="1" indent="-276225">
              <a:lnSpc>
                <a:spcPct val="130000"/>
              </a:lnSpc>
              <a:buFont typeface="Wingdings" panose="05000000000000000000" pitchFamily="2" charset="2"/>
              <a:buChar char="ü"/>
              <a:defRPr sz="1400"/>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20000"/>
              </a:lnSpc>
            </a:pPr>
            <a:r>
              <a:rPr lang="zh-CN" altLang="en-US" sz="1500" dirty="0"/>
              <a:t>实施好本校</a:t>
            </a:r>
            <a:r>
              <a:rPr lang="en-US" altLang="zh-CN" sz="1500" dirty="0"/>
              <a:t>IPv6</a:t>
            </a:r>
            <a:r>
              <a:rPr lang="zh-CN" altLang="en-US" sz="1500" dirty="0"/>
              <a:t>升级改造工作，包括校园网络设施、应用基础设施、门户网站、应用系统、用户终端以及网络安全等，有明确的时间进度计划；</a:t>
            </a:r>
            <a:endParaRPr lang="en-US" altLang="zh-CN" sz="1500" dirty="0"/>
          </a:p>
          <a:p>
            <a:pPr lvl="1">
              <a:lnSpc>
                <a:spcPct val="120000"/>
              </a:lnSpc>
            </a:pPr>
            <a:r>
              <a:rPr lang="zh-CN" altLang="en-US" sz="1500" dirty="0"/>
              <a:t>高等学校还应积极开展</a:t>
            </a:r>
            <a:r>
              <a:rPr lang="en-US" altLang="zh-CN" sz="1500" dirty="0"/>
              <a:t>IPv6</a:t>
            </a:r>
            <a:r>
              <a:rPr lang="zh-CN" altLang="en-US" sz="1500" dirty="0"/>
              <a:t>技术创新、人才培养、国际合作等</a:t>
            </a:r>
            <a:r>
              <a:rPr lang="en-US" altLang="zh-CN" sz="1500" dirty="0"/>
              <a:t>IPv6</a:t>
            </a:r>
            <a:r>
              <a:rPr lang="zh-CN" altLang="en-US" sz="1500" dirty="0"/>
              <a:t>技术保障支撑工作。</a:t>
            </a:r>
            <a:endParaRPr lang="en-US" altLang="zh-CN" sz="1500" dirty="0"/>
          </a:p>
        </p:txBody>
      </p:sp>
      <p:sp>
        <p:nvSpPr>
          <p:cNvPr id="46" name="文本框 45">
            <a:extLst>
              <a:ext uri="{FF2B5EF4-FFF2-40B4-BE49-F238E27FC236}">
                <a16:creationId xmlns:a16="http://schemas.microsoft.com/office/drawing/2014/main" xmlns="" id="{875CEC76-04BD-254B-B6DD-D095BC5F76F1}"/>
              </a:ext>
            </a:extLst>
          </p:cNvPr>
          <p:cNvSpPr txBox="1"/>
          <p:nvPr/>
        </p:nvSpPr>
        <p:spPr>
          <a:xfrm>
            <a:off x="948867" y="2956508"/>
            <a:ext cx="2301488" cy="2793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6225" lvl="1" indent="-276225">
              <a:lnSpc>
                <a:spcPct val="130000"/>
              </a:lnSpc>
              <a:buFont typeface="Wingdings" panose="05000000000000000000" pitchFamily="2" charset="2"/>
              <a:buChar char="ü"/>
            </a:pPr>
            <a:r>
              <a:rPr lang="zh-CN" altLang="en-US" sz="1500" dirty="0"/>
              <a:t>实施好本部门</a:t>
            </a:r>
            <a:r>
              <a:rPr lang="en-US" altLang="zh-CN" sz="1500" dirty="0">
                <a:solidFill>
                  <a:prstClr val="black"/>
                </a:solidFill>
                <a:latin typeface="+mj-ea"/>
              </a:rPr>
              <a:t>IPv6</a:t>
            </a:r>
            <a:r>
              <a:rPr lang="zh-CN" altLang="en-US" sz="1500" dirty="0">
                <a:solidFill>
                  <a:prstClr val="black"/>
                </a:solidFill>
                <a:latin typeface="+mj-ea"/>
              </a:rPr>
              <a:t>升级改造工作，包括应用基础设施、门户网站、应用系统、用户终端以及网络安全等；</a:t>
            </a:r>
            <a:endParaRPr lang="en-US" altLang="zh-CN" sz="1500" dirty="0">
              <a:solidFill>
                <a:prstClr val="black"/>
              </a:solidFill>
              <a:latin typeface="+mj-ea"/>
            </a:endParaRPr>
          </a:p>
          <a:p>
            <a:pPr marL="276225" lvl="1" indent="-276225">
              <a:lnSpc>
                <a:spcPct val="130000"/>
              </a:lnSpc>
              <a:buFont typeface="Wingdings" panose="05000000000000000000" pitchFamily="2" charset="2"/>
              <a:buChar char="ü"/>
            </a:pPr>
            <a:r>
              <a:rPr lang="zh-CN" altLang="en-US" sz="1500" dirty="0">
                <a:solidFill>
                  <a:prstClr val="black"/>
                </a:solidFill>
                <a:latin typeface="+mj-ea"/>
              </a:rPr>
              <a:t>做好省域网、城域网升级；</a:t>
            </a:r>
            <a:endParaRPr lang="en-US" altLang="zh-CN" sz="1500" dirty="0">
              <a:solidFill>
                <a:prstClr val="black"/>
              </a:solidFill>
              <a:latin typeface="+mj-ea"/>
            </a:endParaRPr>
          </a:p>
          <a:p>
            <a:pPr marL="276225" lvl="1" indent="-276225">
              <a:lnSpc>
                <a:spcPct val="130000"/>
              </a:lnSpc>
              <a:buFont typeface="Wingdings" panose="05000000000000000000" pitchFamily="2" charset="2"/>
              <a:buChar char="ü"/>
            </a:pPr>
            <a:r>
              <a:rPr lang="zh-CN" altLang="en-US" sz="1500" dirty="0"/>
              <a:t>统筹所辖区域</a:t>
            </a:r>
            <a:r>
              <a:rPr lang="en-US" altLang="zh-CN" sz="1500" dirty="0">
                <a:solidFill>
                  <a:prstClr val="black"/>
                </a:solidFill>
                <a:latin typeface="+mj-ea"/>
              </a:rPr>
              <a:t>IPv6</a:t>
            </a:r>
            <a:r>
              <a:rPr lang="zh-CN" altLang="en-US" sz="1500" dirty="0">
                <a:solidFill>
                  <a:prstClr val="black"/>
                </a:solidFill>
                <a:latin typeface="+mj-ea"/>
              </a:rPr>
              <a:t>规模部署行动。</a:t>
            </a:r>
            <a:endParaRPr lang="en-US" altLang="zh-CN" sz="1500" dirty="0">
              <a:solidFill>
                <a:prstClr val="black"/>
              </a:solidFill>
              <a:latin typeface="+mj-ea"/>
            </a:endParaRPr>
          </a:p>
        </p:txBody>
      </p:sp>
      <p:sp>
        <p:nvSpPr>
          <p:cNvPr id="47" name="文本框 46">
            <a:extLst>
              <a:ext uri="{FF2B5EF4-FFF2-40B4-BE49-F238E27FC236}">
                <a16:creationId xmlns:a16="http://schemas.microsoft.com/office/drawing/2014/main" xmlns="" id="{99786A11-995F-B44D-A96E-5A74E675E7B5}"/>
              </a:ext>
            </a:extLst>
          </p:cNvPr>
          <p:cNvSpPr txBox="1"/>
          <p:nvPr/>
        </p:nvSpPr>
        <p:spPr>
          <a:xfrm>
            <a:off x="6280169" y="2956508"/>
            <a:ext cx="2301488" cy="2793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276225" lvl="1" indent="-276225">
              <a:lnSpc>
                <a:spcPct val="130000"/>
              </a:lnSpc>
              <a:buFont typeface="Wingdings" panose="05000000000000000000" pitchFamily="2" charset="2"/>
              <a:buChar char="ü"/>
              <a:defRPr sz="1400"/>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zh-CN" altLang="en-US" sz="1500" dirty="0"/>
              <a:t>实施好教育网升级工作；</a:t>
            </a:r>
            <a:endParaRPr lang="en-US" altLang="zh-CN" sz="1500" dirty="0"/>
          </a:p>
          <a:p>
            <a:pPr lvl="1"/>
            <a:r>
              <a:rPr lang="zh-CN" altLang="en-US" sz="1500" dirty="0"/>
              <a:t>教育网国家网络中心开展教育系统</a:t>
            </a:r>
            <a:r>
              <a:rPr lang="en-US" altLang="zh-CN" sz="1500" dirty="0"/>
              <a:t>IPv6</a:t>
            </a:r>
            <a:r>
              <a:rPr lang="zh-CN" altLang="en-US" sz="1500" dirty="0"/>
              <a:t>网络发展态势监测工作；</a:t>
            </a:r>
            <a:endParaRPr lang="en-US" altLang="zh-CN" sz="1500" dirty="0"/>
          </a:p>
          <a:p>
            <a:pPr lvl="1"/>
            <a:r>
              <a:rPr lang="zh-CN" altLang="en-US" sz="1500" dirty="0"/>
              <a:t>各节点网络中心组织开展区域性</a:t>
            </a:r>
            <a:r>
              <a:rPr lang="en-US" altLang="zh-CN" sz="1500" dirty="0"/>
              <a:t>IPv6</a:t>
            </a:r>
            <a:r>
              <a:rPr lang="zh-CN" altLang="en-US" sz="1500" dirty="0"/>
              <a:t>培训宣传活动及技术支持和咨询工作。</a:t>
            </a:r>
            <a:endParaRPr lang="en-US" altLang="zh-CN" sz="1500" dirty="0"/>
          </a:p>
        </p:txBody>
      </p:sp>
      <p:sp>
        <p:nvSpPr>
          <p:cNvPr id="48" name="文本框 47">
            <a:extLst>
              <a:ext uri="{FF2B5EF4-FFF2-40B4-BE49-F238E27FC236}">
                <a16:creationId xmlns:a16="http://schemas.microsoft.com/office/drawing/2014/main" xmlns="" id="{EC394B85-A8BE-4D43-9825-416F2460A3E8}"/>
              </a:ext>
            </a:extLst>
          </p:cNvPr>
          <p:cNvSpPr txBox="1"/>
          <p:nvPr/>
        </p:nvSpPr>
        <p:spPr>
          <a:xfrm>
            <a:off x="9023805" y="2956508"/>
            <a:ext cx="2301488" cy="12926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276225" lvl="1" indent="-276225">
              <a:lnSpc>
                <a:spcPct val="130000"/>
              </a:lnSpc>
              <a:buFont typeface="Wingdings" panose="05000000000000000000" pitchFamily="2" charset="2"/>
              <a:buChar char="ü"/>
              <a:defRPr sz="1400"/>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zh-CN" altLang="en-US" sz="1500" dirty="0"/>
              <a:t>根据需要提供相应的升级改造技术服务；</a:t>
            </a:r>
            <a:endParaRPr lang="en-US" altLang="zh-CN" sz="1500" dirty="0"/>
          </a:p>
          <a:p>
            <a:pPr lvl="1"/>
            <a:r>
              <a:rPr lang="zh-CN" altLang="en-US" sz="1500" dirty="0"/>
              <a:t>配合开展区域性</a:t>
            </a:r>
            <a:r>
              <a:rPr lang="en-US" altLang="zh-CN" sz="1500" dirty="0"/>
              <a:t>IPv6</a:t>
            </a:r>
            <a:r>
              <a:rPr lang="zh-CN" altLang="en-US" sz="1500" dirty="0"/>
              <a:t>培训宣传活动。</a:t>
            </a:r>
          </a:p>
        </p:txBody>
      </p:sp>
      <p:sp>
        <p:nvSpPr>
          <p:cNvPr id="49" name="矩形 48">
            <a:extLst>
              <a:ext uri="{FF2B5EF4-FFF2-40B4-BE49-F238E27FC236}">
                <a16:creationId xmlns:a16="http://schemas.microsoft.com/office/drawing/2014/main" xmlns="" id="{69FD4419-2797-F24B-8118-AF2C26F82A1F}"/>
              </a:ext>
            </a:extLst>
          </p:cNvPr>
          <p:cNvSpPr/>
          <p:nvPr/>
        </p:nvSpPr>
        <p:spPr>
          <a:xfrm>
            <a:off x="1867229" y="1969509"/>
            <a:ext cx="1219831" cy="707886"/>
          </a:xfrm>
          <a:prstGeom prst="rect">
            <a:avLst/>
          </a:prstGeom>
        </p:spPr>
        <p:txBody>
          <a:bodyPr wrap="square">
            <a:spAutoFit/>
          </a:bodyPr>
          <a:lstStyle/>
          <a:p>
            <a:pPr algn="ctr"/>
            <a:r>
              <a:rPr lang="zh-CN" altLang="en-US" sz="2000" b="1" dirty="0">
                <a:solidFill>
                  <a:srgbClr val="0F6FC6"/>
                </a:solidFill>
                <a:latin typeface="Century Gothic"/>
              </a:rPr>
              <a:t>各级教育行政部门</a:t>
            </a:r>
          </a:p>
        </p:txBody>
      </p:sp>
      <p:sp>
        <p:nvSpPr>
          <p:cNvPr id="50" name="矩形 49">
            <a:extLst>
              <a:ext uri="{FF2B5EF4-FFF2-40B4-BE49-F238E27FC236}">
                <a16:creationId xmlns:a16="http://schemas.microsoft.com/office/drawing/2014/main" xmlns="" id="{0F2C4636-0840-5A44-A147-87A02407F46B}"/>
              </a:ext>
            </a:extLst>
          </p:cNvPr>
          <p:cNvSpPr/>
          <p:nvPr/>
        </p:nvSpPr>
        <p:spPr>
          <a:xfrm>
            <a:off x="4506730" y="1969509"/>
            <a:ext cx="1363692" cy="498598"/>
          </a:xfrm>
          <a:prstGeom prst="rect">
            <a:avLst/>
          </a:prstGeom>
        </p:spPr>
        <p:txBody>
          <a:bodyPr wrap="square">
            <a:spAutoFit/>
          </a:bodyPr>
          <a:lstStyle/>
          <a:p>
            <a:pPr algn="ctr">
              <a:lnSpc>
                <a:spcPct val="150000"/>
              </a:lnSpc>
            </a:pPr>
            <a:r>
              <a:rPr lang="zh-CN" altLang="en-US" sz="2000" b="1" dirty="0">
                <a:solidFill>
                  <a:srgbClr val="349EEB"/>
                </a:solidFill>
                <a:latin typeface="Century Gothic"/>
              </a:rPr>
              <a:t>各类学校</a:t>
            </a:r>
          </a:p>
        </p:txBody>
      </p:sp>
      <p:sp>
        <p:nvSpPr>
          <p:cNvPr id="51" name="矩形 50">
            <a:extLst>
              <a:ext uri="{FF2B5EF4-FFF2-40B4-BE49-F238E27FC236}">
                <a16:creationId xmlns:a16="http://schemas.microsoft.com/office/drawing/2014/main" xmlns="" id="{FE14CD93-F743-9B44-80F9-9E0B5F1BAF83}"/>
              </a:ext>
            </a:extLst>
          </p:cNvPr>
          <p:cNvSpPr/>
          <p:nvPr/>
        </p:nvSpPr>
        <p:spPr>
          <a:xfrm>
            <a:off x="7324032" y="1969509"/>
            <a:ext cx="1257625" cy="707886"/>
          </a:xfrm>
          <a:prstGeom prst="rect">
            <a:avLst/>
          </a:prstGeom>
        </p:spPr>
        <p:txBody>
          <a:bodyPr wrap="square">
            <a:spAutoFit/>
          </a:bodyPr>
          <a:lstStyle/>
          <a:p>
            <a:pPr algn="ctr"/>
            <a:r>
              <a:rPr lang="zh-CN" altLang="en-US" sz="2000" b="1" dirty="0">
                <a:solidFill>
                  <a:srgbClr val="0070C0"/>
                </a:solidFill>
                <a:latin typeface="Century Gothic"/>
              </a:rPr>
              <a:t>教育网网络中心</a:t>
            </a:r>
          </a:p>
        </p:txBody>
      </p:sp>
      <p:sp>
        <p:nvSpPr>
          <p:cNvPr id="52" name="矩形 51">
            <a:extLst>
              <a:ext uri="{FF2B5EF4-FFF2-40B4-BE49-F238E27FC236}">
                <a16:creationId xmlns:a16="http://schemas.microsoft.com/office/drawing/2014/main" xmlns="" id="{172C900E-3F6B-9D40-8A61-D4C92DADC815}"/>
              </a:ext>
            </a:extLst>
          </p:cNvPr>
          <p:cNvSpPr/>
          <p:nvPr/>
        </p:nvSpPr>
        <p:spPr>
          <a:xfrm>
            <a:off x="9910351" y="1954380"/>
            <a:ext cx="1463240" cy="707886"/>
          </a:xfrm>
          <a:prstGeom prst="rect">
            <a:avLst/>
          </a:prstGeom>
        </p:spPr>
        <p:txBody>
          <a:bodyPr wrap="square">
            <a:spAutoFit/>
          </a:bodyPr>
          <a:lstStyle/>
          <a:p>
            <a:pPr algn="ctr"/>
            <a:r>
              <a:rPr lang="zh-CN" altLang="en-US" sz="2000" b="1" dirty="0">
                <a:solidFill>
                  <a:srgbClr val="349EEB"/>
                </a:solidFill>
                <a:latin typeface="Century Gothic"/>
              </a:rPr>
              <a:t>教育网运维分支机构</a:t>
            </a:r>
          </a:p>
        </p:txBody>
      </p:sp>
      <p:sp>
        <p:nvSpPr>
          <p:cNvPr id="28" name="文本框 27">
            <a:extLst>
              <a:ext uri="{FF2B5EF4-FFF2-40B4-BE49-F238E27FC236}">
                <a16:creationId xmlns:a16="http://schemas.microsoft.com/office/drawing/2014/main" xmlns="" id="{6DC12C03-1155-BC46-8B73-8BBF432EEC0A}"/>
              </a:ext>
            </a:extLst>
          </p:cNvPr>
          <p:cNvSpPr txBox="1"/>
          <p:nvPr/>
        </p:nvSpPr>
        <p:spPr>
          <a:xfrm>
            <a:off x="9804656" y="6152526"/>
            <a:ext cx="2385569" cy="400110"/>
          </a:xfrm>
          <a:prstGeom prst="rect">
            <a:avLst/>
          </a:prstGeom>
          <a:noFill/>
        </p:spPr>
        <p:txBody>
          <a:bodyPr wrap="square" rtlCol="0">
            <a:spAutoFit/>
          </a:bodyPr>
          <a:lstStyle/>
          <a:p>
            <a:pPr algn="ctr"/>
            <a:r>
              <a:rPr kumimoji="1" lang="en-US" altLang="zh-Hans" sz="2000" b="1" dirty="0">
                <a:solidFill>
                  <a:srgbClr val="C00000"/>
                </a:solidFill>
              </a:rPr>
              <a:t>——</a:t>
            </a:r>
            <a:r>
              <a:rPr kumimoji="1" lang="zh-Hans" altLang="en-US" sz="2000" b="1" dirty="0">
                <a:solidFill>
                  <a:srgbClr val="C00000"/>
                </a:solidFill>
              </a:rPr>
              <a:t>保障措施</a:t>
            </a:r>
            <a:endParaRPr kumimoji="1" lang="zh-CN" altLang="en-US" sz="2000" b="1" dirty="0">
              <a:solidFill>
                <a:srgbClr val="C00000"/>
              </a:solidFill>
            </a:endParaRPr>
          </a:p>
        </p:txBody>
      </p:sp>
    </p:spTree>
    <p:extLst>
      <p:ext uri="{BB962C8B-B14F-4D97-AF65-F5344CB8AC3E}">
        <p14:creationId xmlns:p14="http://schemas.microsoft.com/office/powerpoint/2010/main" val="3444633201"/>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589A9A-83A4-C741-9280-AE94EDA35FC9}"/>
              </a:ext>
            </a:extLst>
          </p:cNvPr>
          <p:cNvSpPr>
            <a:spLocks noGrp="1"/>
          </p:cNvSpPr>
          <p:nvPr>
            <p:ph type="title"/>
          </p:nvPr>
        </p:nvSpPr>
        <p:spPr>
          <a:xfrm>
            <a:off x="412072" y="356248"/>
            <a:ext cx="8228345" cy="504885"/>
          </a:xfrm>
        </p:spPr>
        <p:txBody>
          <a:bodyPr>
            <a:normAutofit fontScale="90000"/>
          </a:bodyPr>
          <a:lstStyle/>
          <a:p>
            <a:r>
              <a:rPr kumimoji="1" lang="zh-CN" altLang="en-US" dirty="0">
                <a:latin typeface="Arial" panose="020B0604020202020204" pitchFamily="34" charset="0"/>
                <a:cs typeface="Arial" panose="020B0604020202020204" pitchFamily="34" charset="0"/>
              </a:rPr>
              <a:t>教育网</a:t>
            </a:r>
            <a:r>
              <a:rPr kumimoji="1" lang="en-US" altLang="zh-Hans" dirty="0">
                <a:latin typeface="Arial" panose="020B0604020202020204" pitchFamily="34" charset="0"/>
                <a:cs typeface="Arial" panose="020B0604020202020204" pitchFamily="34" charset="0"/>
              </a:rPr>
              <a:t>IPv6</a:t>
            </a:r>
            <a:r>
              <a:rPr kumimoji="1" lang="zh-CN" altLang="en-US" dirty="0">
                <a:latin typeface="Arial" panose="020B0604020202020204" pitchFamily="34" charset="0"/>
                <a:cs typeface="Arial" panose="020B0604020202020204" pitchFamily="34" charset="0"/>
              </a:rPr>
              <a:t>在高校最新接入情况</a:t>
            </a:r>
            <a:endParaRPr kumimoji="1" lang="zh-CN" altLang="en-US" dirty="0"/>
          </a:p>
        </p:txBody>
      </p:sp>
      <p:graphicFrame>
        <p:nvGraphicFramePr>
          <p:cNvPr id="10" name="图表 9">
            <a:extLst>
              <a:ext uri="{FF2B5EF4-FFF2-40B4-BE49-F238E27FC236}">
                <a16:creationId xmlns:a16="http://schemas.microsoft.com/office/drawing/2014/main" xmlns="" id="{014BE194-D0CA-274F-A2A9-F3D9D4894249}"/>
              </a:ext>
            </a:extLst>
          </p:cNvPr>
          <p:cNvGraphicFramePr/>
          <p:nvPr>
            <p:extLst/>
          </p:nvPr>
        </p:nvGraphicFramePr>
        <p:xfrm>
          <a:off x="4143375" y="1276813"/>
          <a:ext cx="7681822" cy="4347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格 10">
            <a:extLst>
              <a:ext uri="{FF2B5EF4-FFF2-40B4-BE49-F238E27FC236}">
                <a16:creationId xmlns:a16="http://schemas.microsoft.com/office/drawing/2014/main" xmlns="" id="{D5BF2BC4-E09C-974A-A4EF-EE87C878234F}"/>
              </a:ext>
            </a:extLst>
          </p:cNvPr>
          <p:cNvGraphicFramePr>
            <a:graphicFrameLocks noGrp="1"/>
          </p:cNvGraphicFramePr>
          <p:nvPr>
            <p:extLst/>
          </p:nvPr>
        </p:nvGraphicFramePr>
        <p:xfrm>
          <a:off x="4432437" y="4036597"/>
          <a:ext cx="7286624" cy="1496379"/>
        </p:xfrm>
        <a:graphic>
          <a:graphicData uri="http://schemas.openxmlformats.org/drawingml/2006/table">
            <a:tbl>
              <a:tblPr firstRow="1" bandRow="1">
                <a:tableStyleId>{5C22544A-7EE6-4342-B048-85BDC9FD1C3A}</a:tableStyleId>
              </a:tblPr>
              <a:tblGrid>
                <a:gridCol w="1726593">
                  <a:extLst>
                    <a:ext uri="{9D8B030D-6E8A-4147-A177-3AD203B41FA5}">
                      <a16:colId xmlns:a16="http://schemas.microsoft.com/office/drawing/2014/main" xmlns="" val="3496801276"/>
                    </a:ext>
                  </a:extLst>
                </a:gridCol>
                <a:gridCol w="1905883">
                  <a:extLst>
                    <a:ext uri="{9D8B030D-6E8A-4147-A177-3AD203B41FA5}">
                      <a16:colId xmlns:a16="http://schemas.microsoft.com/office/drawing/2014/main" xmlns="" val="490636782"/>
                    </a:ext>
                  </a:extLst>
                </a:gridCol>
                <a:gridCol w="1827074">
                  <a:extLst>
                    <a:ext uri="{9D8B030D-6E8A-4147-A177-3AD203B41FA5}">
                      <a16:colId xmlns:a16="http://schemas.microsoft.com/office/drawing/2014/main" xmlns="" val="4103810666"/>
                    </a:ext>
                  </a:extLst>
                </a:gridCol>
                <a:gridCol w="1827074">
                  <a:extLst>
                    <a:ext uri="{9D8B030D-6E8A-4147-A177-3AD203B41FA5}">
                      <a16:colId xmlns:a16="http://schemas.microsoft.com/office/drawing/2014/main" xmlns="" val="3118421241"/>
                    </a:ext>
                  </a:extLst>
                </a:gridCol>
              </a:tblGrid>
              <a:tr h="460059">
                <a:tc>
                  <a:txBody>
                    <a:bodyPr/>
                    <a:lstStyle/>
                    <a:p>
                      <a:pPr algn="ctr"/>
                      <a:r>
                        <a:rPr lang="zh-CN" altLang="en-US" sz="1600" dirty="0">
                          <a:latin typeface="+mn-ea"/>
                          <a:ea typeface="+mn-ea"/>
                        </a:rPr>
                        <a:t>用户占比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latin typeface="+mn-ea"/>
                          <a:ea typeface="+mn-ea"/>
                        </a:rPr>
                        <a:t>双一流高校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latin typeface="+mn-ea"/>
                          <a:ea typeface="+mn-ea"/>
                        </a:rPr>
                        <a:t>普通本科高校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dirty="0">
                          <a:solidFill>
                            <a:schemeClr val="tx1"/>
                          </a:solidFill>
                          <a:latin typeface="+mn-ea"/>
                          <a:ea typeface="+mn-ea"/>
                        </a:rPr>
                        <a:t>高职高专院校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7605361"/>
                  </a:ext>
                </a:extLst>
              </a:tr>
              <a:tr h="238413">
                <a:tc>
                  <a:txBody>
                    <a:bodyPr/>
                    <a:lstStyle/>
                    <a:p>
                      <a:pPr algn="ctr"/>
                      <a:r>
                        <a:rPr lang="zh-CN" altLang="en-US" sz="1400" b="0" dirty="0">
                          <a:latin typeface="+mn-ea"/>
                          <a:ea typeface="+mn-ea"/>
                        </a:rPr>
                        <a:t>各类型高校教育网用户覆盖率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chemeClr val="accent5">
                              <a:lumMod val="75000"/>
                            </a:schemeClr>
                          </a:solidFill>
                          <a:latin typeface="+mn-ea"/>
                          <a:ea typeface="+mn-ea"/>
                        </a:rPr>
                        <a:t>100.0%</a:t>
                      </a:r>
                      <a:endParaRPr lang="zh-CN" altLang="en-US" sz="1600" b="1" dirty="0">
                        <a:solidFill>
                          <a:schemeClr val="accent5">
                            <a:lumMod val="75000"/>
                          </a:schemeClr>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kern="1200" dirty="0">
                          <a:solidFill>
                            <a:schemeClr val="accent5">
                              <a:lumMod val="75000"/>
                            </a:schemeClr>
                          </a:solidFill>
                          <a:latin typeface="+mn-ea"/>
                          <a:ea typeface="+mn-ea"/>
                          <a:cs typeface="+mn-cs"/>
                        </a:rPr>
                        <a:t>89.6%</a:t>
                      </a:r>
                      <a:endParaRPr lang="zh-CN" altLang="en-US" sz="1600" b="1" kern="1200" dirty="0">
                        <a:solidFill>
                          <a:schemeClr val="accent5">
                            <a:lumMod val="75000"/>
                          </a:schemeClr>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kern="1200" dirty="0">
                          <a:solidFill>
                            <a:schemeClr val="accent5">
                              <a:lumMod val="75000"/>
                            </a:schemeClr>
                          </a:solidFill>
                          <a:latin typeface="+mn-ea"/>
                          <a:ea typeface="+mn-ea"/>
                          <a:cs typeface="+mn-cs"/>
                        </a:rPr>
                        <a:t>41.1%</a:t>
                      </a:r>
                      <a:endParaRPr lang="zh-CN" altLang="en-US" sz="1600" b="1" kern="1200" dirty="0">
                        <a:solidFill>
                          <a:schemeClr val="accent5">
                            <a:lumMod val="75000"/>
                          </a:schemeClr>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38413">
                <a:tc>
                  <a:txBody>
                    <a:bodyPr/>
                    <a:lstStyle/>
                    <a:p>
                      <a:pPr algn="ctr"/>
                      <a:r>
                        <a:rPr lang="zh-CN" altLang="en-US" sz="1400" b="0" dirty="0">
                          <a:latin typeface="+mn-ea"/>
                          <a:ea typeface="+mn-ea"/>
                        </a:rPr>
                        <a:t>各类型高校教育网</a:t>
                      </a:r>
                      <a:r>
                        <a:rPr lang="en-US" altLang="zh-CN" sz="1400" b="0" dirty="0">
                          <a:latin typeface="+mn-ea"/>
                          <a:ea typeface="+mn-ea"/>
                        </a:rPr>
                        <a:t>IPv6</a:t>
                      </a:r>
                      <a:r>
                        <a:rPr lang="zh-CN" altLang="en-US" sz="1400" b="0" dirty="0">
                          <a:latin typeface="+mn-ea"/>
                          <a:ea typeface="+mn-ea"/>
                        </a:rPr>
                        <a:t>用户覆盖率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rgbClr val="C00000"/>
                          </a:solidFill>
                          <a:latin typeface="+mn-ea"/>
                          <a:ea typeface="+mn-ea"/>
                        </a:rPr>
                        <a:t>99.3%</a:t>
                      </a:r>
                      <a:endParaRPr lang="zh-CN" altLang="en-US" sz="1600" b="1" dirty="0">
                        <a:solidFill>
                          <a:srgbClr val="C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rgbClr val="C00000"/>
                          </a:solidFill>
                          <a:latin typeface="+mn-ea"/>
                          <a:ea typeface="+mn-ea"/>
                        </a:rPr>
                        <a:t>76.0%</a:t>
                      </a:r>
                      <a:endParaRPr lang="zh-CN" altLang="en-US" sz="1600" b="1" dirty="0">
                        <a:solidFill>
                          <a:srgbClr val="C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rgbClr val="C00000"/>
                          </a:solidFill>
                          <a:latin typeface="+mn-ea"/>
                          <a:ea typeface="+mn-ea"/>
                        </a:rPr>
                        <a:t>38.3%</a:t>
                      </a:r>
                      <a:endParaRPr lang="zh-CN" altLang="en-US" sz="1600" b="1" dirty="0">
                        <a:solidFill>
                          <a:srgbClr val="C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67765850"/>
                  </a:ext>
                </a:extLst>
              </a:tr>
            </a:tbl>
          </a:graphicData>
        </a:graphic>
      </p:graphicFrame>
      <p:sp>
        <p:nvSpPr>
          <p:cNvPr id="12" name="矩形 11">
            <a:extLst>
              <a:ext uri="{FF2B5EF4-FFF2-40B4-BE49-F238E27FC236}">
                <a16:creationId xmlns:a16="http://schemas.microsoft.com/office/drawing/2014/main" xmlns="" id="{401F0A3E-0526-9A4D-872B-97D3F0E0B8AA}"/>
              </a:ext>
            </a:extLst>
          </p:cNvPr>
          <p:cNvSpPr/>
          <p:nvPr/>
        </p:nvSpPr>
        <p:spPr>
          <a:xfrm>
            <a:off x="267541" y="1502642"/>
            <a:ext cx="3769698" cy="3650230"/>
          </a:xfrm>
          <a:prstGeom prst="rect">
            <a:avLst/>
          </a:prstGeom>
        </p:spPr>
        <p:txBody>
          <a:bodyPr wrap="square">
            <a:spAutoFit/>
          </a:bodyPr>
          <a:lstStyle/>
          <a:p>
            <a:pPr marL="342900" indent="-342900">
              <a:lnSpc>
                <a:spcPct val="130000"/>
              </a:lnSpc>
              <a:spcBef>
                <a:spcPts val="600"/>
              </a:spcBef>
              <a:buFont typeface="Wingdings" pitchFamily="2" charset="2"/>
              <a:buChar char="Ø"/>
            </a:pPr>
            <a:r>
              <a:rPr lang="zh-CN" altLang="en-US" sz="1900" dirty="0">
                <a:latin typeface="+mn-ea"/>
              </a:rPr>
              <a:t>教育网（</a:t>
            </a:r>
            <a:r>
              <a:rPr lang="en-US" altLang="zh-CN" sz="1900" dirty="0">
                <a:latin typeface="+mn-ea"/>
              </a:rPr>
              <a:t>IPv4</a:t>
            </a:r>
            <a:r>
              <a:rPr lang="zh-CN" altLang="en-US" sz="1900" dirty="0">
                <a:latin typeface="+mn-ea"/>
              </a:rPr>
              <a:t>）现有高校用户共</a:t>
            </a:r>
            <a:r>
              <a:rPr lang="en-US" altLang="zh-CN" sz="1900" dirty="0">
                <a:latin typeface="+mn-ea"/>
              </a:rPr>
              <a:t>1702</a:t>
            </a:r>
            <a:r>
              <a:rPr lang="zh-CN" altLang="en-US" sz="1900" dirty="0">
                <a:latin typeface="+mn-ea"/>
              </a:rPr>
              <a:t>所（不含成人教育），覆盖率占全国高校</a:t>
            </a:r>
            <a:r>
              <a:rPr lang="en-US" altLang="zh-CN" sz="2000" b="1" dirty="0">
                <a:solidFill>
                  <a:srgbClr val="C00000"/>
                </a:solidFill>
                <a:latin typeface="+mn-ea"/>
              </a:rPr>
              <a:t>64.6%</a:t>
            </a:r>
            <a:r>
              <a:rPr lang="zh-CN" altLang="en-US" dirty="0">
                <a:latin typeface="+mn-ea"/>
              </a:rPr>
              <a:t>。</a:t>
            </a:r>
            <a:endParaRPr lang="en-US" altLang="zh-CN" dirty="0">
              <a:latin typeface="+mn-ea"/>
            </a:endParaRPr>
          </a:p>
          <a:p>
            <a:pPr marL="285750" indent="-285750">
              <a:lnSpc>
                <a:spcPct val="130000"/>
              </a:lnSpc>
              <a:spcBef>
                <a:spcPts val="600"/>
              </a:spcBef>
              <a:buFont typeface="Wingdings" pitchFamily="2" charset="2"/>
              <a:buChar char="Ø"/>
            </a:pPr>
            <a:r>
              <a:rPr lang="zh-CN" altLang="en-US" sz="1900" dirty="0">
                <a:latin typeface="+mn-ea"/>
              </a:rPr>
              <a:t>教育网高校</a:t>
            </a:r>
            <a:r>
              <a:rPr lang="en-US" altLang="zh-CN" sz="1900" dirty="0">
                <a:latin typeface="+mn-ea"/>
              </a:rPr>
              <a:t>IPv6</a:t>
            </a:r>
            <a:r>
              <a:rPr lang="zh-CN" altLang="en-US" sz="1900" dirty="0">
                <a:latin typeface="+mn-ea"/>
              </a:rPr>
              <a:t>用户共</a:t>
            </a:r>
            <a:r>
              <a:rPr lang="en-US" altLang="zh-CN" sz="1900" dirty="0">
                <a:latin typeface="+mn-ea"/>
              </a:rPr>
              <a:t>1511</a:t>
            </a:r>
            <a:r>
              <a:rPr lang="zh-CN" altLang="en-US" sz="1900" dirty="0">
                <a:latin typeface="+mn-ea"/>
              </a:rPr>
              <a:t>所，覆盖率占全国高校</a:t>
            </a:r>
            <a:r>
              <a:rPr lang="en-US" altLang="zh-CN" sz="2000" b="1" dirty="0">
                <a:solidFill>
                  <a:srgbClr val="C00000"/>
                </a:solidFill>
                <a:latin typeface="+mn-ea"/>
              </a:rPr>
              <a:t>57.4%</a:t>
            </a:r>
            <a:r>
              <a:rPr lang="zh-CN" altLang="en-US" dirty="0">
                <a:latin typeface="+mn-ea"/>
              </a:rPr>
              <a:t>；</a:t>
            </a:r>
            <a:r>
              <a:rPr lang="zh-CN" altLang="en-US" sz="1900" dirty="0">
                <a:latin typeface="+mn-ea"/>
              </a:rPr>
              <a:t>占教育网用户</a:t>
            </a:r>
            <a:r>
              <a:rPr lang="en-US" altLang="zh-CN" sz="2000" b="1" dirty="0">
                <a:solidFill>
                  <a:srgbClr val="C00000"/>
                </a:solidFill>
                <a:latin typeface="+mn-ea"/>
              </a:rPr>
              <a:t>88.8%</a:t>
            </a:r>
            <a:r>
              <a:rPr lang="zh-CN" altLang="en-US" dirty="0">
                <a:latin typeface="+mn-ea"/>
              </a:rPr>
              <a:t>。</a:t>
            </a:r>
            <a:r>
              <a:rPr lang="zh-CN" altLang="en-US" sz="1900" dirty="0">
                <a:latin typeface="+mn-ea"/>
              </a:rPr>
              <a:t>其中，双一流高校覆盖率达</a:t>
            </a:r>
            <a:r>
              <a:rPr lang="en-US" altLang="zh-CN" sz="1900" b="1" dirty="0">
                <a:latin typeface="+mn-ea"/>
              </a:rPr>
              <a:t>99.3%</a:t>
            </a:r>
            <a:r>
              <a:rPr lang="zh-CN" altLang="en-US" sz="1900" dirty="0">
                <a:latin typeface="+mn-ea"/>
              </a:rPr>
              <a:t>；普通本科高校覆盖率为</a:t>
            </a:r>
            <a:r>
              <a:rPr lang="en-US" altLang="zh-CN" sz="1900" b="1" dirty="0">
                <a:latin typeface="+mn-ea"/>
              </a:rPr>
              <a:t>76.0%</a:t>
            </a:r>
            <a:r>
              <a:rPr lang="zh-CN" altLang="en-US" sz="1900" dirty="0">
                <a:latin typeface="+mn-ea"/>
              </a:rPr>
              <a:t>；高职高专院校覆盖率为</a:t>
            </a:r>
            <a:r>
              <a:rPr lang="en-US" altLang="zh-CN" sz="1900" b="1" dirty="0">
                <a:latin typeface="+mn-ea"/>
              </a:rPr>
              <a:t>38.3%</a:t>
            </a:r>
            <a:r>
              <a:rPr lang="zh-CN" altLang="en-US" sz="1900" dirty="0">
                <a:latin typeface="+mn-ea"/>
              </a:rPr>
              <a:t>。</a:t>
            </a:r>
            <a:endParaRPr lang="en-US" altLang="zh-CN" sz="1900" dirty="0">
              <a:latin typeface="+mn-ea"/>
            </a:endParaRPr>
          </a:p>
        </p:txBody>
      </p:sp>
      <p:sp>
        <p:nvSpPr>
          <p:cNvPr id="13" name="矩形 12">
            <a:extLst>
              <a:ext uri="{FF2B5EF4-FFF2-40B4-BE49-F238E27FC236}">
                <a16:creationId xmlns:a16="http://schemas.microsoft.com/office/drawing/2014/main" xmlns="" id="{C1B94094-D45E-B24B-A692-23D004E8E68B}"/>
              </a:ext>
            </a:extLst>
          </p:cNvPr>
          <p:cNvSpPr/>
          <p:nvPr/>
        </p:nvSpPr>
        <p:spPr>
          <a:xfrm>
            <a:off x="440646" y="5818216"/>
            <a:ext cx="11305039" cy="738664"/>
          </a:xfrm>
          <a:prstGeom prst="rect">
            <a:avLst/>
          </a:prstGeom>
        </p:spPr>
        <p:txBody>
          <a:bodyPr wrap="square">
            <a:spAutoFit/>
          </a:bodyPr>
          <a:lstStyle/>
          <a:p>
            <a:pPr marL="184150" indent="-184150">
              <a:buSzPct val="110000"/>
              <a:buFont typeface="ZapfDingbatsITC" pitchFamily="2" charset="0"/>
              <a:buChar char="✶"/>
            </a:pPr>
            <a:r>
              <a:rPr lang="zh-CN" altLang="en-US" sz="1400" dirty="0">
                <a:latin typeface="+mn-ea"/>
              </a:rPr>
              <a:t>根据教育部公布的最新高校名单，我国共</a:t>
            </a:r>
            <a:r>
              <a:rPr lang="en-US" altLang="zh-CN" sz="1400" dirty="0">
                <a:latin typeface="+mn-ea"/>
              </a:rPr>
              <a:t>2631</a:t>
            </a:r>
            <a:r>
              <a:rPr lang="zh-CN" altLang="en-US" sz="1400" dirty="0">
                <a:latin typeface="+mn-ea"/>
              </a:rPr>
              <a:t>所高校（不含成人教育），但名单中未包含国防科技大学、第二军医大学和第四军医大学三所双一流高校，故本页我国高校数量总计为</a:t>
            </a:r>
            <a:r>
              <a:rPr lang="en-US" altLang="zh-CN" sz="1400" dirty="0">
                <a:latin typeface="+mn-ea"/>
              </a:rPr>
              <a:t>2634</a:t>
            </a:r>
            <a:r>
              <a:rPr lang="zh-CN" altLang="en-US" sz="1400" dirty="0">
                <a:latin typeface="+mn-ea"/>
              </a:rPr>
              <a:t>所。</a:t>
            </a:r>
            <a:endParaRPr lang="en-US" altLang="zh-CN" sz="1400" dirty="0">
              <a:latin typeface="+mn-ea"/>
            </a:endParaRPr>
          </a:p>
          <a:p>
            <a:pPr marL="184150" indent="-184150">
              <a:buSzPct val="110000"/>
              <a:buFont typeface="ZapfDingbatsITC" pitchFamily="2" charset="0"/>
              <a:buChar char="✶"/>
            </a:pPr>
            <a:r>
              <a:rPr lang="zh-CN" altLang="en-US" sz="1400" dirty="0">
                <a:latin typeface="+mn-ea"/>
              </a:rPr>
              <a:t>教育网高校用户数据来自教育用户部提供的最新用户名单（不含成人教育、分校和二级学院）。</a:t>
            </a:r>
            <a:endParaRPr lang="en-US" altLang="zh-CN" sz="1400" dirty="0">
              <a:latin typeface="+mn-ea"/>
            </a:endParaRPr>
          </a:p>
        </p:txBody>
      </p:sp>
    </p:spTree>
    <p:extLst>
      <p:ext uri="{BB962C8B-B14F-4D97-AF65-F5344CB8AC3E}">
        <p14:creationId xmlns:p14="http://schemas.microsoft.com/office/powerpoint/2010/main" val="399932546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315FB5-8861-7E4F-9C9E-F81EDC795552}"/>
              </a:ext>
            </a:extLst>
          </p:cNvPr>
          <p:cNvSpPr>
            <a:spLocks noGrp="1"/>
          </p:cNvSpPr>
          <p:nvPr>
            <p:ph type="title"/>
          </p:nvPr>
        </p:nvSpPr>
        <p:spPr>
          <a:xfrm>
            <a:off x="412072" y="356248"/>
            <a:ext cx="10792222" cy="504885"/>
          </a:xfrm>
        </p:spPr>
        <p:txBody>
          <a:bodyPr vert="horz" lIns="91440" tIns="45720" rIns="91440" bIns="45720" rtlCol="0" anchor="ctr">
            <a:normAutofit fontScale="90000"/>
          </a:bodyPr>
          <a:lstStyle/>
          <a:p>
            <a:r>
              <a:rPr kumimoji="1" lang="zh-CN" altLang="en-US" dirty="0">
                <a:solidFill>
                  <a:srgbClr val="12436D"/>
                </a:solidFill>
                <a:latin typeface="Arial" panose="020B0604020202020204" pitchFamily="34" charset="0"/>
                <a:cs typeface="Arial" panose="020B0604020202020204" pitchFamily="34" charset="0"/>
              </a:rPr>
              <a:t>教育网高校用户网站主页对</a:t>
            </a:r>
            <a:r>
              <a:rPr kumimoji="1" lang="en-US" altLang="zh-CN" dirty="0">
                <a:solidFill>
                  <a:srgbClr val="12436D"/>
                </a:solidFill>
                <a:latin typeface="Arial" panose="020B0604020202020204" pitchFamily="34" charset="0"/>
                <a:cs typeface="Arial" panose="020B0604020202020204" pitchFamily="34" charset="0"/>
              </a:rPr>
              <a:t>IPv6</a:t>
            </a:r>
            <a:r>
              <a:rPr kumimoji="1" lang="zh-CN" altLang="en-US" dirty="0">
                <a:solidFill>
                  <a:srgbClr val="12436D"/>
                </a:solidFill>
                <a:latin typeface="Arial" panose="020B0604020202020204" pitchFamily="34" charset="0"/>
                <a:cs typeface="Arial" panose="020B0604020202020204" pitchFamily="34" charset="0"/>
              </a:rPr>
              <a:t>访问支持情况</a:t>
            </a:r>
          </a:p>
        </p:txBody>
      </p:sp>
      <p:graphicFrame>
        <p:nvGraphicFramePr>
          <p:cNvPr id="3" name="图表 2">
            <a:extLst>
              <a:ext uri="{FF2B5EF4-FFF2-40B4-BE49-F238E27FC236}">
                <a16:creationId xmlns:a16="http://schemas.microsoft.com/office/drawing/2014/main" xmlns="" id="{9F75102E-9F7E-439B-84AC-05287FF82ACC}"/>
              </a:ext>
            </a:extLst>
          </p:cNvPr>
          <p:cNvGraphicFramePr/>
          <p:nvPr>
            <p:extLst/>
          </p:nvPr>
        </p:nvGraphicFramePr>
        <p:xfrm>
          <a:off x="602166" y="2481713"/>
          <a:ext cx="5363737" cy="3413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a:extLst>
              <a:ext uri="{FF2B5EF4-FFF2-40B4-BE49-F238E27FC236}">
                <a16:creationId xmlns:a16="http://schemas.microsoft.com/office/drawing/2014/main" xmlns="" id="{9F75102E-9F7E-439B-84AC-05287FF82ACC}"/>
              </a:ext>
            </a:extLst>
          </p:cNvPr>
          <p:cNvGraphicFramePr/>
          <p:nvPr>
            <p:extLst/>
          </p:nvPr>
        </p:nvGraphicFramePr>
        <p:xfrm>
          <a:off x="6073697" y="2481712"/>
          <a:ext cx="5363737" cy="3413125"/>
        </p:xfrm>
        <a:graphic>
          <a:graphicData uri="http://schemas.openxmlformats.org/drawingml/2006/chart">
            <c:chart xmlns:c="http://schemas.openxmlformats.org/drawingml/2006/chart" xmlns:r="http://schemas.openxmlformats.org/officeDocument/2006/relationships" r:id="rId4"/>
          </a:graphicData>
        </a:graphic>
      </p:graphicFrame>
      <p:sp>
        <p:nvSpPr>
          <p:cNvPr id="7" name="文本框 6">
            <a:extLst>
              <a:ext uri="{FF2B5EF4-FFF2-40B4-BE49-F238E27FC236}">
                <a16:creationId xmlns:a16="http://schemas.microsoft.com/office/drawing/2014/main" xmlns="" id="{899489C5-79D6-47C4-A36D-65FD592A7253}"/>
              </a:ext>
            </a:extLst>
          </p:cNvPr>
          <p:cNvSpPr txBox="1"/>
          <p:nvPr/>
        </p:nvSpPr>
        <p:spPr>
          <a:xfrm>
            <a:off x="602166" y="1078150"/>
            <a:ext cx="10759848" cy="1309589"/>
          </a:xfrm>
          <a:prstGeom prst="rect">
            <a:avLst/>
          </a:prstGeom>
          <a:noFill/>
        </p:spPr>
        <p:txBody>
          <a:bodyPr wrap="square" rtlCol="0">
            <a:spAutoFit/>
          </a:bodyPr>
          <a:lstStyle/>
          <a:p>
            <a:pPr marL="342900" marR="0" lvl="0" indent="-342900" algn="l" defTabSz="914400" rtl="0" eaLnBrk="1" fontAlgn="auto" latinLnBrk="0" hangingPunct="1">
              <a:lnSpc>
                <a:spcPct val="130000"/>
              </a:lnSpc>
              <a:spcBef>
                <a:spcPts val="600"/>
              </a:spcBef>
              <a:spcAft>
                <a:spcPts val="0"/>
              </a:spcAft>
              <a:buClrTx/>
              <a:buSzTx/>
              <a:buFont typeface="Wingdings" pitchFamily="2" charset="2"/>
              <a:buChar char="Ø"/>
              <a:tabLst/>
              <a:defRPr/>
            </a:pP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根据赛尔网络</a:t>
            </a:r>
            <a:r>
              <a:rPr kumimoji="0" lang="zh-Hans" altLang="en-US" sz="1900" b="0" i="0" u="none" strike="noStrike" kern="1200" cap="none" spc="0" normalizeH="0" baseline="0" noProof="0" dirty="0">
                <a:ln>
                  <a:noFill/>
                </a:ln>
                <a:solidFill>
                  <a:prstClr val="black"/>
                </a:solidFill>
                <a:effectLst/>
                <a:uLnTx/>
                <a:uFillTx/>
                <a:latin typeface="微软雅黑"/>
                <a:ea typeface="微软雅黑"/>
                <a:cs typeface="+mn-cs"/>
              </a:rPr>
              <a:t>有限</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公司市场部在</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2018</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年</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9</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月对教育网</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1595</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所高校用户进行的带宽调研发现，有</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83</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所高校的网站主页可以实现</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IPv6</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访问，占教育网用户</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5.2%</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a:t>
            </a:r>
            <a:endPar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endParaRPr>
          </a:p>
          <a:p>
            <a:pPr marL="342900" marR="0" lvl="0" indent="-342900" algn="l" defTabSz="914400" rtl="0" eaLnBrk="1" fontAlgn="auto" latinLnBrk="0" hangingPunct="1">
              <a:lnSpc>
                <a:spcPct val="130000"/>
              </a:lnSpc>
              <a:spcBef>
                <a:spcPts val="600"/>
              </a:spcBef>
              <a:spcAft>
                <a:spcPts val="0"/>
              </a:spcAft>
              <a:buClrTx/>
              <a:buSzTx/>
              <a:buFont typeface="Wingdings" pitchFamily="2" charset="2"/>
              <a:buChar char="Ø"/>
              <a:tabLst/>
              <a:defRPr/>
            </a:pP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双一流高校支持</a:t>
            </a:r>
            <a:r>
              <a:rPr kumimoji="0" lang="en-US" altLang="zh-CN" sz="1900" b="0" i="0" u="none" strike="noStrike" kern="1200" cap="none" spc="0" normalizeH="0" baseline="0" noProof="0" dirty="0">
                <a:ln>
                  <a:noFill/>
                </a:ln>
                <a:solidFill>
                  <a:prstClr val="black"/>
                </a:solidFill>
                <a:effectLst/>
                <a:uLnTx/>
                <a:uFillTx/>
                <a:latin typeface="微软雅黑"/>
                <a:ea typeface="微软雅黑"/>
                <a:cs typeface="+mn-cs"/>
              </a:rPr>
              <a:t>IPv6</a:t>
            </a:r>
            <a:r>
              <a:rPr kumimoji="0" lang="zh-CN" altLang="en-US" sz="1900" b="0" i="0" u="none" strike="noStrike" kern="1200" cap="none" spc="0" normalizeH="0" baseline="0" noProof="0" dirty="0">
                <a:ln>
                  <a:noFill/>
                </a:ln>
                <a:solidFill>
                  <a:prstClr val="black"/>
                </a:solidFill>
                <a:effectLst/>
                <a:uLnTx/>
                <a:uFillTx/>
                <a:latin typeface="微软雅黑"/>
                <a:ea typeface="微软雅黑"/>
                <a:cs typeface="+mn-cs"/>
              </a:rPr>
              <a:t>主页访问的学校最多，其次是普通本科院校。</a:t>
            </a:r>
          </a:p>
        </p:txBody>
      </p:sp>
      <p:sp>
        <p:nvSpPr>
          <p:cNvPr id="9" name="矩形 8"/>
          <p:cNvSpPr/>
          <p:nvPr/>
        </p:nvSpPr>
        <p:spPr>
          <a:xfrm>
            <a:off x="4897280" y="3011011"/>
            <a:ext cx="180460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n=1595</a:t>
            </a:r>
            <a:endParaRPr kumimoji="0" lang="en-US" altLang="zh-CN" sz="1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矩形 9"/>
          <p:cNvSpPr/>
          <p:nvPr/>
        </p:nvSpPr>
        <p:spPr>
          <a:xfrm>
            <a:off x="10250758" y="2999209"/>
            <a:ext cx="180460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n=83</a:t>
            </a:r>
            <a:endParaRPr kumimoji="0" lang="en-US" altLang="zh-CN" sz="1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1" name="矩形 10"/>
          <p:cNvSpPr/>
          <p:nvPr/>
        </p:nvSpPr>
        <p:spPr>
          <a:xfrm>
            <a:off x="569792" y="5994056"/>
            <a:ext cx="10792222" cy="523220"/>
          </a:xfrm>
          <a:prstGeom prst="rect">
            <a:avLst/>
          </a:prstGeom>
        </p:spPr>
        <p:txBody>
          <a:bodyPr wrap="square">
            <a:spAutoFit/>
          </a:bodyPr>
          <a:lstStyle/>
          <a:p>
            <a:pPr marL="184150" indent="-184150">
              <a:buSzPct val="110000"/>
              <a:buFont typeface="ZapfDingbatsITC" pitchFamily="2" charset="0"/>
              <a:buChar char="✶"/>
            </a:pPr>
            <a:r>
              <a:rPr lang="zh-CN" altLang="en-US" sz="1400" dirty="0">
                <a:latin typeface="+mn-ea"/>
              </a:rPr>
              <a:t>数据来源</a:t>
            </a:r>
            <a:r>
              <a:rPr lang="en-US" altLang="zh-CN" sz="1400" dirty="0">
                <a:latin typeface="+mn-ea"/>
              </a:rPr>
              <a:t>《2018</a:t>
            </a:r>
            <a:r>
              <a:rPr lang="zh-CN" altLang="en-US" sz="1400" dirty="0">
                <a:latin typeface="+mn-ea"/>
              </a:rPr>
              <a:t>年高校互联网接入服务市场调查报告</a:t>
            </a:r>
            <a:r>
              <a:rPr lang="en-US" altLang="zh-CN" sz="1400" dirty="0">
                <a:latin typeface="+mn-ea"/>
              </a:rPr>
              <a:t>》</a:t>
            </a:r>
            <a:r>
              <a:rPr lang="zh-CN" altLang="en-US" sz="1400" dirty="0">
                <a:latin typeface="+mn-ea"/>
              </a:rPr>
              <a:t>。</a:t>
            </a:r>
            <a:endParaRPr lang="en-US" altLang="zh-CN" sz="1400" dirty="0">
              <a:latin typeface="+mn-ea"/>
            </a:endParaRPr>
          </a:p>
          <a:p>
            <a:pPr marL="184150" indent="-184150">
              <a:buSzPct val="110000"/>
              <a:buFont typeface="ZapfDingbatsITC" pitchFamily="2" charset="0"/>
              <a:buChar char="✶"/>
            </a:pPr>
            <a:r>
              <a:rPr lang="zh-CN" altLang="en-US" sz="1400" dirty="0">
                <a:latin typeface="+mn-ea"/>
              </a:rPr>
              <a:t>高校网站主页访问测试时间截止</a:t>
            </a:r>
            <a:r>
              <a:rPr lang="en-US" altLang="zh-CN" sz="1400" dirty="0">
                <a:latin typeface="+mn-ea"/>
              </a:rPr>
              <a:t>2018</a:t>
            </a:r>
            <a:r>
              <a:rPr lang="zh-CN" altLang="en-US" sz="1400" dirty="0">
                <a:latin typeface="+mn-ea"/>
              </a:rPr>
              <a:t>年</a:t>
            </a:r>
            <a:r>
              <a:rPr lang="en-US" altLang="zh-CN" sz="1400" dirty="0">
                <a:latin typeface="+mn-ea"/>
              </a:rPr>
              <a:t>10</a:t>
            </a:r>
            <a:r>
              <a:rPr lang="zh-CN" altLang="en-US" sz="1400" dirty="0">
                <a:latin typeface="+mn-ea"/>
              </a:rPr>
              <a:t>月中旬。</a:t>
            </a:r>
          </a:p>
        </p:txBody>
      </p:sp>
      <p:sp>
        <p:nvSpPr>
          <p:cNvPr id="4" name="右箭头 3"/>
          <p:cNvSpPr/>
          <p:nvPr/>
        </p:nvSpPr>
        <p:spPr>
          <a:xfrm>
            <a:off x="5622964" y="3664168"/>
            <a:ext cx="1025912" cy="524107"/>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39601955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315FB5-8861-7E4F-9C9E-F81EDC795552}"/>
              </a:ext>
            </a:extLst>
          </p:cNvPr>
          <p:cNvSpPr>
            <a:spLocks noGrp="1"/>
          </p:cNvSpPr>
          <p:nvPr>
            <p:ph type="title"/>
          </p:nvPr>
        </p:nvSpPr>
        <p:spPr>
          <a:xfrm>
            <a:off x="412072" y="356248"/>
            <a:ext cx="10792222" cy="504885"/>
          </a:xfrm>
        </p:spPr>
        <p:txBody>
          <a:bodyPr vert="horz" lIns="91440" tIns="45720" rIns="91440" bIns="45720" rtlCol="0" anchor="ctr">
            <a:normAutofit fontScale="90000"/>
          </a:bodyPr>
          <a:lstStyle/>
          <a:p>
            <a:r>
              <a:rPr kumimoji="1" lang="zh-CN" altLang="en-US" dirty="0">
                <a:solidFill>
                  <a:srgbClr val="12436D"/>
                </a:solidFill>
                <a:latin typeface="Arial" panose="020B0604020202020204" pitchFamily="34" charset="0"/>
                <a:cs typeface="Arial" panose="020B0604020202020204" pitchFamily="34" charset="0"/>
              </a:rPr>
              <a:t>教育网高校用户无线网对</a:t>
            </a:r>
            <a:r>
              <a:rPr kumimoji="1" lang="en-US" altLang="zh-CN" dirty="0">
                <a:solidFill>
                  <a:srgbClr val="12436D"/>
                </a:solidFill>
                <a:latin typeface="Arial" panose="020B0604020202020204" pitchFamily="34" charset="0"/>
                <a:cs typeface="Arial" panose="020B0604020202020204" pitchFamily="34" charset="0"/>
              </a:rPr>
              <a:t>IPv6</a:t>
            </a:r>
            <a:r>
              <a:rPr kumimoji="1" lang="zh-CN" altLang="en-US" dirty="0">
                <a:solidFill>
                  <a:srgbClr val="12436D"/>
                </a:solidFill>
                <a:latin typeface="Arial" panose="020B0604020202020204" pitchFamily="34" charset="0"/>
                <a:cs typeface="Arial" panose="020B0604020202020204" pitchFamily="34" charset="0"/>
              </a:rPr>
              <a:t>支持情况</a:t>
            </a:r>
          </a:p>
        </p:txBody>
      </p:sp>
      <p:graphicFrame>
        <p:nvGraphicFramePr>
          <p:cNvPr id="3" name="图表 2">
            <a:extLst>
              <a:ext uri="{FF2B5EF4-FFF2-40B4-BE49-F238E27FC236}">
                <a16:creationId xmlns:a16="http://schemas.microsoft.com/office/drawing/2014/main" xmlns="" id="{9F75102E-9F7E-439B-84AC-05287FF82ACC}"/>
              </a:ext>
            </a:extLst>
          </p:cNvPr>
          <p:cNvGraphicFramePr/>
          <p:nvPr>
            <p:extLst/>
          </p:nvPr>
        </p:nvGraphicFramePr>
        <p:xfrm>
          <a:off x="510179" y="2158436"/>
          <a:ext cx="5363737" cy="3413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a:extLst>
              <a:ext uri="{FF2B5EF4-FFF2-40B4-BE49-F238E27FC236}">
                <a16:creationId xmlns:a16="http://schemas.microsoft.com/office/drawing/2014/main" xmlns="" id="{E84B4BB8-EC6F-4631-ABF4-80B19256E84A}"/>
              </a:ext>
            </a:extLst>
          </p:cNvPr>
          <p:cNvGraphicFramePr/>
          <p:nvPr>
            <p:extLst/>
          </p:nvPr>
        </p:nvGraphicFramePr>
        <p:xfrm>
          <a:off x="6279615" y="2158435"/>
          <a:ext cx="5067759" cy="3413125"/>
        </p:xfrm>
        <a:graphic>
          <a:graphicData uri="http://schemas.openxmlformats.org/drawingml/2006/chart">
            <c:chart xmlns:c="http://schemas.openxmlformats.org/drawingml/2006/chart" xmlns:r="http://schemas.openxmlformats.org/officeDocument/2006/relationships" r:id="rId3"/>
          </a:graphicData>
        </a:graphic>
      </p:graphicFrame>
      <p:sp>
        <p:nvSpPr>
          <p:cNvPr id="7" name="文本框 6">
            <a:extLst>
              <a:ext uri="{FF2B5EF4-FFF2-40B4-BE49-F238E27FC236}">
                <a16:creationId xmlns:a16="http://schemas.microsoft.com/office/drawing/2014/main" xmlns="" id="{899489C5-79D6-47C4-A36D-65FD592A7253}"/>
              </a:ext>
            </a:extLst>
          </p:cNvPr>
          <p:cNvSpPr txBox="1"/>
          <p:nvPr/>
        </p:nvSpPr>
        <p:spPr>
          <a:xfrm>
            <a:off x="602166" y="1060003"/>
            <a:ext cx="10548278" cy="892552"/>
          </a:xfrm>
          <a:prstGeom prst="rect">
            <a:avLst/>
          </a:prstGeom>
          <a:noFill/>
        </p:spPr>
        <p:txBody>
          <a:bodyPr wrap="square" rtlCol="0">
            <a:spAutoFit/>
          </a:bodyPr>
          <a:lstStyle>
            <a:defPPr>
              <a:defRPr lang="zh-CN"/>
            </a:defPPr>
            <a:lvl1pPr marL="285750" marR="0" lvl="0" indent="-285750" fontAlgn="auto">
              <a:lnSpc>
                <a:spcPct val="130000"/>
              </a:lnSpc>
              <a:spcBef>
                <a:spcPts val="600"/>
              </a:spcBef>
              <a:spcAft>
                <a:spcPts val="0"/>
              </a:spcAft>
              <a:buClrTx/>
              <a:buSzTx/>
              <a:buFont typeface="Arial" panose="020B0604020202020204" pitchFamily="34" charset="0"/>
              <a:buChar char="•"/>
              <a:tabLst/>
              <a:defRPr kumimoji="0" sz="1900" b="0" i="0" u="none" strike="noStrike" cap="none" spc="0" normalizeH="0" baseline="0">
                <a:ln>
                  <a:noFill/>
                </a:ln>
                <a:solidFill>
                  <a:prstClr val="black"/>
                </a:solidFill>
                <a:effectLst/>
                <a:uLnTx/>
                <a:uFillTx/>
                <a:latin typeface="微软雅黑"/>
                <a:ea typeface="微软雅黑"/>
              </a:defRPr>
            </a:lvl1pPr>
          </a:lstStyle>
          <a:p>
            <a:r>
              <a:rPr lang="zh-CN" altLang="en-US" dirty="0"/>
              <a:t>在已建设校园无线网的高校中有</a:t>
            </a:r>
            <a:r>
              <a:rPr lang="en-US" altLang="zh-CN" dirty="0"/>
              <a:t>55.1%</a:t>
            </a:r>
            <a:r>
              <a:rPr lang="zh-CN" altLang="en-US" dirty="0"/>
              <a:t>的高校无线网支持</a:t>
            </a:r>
            <a:r>
              <a:rPr lang="en-US" altLang="zh-CN" dirty="0"/>
              <a:t>IPv6</a:t>
            </a:r>
            <a:r>
              <a:rPr lang="zh-CN" altLang="en-US" dirty="0"/>
              <a:t>。</a:t>
            </a:r>
            <a:endParaRPr lang="en-US" altLang="zh-CN" dirty="0"/>
          </a:p>
          <a:p>
            <a:r>
              <a:rPr lang="zh-CN" altLang="en-US" dirty="0"/>
              <a:t>从不同高校类型看，双一流高校无线网对</a:t>
            </a:r>
            <a:r>
              <a:rPr lang="en-US" altLang="zh-CN" dirty="0"/>
              <a:t>IPv6</a:t>
            </a:r>
            <a:r>
              <a:rPr lang="zh-CN" altLang="en-US" dirty="0"/>
              <a:t>支持度最高。</a:t>
            </a:r>
          </a:p>
        </p:txBody>
      </p:sp>
      <p:sp>
        <p:nvSpPr>
          <p:cNvPr id="8" name="矩形 7"/>
          <p:cNvSpPr/>
          <p:nvPr/>
        </p:nvSpPr>
        <p:spPr>
          <a:xfrm>
            <a:off x="403471" y="5801322"/>
            <a:ext cx="10792222" cy="738664"/>
          </a:xfrm>
          <a:prstGeom prst="rect">
            <a:avLst/>
          </a:prstGeom>
        </p:spPr>
        <p:txBody>
          <a:bodyPr wrap="square">
            <a:spAutoFit/>
          </a:bodyPr>
          <a:lstStyle/>
          <a:p>
            <a:pPr marL="184150" indent="-184150">
              <a:buSzPct val="110000"/>
              <a:buFont typeface="ZapfDingbatsITC" pitchFamily="2" charset="0"/>
              <a:buChar char="✶"/>
            </a:pPr>
            <a:r>
              <a:rPr lang="zh-CN" altLang="en-US" sz="1400" dirty="0">
                <a:latin typeface="+mn-ea"/>
              </a:rPr>
              <a:t>数据来源</a:t>
            </a:r>
            <a:r>
              <a:rPr lang="en-US" altLang="zh-CN" sz="1400" dirty="0">
                <a:latin typeface="+mn-ea"/>
              </a:rPr>
              <a:t>《2018</a:t>
            </a:r>
            <a:r>
              <a:rPr lang="zh-CN" altLang="en-US" sz="1400" dirty="0">
                <a:latin typeface="+mn-ea"/>
              </a:rPr>
              <a:t>年高校互联网接入服务市场调查报告</a:t>
            </a:r>
            <a:r>
              <a:rPr lang="en-US" altLang="zh-CN" sz="1400" dirty="0">
                <a:latin typeface="+mn-ea"/>
              </a:rPr>
              <a:t>》</a:t>
            </a:r>
            <a:r>
              <a:rPr lang="zh-CN" altLang="en-US" sz="1400" dirty="0">
                <a:latin typeface="+mn-ea"/>
              </a:rPr>
              <a:t>。</a:t>
            </a:r>
            <a:endParaRPr lang="en-US" altLang="zh-CN" sz="1400" dirty="0">
              <a:latin typeface="+mn-ea"/>
            </a:endParaRPr>
          </a:p>
          <a:p>
            <a:pPr marL="184150" indent="-184150">
              <a:buSzPct val="110000"/>
              <a:buFont typeface="ZapfDingbatsITC" pitchFamily="2" charset="0"/>
              <a:buChar char="✶"/>
            </a:pPr>
            <a:r>
              <a:rPr lang="zh-CN" altLang="en-US" sz="1400" dirty="0">
                <a:latin typeface="+mn-ea"/>
              </a:rPr>
              <a:t>调查结果中有</a:t>
            </a:r>
            <a:r>
              <a:rPr lang="en-US" altLang="zh-CN" sz="1400" dirty="0">
                <a:latin typeface="+mn-ea"/>
              </a:rPr>
              <a:t>1408</a:t>
            </a:r>
            <a:r>
              <a:rPr lang="zh-CN" altLang="en-US" sz="1400" dirty="0">
                <a:latin typeface="+mn-ea"/>
              </a:rPr>
              <a:t>所学校已经建立校园无线网。</a:t>
            </a:r>
            <a:endParaRPr lang="en-US" altLang="zh-CN" sz="1400" dirty="0">
              <a:latin typeface="+mn-ea"/>
            </a:endParaRPr>
          </a:p>
          <a:p>
            <a:pPr marL="184150" indent="-184150">
              <a:buSzPct val="110000"/>
              <a:buFont typeface="ZapfDingbatsITC" pitchFamily="2" charset="0"/>
              <a:buChar char="✶"/>
            </a:pPr>
            <a:r>
              <a:rPr lang="zh-CN" altLang="en-US" sz="1400" dirty="0">
                <a:latin typeface="+mn-ea"/>
              </a:rPr>
              <a:t>成人教育样本量较少，结果仅供参考；双一流学校样本量含分校。</a:t>
            </a:r>
            <a:endParaRPr lang="en-US" altLang="zh-CN" sz="1400" dirty="0">
              <a:latin typeface="+mn-ea"/>
            </a:endParaRPr>
          </a:p>
        </p:txBody>
      </p:sp>
      <p:sp>
        <p:nvSpPr>
          <p:cNvPr id="9" name="矩形 8"/>
          <p:cNvSpPr/>
          <p:nvPr/>
        </p:nvSpPr>
        <p:spPr>
          <a:xfrm>
            <a:off x="4897280" y="2720787"/>
            <a:ext cx="180460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a:ea typeface="微软雅黑"/>
                <a:cs typeface="+mn-cs"/>
              </a:rPr>
              <a:t>n=1408</a:t>
            </a:r>
            <a:endParaRPr kumimoji="0" lang="en-US" altLang="zh-CN" sz="1400" b="0" i="0" u="none" strike="noStrike" kern="1200" cap="none" spc="0" normalizeH="0" baseline="0" noProof="0" dirty="0">
              <a:ln>
                <a:noFill/>
              </a:ln>
              <a:solidFill>
                <a:prstClr val="black"/>
              </a:solidFill>
              <a:effectLst/>
              <a:uLnTx/>
              <a:uFillTx/>
              <a:latin typeface="Calibri"/>
              <a:ea typeface="微软雅黑"/>
              <a:cs typeface="+mn-cs"/>
            </a:endParaRPr>
          </a:p>
        </p:txBody>
      </p:sp>
      <p:graphicFrame>
        <p:nvGraphicFramePr>
          <p:cNvPr id="11" name="表格 10"/>
          <p:cNvGraphicFramePr>
            <a:graphicFrameLocks noGrp="1"/>
          </p:cNvGraphicFramePr>
          <p:nvPr>
            <p:extLst/>
          </p:nvPr>
        </p:nvGraphicFramePr>
        <p:xfrm>
          <a:off x="6076952" y="5307732"/>
          <a:ext cx="5079718" cy="182880"/>
        </p:xfrm>
        <a:graphic>
          <a:graphicData uri="http://schemas.openxmlformats.org/drawingml/2006/table">
            <a:tbl>
              <a:tblPr/>
              <a:tblGrid>
                <a:gridCol w="706150">
                  <a:extLst>
                    <a:ext uri="{9D8B030D-6E8A-4147-A177-3AD203B41FA5}">
                      <a16:colId xmlns:a16="http://schemas.microsoft.com/office/drawing/2014/main" xmlns="" val="20000"/>
                    </a:ext>
                  </a:extLst>
                </a:gridCol>
                <a:gridCol w="1093392">
                  <a:extLst>
                    <a:ext uri="{9D8B030D-6E8A-4147-A177-3AD203B41FA5}">
                      <a16:colId xmlns:a16="http://schemas.microsoft.com/office/drawing/2014/main" xmlns="" val="20001"/>
                    </a:ext>
                  </a:extLst>
                </a:gridCol>
                <a:gridCol w="1093392">
                  <a:extLst>
                    <a:ext uri="{9D8B030D-6E8A-4147-A177-3AD203B41FA5}">
                      <a16:colId xmlns:a16="http://schemas.microsoft.com/office/drawing/2014/main" xmlns="" val="20002"/>
                    </a:ext>
                  </a:extLst>
                </a:gridCol>
                <a:gridCol w="1093392">
                  <a:extLst>
                    <a:ext uri="{9D8B030D-6E8A-4147-A177-3AD203B41FA5}">
                      <a16:colId xmlns:a16="http://schemas.microsoft.com/office/drawing/2014/main" xmlns="" val="20003"/>
                    </a:ext>
                  </a:extLst>
                </a:gridCol>
                <a:gridCol w="1093392">
                  <a:extLst>
                    <a:ext uri="{9D8B030D-6E8A-4147-A177-3AD203B41FA5}">
                      <a16:colId xmlns:a16="http://schemas.microsoft.com/office/drawing/2014/main" xmlns="" val="20004"/>
                    </a:ext>
                  </a:extLst>
                </a:gridCol>
              </a:tblGrid>
              <a:tr h="177800">
                <a:tc>
                  <a:txBody>
                    <a:bodyPr/>
                    <a:lstStyle/>
                    <a:p>
                      <a:pPr algn="r" fontAlgn="b"/>
                      <a:r>
                        <a:rPr lang="en-US" sz="1200" b="0" i="0" u="none" strike="noStrike" dirty="0">
                          <a:solidFill>
                            <a:srgbClr val="000000"/>
                          </a:solidFill>
                          <a:effectLst/>
                          <a:latin typeface="微软雅黑" panose="020B0503020204020204" pitchFamily="34" charset="-122"/>
                          <a:ea typeface="微软雅黑" panose="020B0503020204020204" pitchFamily="34" charset="-122"/>
                        </a:rPr>
                        <a:t>n=</a:t>
                      </a:r>
                    </a:p>
                  </a:txBody>
                  <a:tcPr marL="0" marR="0" marT="0" marB="0" anchor="b">
                    <a:lnL>
                      <a:noFill/>
                    </a:lnL>
                    <a:lnR>
                      <a:noFill/>
                    </a:lnR>
                    <a:lnT>
                      <a:noFill/>
                    </a:lnT>
                    <a:lnB>
                      <a:noFill/>
                    </a:lnB>
                  </a:tcP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141</a:t>
                      </a:r>
                    </a:p>
                  </a:txBody>
                  <a:tcPr marL="0" marR="0" marT="0" marB="0" anchor="b">
                    <a:lnL>
                      <a:noFill/>
                    </a:lnL>
                    <a:lnR>
                      <a:noFill/>
                    </a:lnR>
                    <a:lnT>
                      <a:noFill/>
                    </a:lnT>
                    <a:lnB>
                      <a:noFill/>
                    </a:lnB>
                  </a:tcP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34</a:t>
                      </a:r>
                    </a:p>
                  </a:txBody>
                  <a:tcPr marL="0" marR="0" marT="0" marB="0" anchor="b">
                    <a:lnL>
                      <a:noFill/>
                    </a:lnL>
                    <a:lnR>
                      <a:noFill/>
                    </a:lnR>
                    <a:lnT>
                      <a:noFill/>
                    </a:lnT>
                    <a:lnB>
                      <a:noFill/>
                    </a:lnB>
                  </a:tcP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762</a:t>
                      </a:r>
                    </a:p>
                  </a:txBody>
                  <a:tcPr marL="0" marR="0" marT="0" marB="0" anchor="b">
                    <a:lnL>
                      <a:noFill/>
                    </a:lnL>
                    <a:lnR>
                      <a:noFill/>
                    </a:lnR>
                    <a:lnT>
                      <a:noFill/>
                    </a:lnT>
                    <a:lnB>
                      <a:noFill/>
                    </a:lnB>
                  </a:tcPr>
                </a:tc>
                <a:tc>
                  <a:txBody>
                    <a:bodyPr/>
                    <a:lstStyle/>
                    <a:p>
                      <a:pPr algn="ctr" fontAlgn="b"/>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471</a:t>
                      </a:r>
                    </a:p>
                  </a:txBody>
                  <a:tcPr marL="0" marR="0" marT="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5" name="右箭头 4"/>
          <p:cNvSpPr/>
          <p:nvPr/>
        </p:nvSpPr>
        <p:spPr>
          <a:xfrm>
            <a:off x="5515197" y="3602943"/>
            <a:ext cx="1025912" cy="524107"/>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244093302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AD9034-8757-3F47-9A6F-CC75A678C2DE}"/>
              </a:ext>
            </a:extLst>
          </p:cNvPr>
          <p:cNvSpPr>
            <a:spLocks noGrp="1"/>
          </p:cNvSpPr>
          <p:nvPr>
            <p:ph type="title"/>
          </p:nvPr>
        </p:nvSpPr>
        <p:spPr>
          <a:xfrm>
            <a:off x="430695" y="4333461"/>
            <a:ext cx="8560905" cy="665923"/>
          </a:xfrm>
        </p:spPr>
        <p:txBody>
          <a:bodyPr>
            <a:normAutofit fontScale="90000"/>
          </a:bodyPr>
          <a:lstStyle/>
          <a:p>
            <a:pPr>
              <a:lnSpc>
                <a:spcPct val="150000"/>
              </a:lnSpc>
            </a:pPr>
            <a:r>
              <a:rPr kumimoji="1" lang="en-US" altLang="zh-Hans" dirty="0">
                <a:solidFill>
                  <a:srgbClr val="12436D"/>
                </a:solidFill>
                <a:latin typeface="Arial" panose="020B0604020202020204" pitchFamily="34" charset="0"/>
                <a:cs typeface="Arial" panose="020B0604020202020204" pitchFamily="34" charset="0"/>
              </a:rPr>
              <a:t>CERNET&amp;</a:t>
            </a:r>
            <a:r>
              <a:rPr kumimoji="1" lang="zh-Hans" altLang="en-US" dirty="0">
                <a:solidFill>
                  <a:srgbClr val="12436D"/>
                </a:solidFill>
                <a:latin typeface="Arial" panose="020B0604020202020204" pitchFamily="34" charset="0"/>
                <a:cs typeface="Arial" panose="020B0604020202020204" pitchFamily="34" charset="0"/>
              </a:rPr>
              <a:t>赛尔网络</a:t>
            </a:r>
            <a:r>
              <a:rPr kumimoji="1" lang="en-US" altLang="zh-Hans" dirty="0">
                <a:solidFill>
                  <a:srgbClr val="12436D"/>
                </a:solidFill>
                <a:latin typeface="Arial" panose="020B0604020202020204" pitchFamily="34" charset="0"/>
                <a:cs typeface="Arial" panose="020B0604020202020204" pitchFamily="34" charset="0"/>
              </a:rPr>
              <a:t/>
            </a:r>
            <a:br>
              <a:rPr kumimoji="1" lang="en-US" altLang="zh-Hans" dirty="0">
                <a:solidFill>
                  <a:srgbClr val="12436D"/>
                </a:solidFill>
                <a:latin typeface="Arial" panose="020B0604020202020204" pitchFamily="34" charset="0"/>
                <a:cs typeface="Arial" panose="020B0604020202020204" pitchFamily="34" charset="0"/>
              </a:rPr>
            </a:br>
            <a:r>
              <a:rPr kumimoji="1" lang="zh-Hans" altLang="en-US" dirty="0">
                <a:solidFill>
                  <a:srgbClr val="12436D"/>
                </a:solidFill>
                <a:latin typeface="Arial" panose="020B0604020202020204" pitchFamily="34" charset="0"/>
                <a:cs typeface="Arial" panose="020B0604020202020204" pitchFamily="34" charset="0"/>
              </a:rPr>
              <a:t>全力推动</a:t>
            </a:r>
            <a:r>
              <a:rPr kumimoji="1" lang="en-US" altLang="zh-Hans" dirty="0">
                <a:solidFill>
                  <a:srgbClr val="12436D"/>
                </a:solidFill>
                <a:latin typeface="Arial" panose="020B0604020202020204" pitchFamily="34" charset="0"/>
                <a:cs typeface="Arial" panose="020B0604020202020204" pitchFamily="34" charset="0"/>
              </a:rPr>
              <a:t>IPv6</a:t>
            </a:r>
            <a:r>
              <a:rPr kumimoji="1" lang="zh-Hans" altLang="en-US" dirty="0">
                <a:solidFill>
                  <a:srgbClr val="12436D"/>
                </a:solidFill>
                <a:latin typeface="Arial" panose="020B0604020202020204" pitchFamily="34" charset="0"/>
                <a:cs typeface="Arial" panose="020B0604020202020204" pitchFamily="34" charset="0"/>
              </a:rPr>
              <a:t>在教育领域的发展</a:t>
            </a:r>
            <a:endParaRPr kumimoji="1" lang="zh-CN" altLang="en-US" dirty="0"/>
          </a:p>
        </p:txBody>
      </p:sp>
    </p:spTree>
    <p:extLst>
      <p:ext uri="{BB962C8B-B14F-4D97-AF65-F5344CB8AC3E}">
        <p14:creationId xmlns:p14="http://schemas.microsoft.com/office/powerpoint/2010/main" val="409407985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xmlns="" id="{9916062B-5A15-B142-9AF2-9EDDDF049530}"/>
              </a:ext>
            </a:extLst>
          </p:cNvPr>
          <p:cNvSpPr txBox="1"/>
          <p:nvPr/>
        </p:nvSpPr>
        <p:spPr>
          <a:xfrm>
            <a:off x="412072" y="1601799"/>
            <a:ext cx="4192104" cy="576436"/>
          </a:xfrm>
          <a:prstGeom prst="rect">
            <a:avLst/>
          </a:prstGeom>
          <a:solidFill>
            <a:schemeClr val="bg1"/>
          </a:solidFill>
        </p:spPr>
        <p:txBody>
          <a:bodyPr wrap="square" rtlCol="0">
            <a:spAutoFit/>
          </a:bodyPr>
          <a:lstStyle/>
          <a:p>
            <a:endParaRPr kumimoji="1" lang="zh-CN" altLang="en-US" dirty="0"/>
          </a:p>
        </p:txBody>
      </p:sp>
      <p:sp>
        <p:nvSpPr>
          <p:cNvPr id="10" name="矩形 9">
            <a:extLst>
              <a:ext uri="{FF2B5EF4-FFF2-40B4-BE49-F238E27FC236}">
                <a16:creationId xmlns:a16="http://schemas.microsoft.com/office/drawing/2014/main" xmlns="" id="{D11CF05C-A721-EC46-AE0F-33C4BEE8F465}"/>
              </a:ext>
            </a:extLst>
          </p:cNvPr>
          <p:cNvSpPr/>
          <p:nvPr/>
        </p:nvSpPr>
        <p:spPr>
          <a:xfrm>
            <a:off x="139700" y="1760704"/>
            <a:ext cx="2854788" cy="32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标题 4"/>
          <p:cNvSpPr>
            <a:spLocks noGrp="1"/>
          </p:cNvSpPr>
          <p:nvPr>
            <p:ph type="title"/>
          </p:nvPr>
        </p:nvSpPr>
        <p:spPr>
          <a:xfrm>
            <a:off x="412072" y="356248"/>
            <a:ext cx="7751267" cy="504885"/>
          </a:xfrm>
        </p:spPr>
        <p:txBody>
          <a:bodyPr>
            <a:normAutofit fontScale="90000"/>
          </a:bodyPr>
          <a:lstStyle/>
          <a:p>
            <a:r>
              <a:rPr lang="zh-Hans" altLang="en-US" dirty="0">
                <a:solidFill>
                  <a:srgbClr val="12436D"/>
                </a:solidFill>
              </a:rPr>
              <a:t>一、</a:t>
            </a:r>
            <a:r>
              <a:rPr lang="en-US" altLang="zh-CN" dirty="0">
                <a:solidFill>
                  <a:srgbClr val="12436D"/>
                </a:solidFill>
              </a:rPr>
              <a:t>C</a:t>
            </a:r>
            <a:r>
              <a:rPr lang="en-US" altLang="zh-Hans" dirty="0">
                <a:solidFill>
                  <a:srgbClr val="12436D"/>
                </a:solidFill>
              </a:rPr>
              <a:t>NGI-CERNET2</a:t>
            </a:r>
            <a:r>
              <a:rPr lang="zh-Hans" altLang="en-US" dirty="0">
                <a:solidFill>
                  <a:srgbClr val="12436D"/>
                </a:solidFill>
              </a:rPr>
              <a:t>二期升级完成</a:t>
            </a:r>
            <a:endParaRPr lang="zh-CN" altLang="en-US" dirty="0">
              <a:solidFill>
                <a:srgbClr val="12436D"/>
              </a:solidFill>
            </a:endParaRPr>
          </a:p>
        </p:txBody>
      </p:sp>
      <p:graphicFrame>
        <p:nvGraphicFramePr>
          <p:cNvPr id="4" name="内容占位符 3">
            <a:extLst>
              <a:ext uri="{FF2B5EF4-FFF2-40B4-BE49-F238E27FC236}">
                <a16:creationId xmlns:a16="http://schemas.microsoft.com/office/drawing/2014/main" xmlns="" id="{356F7150-46BE-D546-978D-6C01BFF6E942}"/>
              </a:ext>
            </a:extLst>
          </p:cNvPr>
          <p:cNvGraphicFramePr>
            <a:graphicFrameLocks/>
          </p:cNvGraphicFramePr>
          <p:nvPr>
            <p:extLst>
              <p:ext uri="{D42A27DB-BD31-4B8C-83A1-F6EECF244321}">
                <p14:modId xmlns:p14="http://schemas.microsoft.com/office/powerpoint/2010/main" val="3403132376"/>
              </p:ext>
            </p:extLst>
          </p:nvPr>
        </p:nvGraphicFramePr>
        <p:xfrm>
          <a:off x="6243200" y="1956223"/>
          <a:ext cx="5320378" cy="3894863"/>
        </p:xfrm>
        <a:graphic>
          <a:graphicData uri="http://schemas.openxmlformats.org/drawingml/2006/table">
            <a:tbl>
              <a:tblPr firstRow="1" bandRow="1">
                <a:tableStyleId>{C083E6E3-FA7D-4D7B-A595-EF9225AFEA82}</a:tableStyleId>
              </a:tblPr>
              <a:tblGrid>
                <a:gridCol w="1597178">
                  <a:extLst>
                    <a:ext uri="{9D8B030D-6E8A-4147-A177-3AD203B41FA5}">
                      <a16:colId xmlns:a16="http://schemas.microsoft.com/office/drawing/2014/main" xmlns="" val="20000"/>
                    </a:ext>
                  </a:extLst>
                </a:gridCol>
                <a:gridCol w="1571777">
                  <a:extLst>
                    <a:ext uri="{9D8B030D-6E8A-4147-A177-3AD203B41FA5}">
                      <a16:colId xmlns:a16="http://schemas.microsoft.com/office/drawing/2014/main" xmlns="" val="20001"/>
                    </a:ext>
                  </a:extLst>
                </a:gridCol>
                <a:gridCol w="2151423">
                  <a:extLst>
                    <a:ext uri="{9D8B030D-6E8A-4147-A177-3AD203B41FA5}">
                      <a16:colId xmlns:a16="http://schemas.microsoft.com/office/drawing/2014/main" xmlns="" val="20002"/>
                    </a:ext>
                  </a:extLst>
                </a:gridCol>
              </a:tblGrid>
              <a:tr h="577674">
                <a:tc>
                  <a:txBody>
                    <a:bodyPr/>
                    <a:lstStyle/>
                    <a:p>
                      <a:pPr marL="0" indent="0" algn="ctr">
                        <a:lnSpc>
                          <a:spcPts val="2500"/>
                        </a:lnSpc>
                        <a:spcBef>
                          <a:spcPts val="500"/>
                        </a:spcBef>
                        <a:spcAft>
                          <a:spcPts val="0"/>
                        </a:spcAft>
                      </a:pPr>
                      <a:r>
                        <a:rPr lang="zh-CN" sz="1700" kern="1200" dirty="0">
                          <a:effectLst/>
                        </a:rPr>
                        <a:t>内容</a:t>
                      </a:r>
                      <a:endParaRPr lang="zh-CN" sz="1700" b="0" kern="100" dirty="0">
                        <a:solidFill>
                          <a:schemeClr val="tx1"/>
                        </a:solidFill>
                        <a:effectLst/>
                        <a:latin typeface="微软雅黑" panose="020B0503020204020204" pitchFamily="34" charset="-122"/>
                        <a:ea typeface="微软雅黑" panose="020B0503020204020204" pitchFamily="34" charset="-122"/>
                      </a:endParaRPr>
                    </a:p>
                  </a:txBody>
                  <a:tcPr marL="62389" marR="62389" marT="0" marB="0" anchor="ctr">
                    <a:lnT w="12700" cap="flat" cmpd="sng" algn="ctr">
                      <a:solidFill>
                        <a:srgbClr val="349EEB"/>
                      </a:solidFill>
                      <a:prstDash val="solid"/>
                      <a:round/>
                      <a:headEnd type="none" w="med" len="med"/>
                      <a:tailEnd type="none" w="med" len="med"/>
                    </a:lnT>
                    <a:lnB w="12700" cap="flat" cmpd="sng" algn="ctr">
                      <a:solidFill>
                        <a:srgbClr val="349EEB"/>
                      </a:solidFill>
                      <a:prstDash val="solid"/>
                      <a:round/>
                      <a:headEnd type="none" w="med" len="med"/>
                      <a:tailEnd type="none" w="med" len="med"/>
                    </a:lnB>
                  </a:tcPr>
                </a:tc>
                <a:tc>
                  <a:txBody>
                    <a:bodyPr/>
                    <a:lstStyle/>
                    <a:p>
                      <a:pPr indent="127000" algn="ctr">
                        <a:lnSpc>
                          <a:spcPts val="2500"/>
                        </a:lnSpc>
                        <a:spcBef>
                          <a:spcPts val="500"/>
                        </a:spcBef>
                        <a:spcAft>
                          <a:spcPts val="0"/>
                        </a:spcAft>
                      </a:pPr>
                      <a:r>
                        <a:rPr lang="zh-CN" sz="1700" kern="1200" dirty="0">
                          <a:effectLst/>
                        </a:rPr>
                        <a:t>项目建设前</a:t>
                      </a:r>
                      <a:endParaRPr lang="zh-CN" sz="1700" b="0" kern="100" dirty="0">
                        <a:solidFill>
                          <a:schemeClr val="tx1"/>
                        </a:solidFill>
                        <a:effectLst/>
                        <a:latin typeface="微软雅黑" panose="020B0503020204020204" pitchFamily="34" charset="-122"/>
                        <a:ea typeface="微软雅黑" panose="020B0503020204020204" pitchFamily="34" charset="-122"/>
                      </a:endParaRPr>
                    </a:p>
                  </a:txBody>
                  <a:tcPr marL="62389" marR="62389" marT="0" marB="0" anchor="ctr">
                    <a:lnT w="12700" cap="flat" cmpd="sng" algn="ctr">
                      <a:solidFill>
                        <a:srgbClr val="349EEB"/>
                      </a:solidFill>
                      <a:prstDash val="solid"/>
                      <a:round/>
                      <a:headEnd type="none" w="med" len="med"/>
                      <a:tailEnd type="none" w="med" len="med"/>
                    </a:lnT>
                    <a:lnB w="12700" cap="flat" cmpd="sng" algn="ctr">
                      <a:solidFill>
                        <a:srgbClr val="349EEB"/>
                      </a:solidFill>
                      <a:prstDash val="solid"/>
                      <a:round/>
                      <a:headEnd type="none" w="med" len="med"/>
                      <a:tailEnd type="none" w="med" len="med"/>
                    </a:lnB>
                  </a:tcPr>
                </a:tc>
                <a:tc>
                  <a:txBody>
                    <a:bodyPr/>
                    <a:lstStyle/>
                    <a:p>
                      <a:pPr indent="127000" algn="ctr">
                        <a:lnSpc>
                          <a:spcPts val="2500"/>
                        </a:lnSpc>
                        <a:spcBef>
                          <a:spcPts val="500"/>
                        </a:spcBef>
                        <a:spcAft>
                          <a:spcPts val="0"/>
                        </a:spcAft>
                      </a:pPr>
                      <a:r>
                        <a:rPr lang="zh-CN" sz="1700" kern="1200" dirty="0">
                          <a:solidFill>
                            <a:srgbClr val="C00000"/>
                          </a:solidFill>
                          <a:effectLst/>
                        </a:rPr>
                        <a:t>项目建设后</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lnT w="12700" cap="flat" cmpd="sng" algn="ctr">
                      <a:solidFill>
                        <a:srgbClr val="349EEB"/>
                      </a:solidFill>
                      <a:prstDash val="solid"/>
                      <a:round/>
                      <a:headEnd type="none" w="med" len="med"/>
                      <a:tailEnd type="none" w="med" len="med"/>
                    </a:lnT>
                    <a:lnB w="12700" cap="flat" cmpd="sng" algn="ctr">
                      <a:solidFill>
                        <a:srgbClr val="349EEB"/>
                      </a:solidFill>
                      <a:prstDash val="solid"/>
                      <a:round/>
                      <a:headEnd type="none" w="med" len="med"/>
                      <a:tailEnd type="none" w="med" len="med"/>
                    </a:lnB>
                  </a:tcPr>
                </a:tc>
                <a:extLst>
                  <a:ext uri="{0D108BD9-81ED-4DB2-BD59-A6C34878D82A}">
                    <a16:rowId xmlns:a16="http://schemas.microsoft.com/office/drawing/2014/main" xmlns="" val="10000"/>
                  </a:ext>
                </a:extLst>
              </a:tr>
              <a:tr h="428819">
                <a:tc>
                  <a:txBody>
                    <a:bodyPr/>
                    <a:lstStyle/>
                    <a:p>
                      <a:pPr indent="127000" algn="ctr">
                        <a:lnSpc>
                          <a:spcPts val="2500"/>
                        </a:lnSpc>
                        <a:spcBef>
                          <a:spcPts val="500"/>
                        </a:spcBef>
                        <a:spcAft>
                          <a:spcPts val="0"/>
                        </a:spcAft>
                      </a:pPr>
                      <a:r>
                        <a:rPr lang="zh-CN" altLang="en-US" sz="1700" kern="100" dirty="0">
                          <a:effectLst/>
                        </a:rPr>
                        <a:t>网络协议</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lnT w="12700" cap="flat" cmpd="sng" algn="ctr">
                      <a:solidFill>
                        <a:srgbClr val="349EEB"/>
                      </a:solidFill>
                      <a:prstDash val="solid"/>
                      <a:round/>
                      <a:headEnd type="none" w="med" len="med"/>
                      <a:tailEnd type="none" w="med" len="med"/>
                    </a:lnT>
                    <a:solidFill>
                      <a:srgbClr val="349EEB">
                        <a:alpha val="20000"/>
                      </a:srgbClr>
                    </a:solidFill>
                  </a:tcPr>
                </a:tc>
                <a:tc>
                  <a:txBody>
                    <a:bodyPr/>
                    <a:lstStyle/>
                    <a:p>
                      <a:pPr indent="127000" algn="ctr">
                        <a:lnSpc>
                          <a:spcPts val="2500"/>
                        </a:lnSpc>
                        <a:spcBef>
                          <a:spcPts val="500"/>
                        </a:spcBef>
                        <a:spcAft>
                          <a:spcPts val="0"/>
                        </a:spcAft>
                      </a:pPr>
                      <a:r>
                        <a:rPr lang="zh-CN" altLang="en-US" sz="1700" kern="100" dirty="0">
                          <a:effectLst/>
                        </a:rPr>
                        <a:t>纯</a:t>
                      </a:r>
                      <a:r>
                        <a:rPr lang="en-US" altLang="zh-CN" sz="1700" kern="100" dirty="0">
                          <a:effectLst/>
                        </a:rPr>
                        <a:t>IPv6</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lnT w="12700" cap="flat" cmpd="sng" algn="ctr">
                      <a:solidFill>
                        <a:srgbClr val="349EEB"/>
                      </a:solidFill>
                      <a:prstDash val="solid"/>
                      <a:round/>
                      <a:headEnd type="none" w="med" len="med"/>
                      <a:tailEnd type="none" w="med" len="med"/>
                    </a:lnT>
                    <a:solidFill>
                      <a:srgbClr val="349EEB">
                        <a:alpha val="20000"/>
                      </a:srgbClr>
                    </a:solidFill>
                  </a:tcPr>
                </a:tc>
                <a:tc>
                  <a:txBody>
                    <a:bodyPr/>
                    <a:lstStyle/>
                    <a:p>
                      <a:pPr indent="127000" algn="ctr">
                        <a:lnSpc>
                          <a:spcPts val="2500"/>
                        </a:lnSpc>
                        <a:spcBef>
                          <a:spcPts val="500"/>
                        </a:spcBef>
                        <a:spcAft>
                          <a:spcPts val="0"/>
                        </a:spcAft>
                      </a:pPr>
                      <a:r>
                        <a:rPr lang="zh-CN" altLang="en-US" sz="1700" kern="100" dirty="0">
                          <a:solidFill>
                            <a:srgbClr val="C00000"/>
                          </a:solidFill>
                          <a:effectLst/>
                        </a:rPr>
                        <a:t>纯</a:t>
                      </a:r>
                      <a:r>
                        <a:rPr lang="en-US" altLang="zh-CN" sz="1700" kern="100" dirty="0">
                          <a:solidFill>
                            <a:srgbClr val="C00000"/>
                          </a:solidFill>
                          <a:effectLst/>
                        </a:rPr>
                        <a:t>IPv6</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lnT w="12700" cap="flat" cmpd="sng" algn="ctr">
                      <a:solidFill>
                        <a:srgbClr val="349EEB"/>
                      </a:solidFill>
                      <a:prstDash val="solid"/>
                      <a:round/>
                      <a:headEnd type="none" w="med" len="med"/>
                      <a:tailEnd type="none" w="med" len="med"/>
                    </a:lnT>
                    <a:solidFill>
                      <a:srgbClr val="349EEB">
                        <a:alpha val="20000"/>
                      </a:srgbClr>
                    </a:solidFill>
                  </a:tcPr>
                </a:tc>
                <a:extLst>
                  <a:ext uri="{0D108BD9-81ED-4DB2-BD59-A6C34878D82A}">
                    <a16:rowId xmlns:a16="http://schemas.microsoft.com/office/drawing/2014/main" xmlns="" val="10001"/>
                  </a:ext>
                </a:extLst>
              </a:tr>
              <a:tr h="577674">
                <a:tc>
                  <a:txBody>
                    <a:bodyPr/>
                    <a:lstStyle/>
                    <a:p>
                      <a:pPr indent="127000" algn="ctr">
                        <a:lnSpc>
                          <a:spcPts val="2500"/>
                        </a:lnSpc>
                        <a:spcBef>
                          <a:spcPts val="500"/>
                        </a:spcBef>
                        <a:spcAft>
                          <a:spcPts val="0"/>
                        </a:spcAft>
                      </a:pPr>
                      <a:r>
                        <a:rPr lang="zh-CN" sz="1700" kern="1200" dirty="0">
                          <a:effectLst/>
                        </a:rPr>
                        <a:t>核心节点数量</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tc>
                <a:tc>
                  <a:txBody>
                    <a:bodyPr/>
                    <a:lstStyle/>
                    <a:p>
                      <a:pPr indent="127000" algn="ctr">
                        <a:lnSpc>
                          <a:spcPts val="2500"/>
                        </a:lnSpc>
                        <a:spcBef>
                          <a:spcPts val="500"/>
                        </a:spcBef>
                        <a:spcAft>
                          <a:spcPts val="0"/>
                        </a:spcAft>
                      </a:pPr>
                      <a:r>
                        <a:rPr lang="en-US" sz="1700" kern="1200" dirty="0">
                          <a:effectLst/>
                        </a:rPr>
                        <a:t>25</a:t>
                      </a:r>
                      <a:r>
                        <a:rPr lang="zh-CN" sz="1700" kern="1200" dirty="0">
                          <a:effectLst/>
                        </a:rPr>
                        <a:t>个</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tc>
                <a:tc>
                  <a:txBody>
                    <a:bodyPr/>
                    <a:lstStyle/>
                    <a:p>
                      <a:pPr indent="127000" algn="ctr">
                        <a:lnSpc>
                          <a:spcPts val="2500"/>
                        </a:lnSpc>
                        <a:spcBef>
                          <a:spcPts val="500"/>
                        </a:spcBef>
                        <a:spcAft>
                          <a:spcPts val="0"/>
                        </a:spcAft>
                      </a:pPr>
                      <a:r>
                        <a:rPr lang="en-US" sz="1700" kern="1200" dirty="0">
                          <a:solidFill>
                            <a:srgbClr val="C00000"/>
                          </a:solidFill>
                          <a:effectLst/>
                        </a:rPr>
                        <a:t>41</a:t>
                      </a:r>
                      <a:r>
                        <a:rPr lang="zh-CN" sz="1700" kern="1200" dirty="0">
                          <a:solidFill>
                            <a:srgbClr val="C00000"/>
                          </a:solidFill>
                          <a:effectLst/>
                        </a:rPr>
                        <a:t>个</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tc>
                <a:extLst>
                  <a:ext uri="{0D108BD9-81ED-4DB2-BD59-A6C34878D82A}">
                    <a16:rowId xmlns:a16="http://schemas.microsoft.com/office/drawing/2014/main" xmlns="" val="10002"/>
                  </a:ext>
                </a:extLst>
              </a:tr>
              <a:tr h="577674">
                <a:tc>
                  <a:txBody>
                    <a:bodyPr/>
                    <a:lstStyle/>
                    <a:p>
                      <a:pPr indent="127000" algn="ctr">
                        <a:lnSpc>
                          <a:spcPts val="2500"/>
                        </a:lnSpc>
                        <a:spcBef>
                          <a:spcPts val="500"/>
                        </a:spcBef>
                        <a:spcAft>
                          <a:spcPts val="0"/>
                        </a:spcAft>
                      </a:pPr>
                      <a:r>
                        <a:rPr lang="zh-CN" altLang="en-US" sz="1700" kern="1200" dirty="0">
                          <a:effectLst/>
                        </a:rPr>
                        <a:t>核心</a:t>
                      </a:r>
                      <a:r>
                        <a:rPr lang="zh-CN" sz="1700" kern="1200" dirty="0">
                          <a:effectLst/>
                        </a:rPr>
                        <a:t>节点覆盖</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solidFill>
                      <a:srgbClr val="349EEB">
                        <a:alpha val="20000"/>
                      </a:srgbClr>
                    </a:solidFill>
                  </a:tcPr>
                </a:tc>
                <a:tc>
                  <a:txBody>
                    <a:bodyPr/>
                    <a:lstStyle/>
                    <a:p>
                      <a:pPr indent="127000" algn="ctr">
                        <a:lnSpc>
                          <a:spcPts val="2500"/>
                        </a:lnSpc>
                        <a:spcBef>
                          <a:spcPts val="500"/>
                        </a:spcBef>
                        <a:spcAft>
                          <a:spcPts val="0"/>
                        </a:spcAft>
                      </a:pPr>
                      <a:r>
                        <a:rPr lang="en-US" sz="1700" kern="1200" dirty="0">
                          <a:effectLst/>
                        </a:rPr>
                        <a:t>20</a:t>
                      </a:r>
                      <a:r>
                        <a:rPr lang="zh-CN" sz="1700" kern="1200" dirty="0">
                          <a:effectLst/>
                        </a:rPr>
                        <a:t>个</a:t>
                      </a:r>
                      <a:r>
                        <a:rPr lang="zh-CN" altLang="en-US" sz="1700" kern="1200" dirty="0">
                          <a:effectLst/>
                        </a:rPr>
                        <a:t>省市</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solidFill>
                      <a:srgbClr val="349EEB">
                        <a:alpha val="20000"/>
                      </a:srgbClr>
                    </a:solidFill>
                  </a:tcPr>
                </a:tc>
                <a:tc>
                  <a:txBody>
                    <a:bodyPr/>
                    <a:lstStyle/>
                    <a:p>
                      <a:pPr indent="127000" algn="ctr">
                        <a:lnSpc>
                          <a:spcPts val="2500"/>
                        </a:lnSpc>
                        <a:spcBef>
                          <a:spcPts val="500"/>
                        </a:spcBef>
                        <a:spcAft>
                          <a:spcPts val="0"/>
                        </a:spcAft>
                      </a:pPr>
                      <a:r>
                        <a:rPr lang="en-US" sz="1700" kern="1200" dirty="0">
                          <a:solidFill>
                            <a:srgbClr val="C00000"/>
                          </a:solidFill>
                          <a:effectLst/>
                        </a:rPr>
                        <a:t>31</a:t>
                      </a:r>
                      <a:r>
                        <a:rPr lang="zh-CN" sz="1700" kern="1200" dirty="0">
                          <a:solidFill>
                            <a:srgbClr val="C00000"/>
                          </a:solidFill>
                          <a:effectLst/>
                        </a:rPr>
                        <a:t>个</a:t>
                      </a:r>
                      <a:r>
                        <a:rPr lang="zh-CN" altLang="en-US" sz="1700" kern="1200" dirty="0">
                          <a:solidFill>
                            <a:srgbClr val="C00000"/>
                          </a:solidFill>
                          <a:effectLst/>
                        </a:rPr>
                        <a:t>省市</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solidFill>
                      <a:srgbClr val="349EEB">
                        <a:alpha val="20000"/>
                      </a:srgbClr>
                    </a:solidFill>
                  </a:tcPr>
                </a:tc>
                <a:extLst>
                  <a:ext uri="{0D108BD9-81ED-4DB2-BD59-A6C34878D82A}">
                    <a16:rowId xmlns:a16="http://schemas.microsoft.com/office/drawing/2014/main" xmlns="" val="10003"/>
                  </a:ext>
                </a:extLst>
              </a:tr>
              <a:tr h="577674">
                <a:tc>
                  <a:txBody>
                    <a:bodyPr/>
                    <a:lstStyle/>
                    <a:p>
                      <a:pPr indent="127000" algn="ctr">
                        <a:lnSpc>
                          <a:spcPts val="2500"/>
                        </a:lnSpc>
                        <a:spcBef>
                          <a:spcPts val="500"/>
                        </a:spcBef>
                        <a:spcAft>
                          <a:spcPts val="0"/>
                        </a:spcAft>
                      </a:pPr>
                      <a:r>
                        <a:rPr lang="zh-CN" sz="1700" kern="1200" dirty="0">
                          <a:effectLst/>
                        </a:rPr>
                        <a:t>主干线路带宽</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tc>
                <a:tc>
                  <a:txBody>
                    <a:bodyPr/>
                    <a:lstStyle/>
                    <a:p>
                      <a:pPr indent="127000" algn="ctr">
                        <a:lnSpc>
                          <a:spcPts val="2500"/>
                        </a:lnSpc>
                        <a:spcBef>
                          <a:spcPts val="500"/>
                        </a:spcBef>
                        <a:spcAft>
                          <a:spcPts val="0"/>
                        </a:spcAft>
                      </a:pPr>
                      <a:r>
                        <a:rPr lang="en-US" sz="1700" kern="1200" dirty="0">
                          <a:effectLst/>
                        </a:rPr>
                        <a:t>2.5G/10G</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tc>
                <a:tc>
                  <a:txBody>
                    <a:bodyPr/>
                    <a:lstStyle/>
                    <a:p>
                      <a:pPr indent="127000" algn="ctr">
                        <a:lnSpc>
                          <a:spcPts val="2500"/>
                        </a:lnSpc>
                        <a:spcBef>
                          <a:spcPts val="500"/>
                        </a:spcBef>
                        <a:spcAft>
                          <a:spcPts val="0"/>
                        </a:spcAft>
                      </a:pPr>
                      <a:r>
                        <a:rPr lang="en-US" sz="1700" kern="1200" dirty="0">
                          <a:solidFill>
                            <a:srgbClr val="C00000"/>
                          </a:solidFill>
                          <a:effectLst/>
                        </a:rPr>
                        <a:t>10G/100G</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tc>
                <a:extLst>
                  <a:ext uri="{0D108BD9-81ED-4DB2-BD59-A6C34878D82A}">
                    <a16:rowId xmlns:a16="http://schemas.microsoft.com/office/drawing/2014/main" xmlns="" val="10004"/>
                  </a:ext>
                </a:extLst>
              </a:tr>
              <a:tr h="577674">
                <a:tc>
                  <a:txBody>
                    <a:bodyPr/>
                    <a:lstStyle/>
                    <a:p>
                      <a:pPr indent="127000" algn="ctr">
                        <a:lnSpc>
                          <a:spcPts val="2500"/>
                        </a:lnSpc>
                        <a:spcBef>
                          <a:spcPts val="500"/>
                        </a:spcBef>
                        <a:spcAft>
                          <a:spcPts val="0"/>
                        </a:spcAft>
                      </a:pPr>
                      <a:r>
                        <a:rPr lang="zh-CN" sz="1700" kern="1200" dirty="0">
                          <a:effectLst/>
                        </a:rPr>
                        <a:t>主干网总带宽</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solidFill>
                      <a:srgbClr val="349EEB">
                        <a:alpha val="20000"/>
                      </a:srgbClr>
                    </a:solidFill>
                  </a:tcPr>
                </a:tc>
                <a:tc>
                  <a:txBody>
                    <a:bodyPr/>
                    <a:lstStyle/>
                    <a:p>
                      <a:pPr indent="127000" algn="ctr">
                        <a:lnSpc>
                          <a:spcPts val="2500"/>
                        </a:lnSpc>
                        <a:spcBef>
                          <a:spcPts val="500"/>
                        </a:spcBef>
                        <a:spcAft>
                          <a:spcPts val="0"/>
                        </a:spcAft>
                      </a:pPr>
                      <a:r>
                        <a:rPr lang="en-US" sz="1700" kern="1200" dirty="0">
                          <a:effectLst/>
                        </a:rPr>
                        <a:t>127.5G</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solidFill>
                      <a:srgbClr val="349EEB">
                        <a:alpha val="20000"/>
                      </a:srgbClr>
                    </a:solidFill>
                  </a:tcPr>
                </a:tc>
                <a:tc>
                  <a:txBody>
                    <a:bodyPr/>
                    <a:lstStyle/>
                    <a:p>
                      <a:pPr indent="127000" algn="ctr">
                        <a:lnSpc>
                          <a:spcPts val="2500"/>
                        </a:lnSpc>
                        <a:spcBef>
                          <a:spcPts val="500"/>
                        </a:spcBef>
                        <a:spcAft>
                          <a:spcPts val="0"/>
                        </a:spcAft>
                      </a:pPr>
                      <a:r>
                        <a:rPr lang="en-US" sz="1700" kern="1200" dirty="0">
                          <a:solidFill>
                            <a:srgbClr val="C00000"/>
                          </a:solidFill>
                          <a:effectLst/>
                        </a:rPr>
                        <a:t>2950G</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solidFill>
                      <a:srgbClr val="349EEB">
                        <a:alpha val="20000"/>
                      </a:srgbClr>
                    </a:solidFill>
                  </a:tcPr>
                </a:tc>
                <a:extLst>
                  <a:ext uri="{0D108BD9-81ED-4DB2-BD59-A6C34878D82A}">
                    <a16:rowId xmlns:a16="http://schemas.microsoft.com/office/drawing/2014/main" xmlns="" val="10005"/>
                  </a:ext>
                </a:extLst>
              </a:tr>
              <a:tr h="577674">
                <a:tc>
                  <a:txBody>
                    <a:bodyPr/>
                    <a:lstStyle/>
                    <a:p>
                      <a:pPr indent="127000" algn="ctr">
                        <a:lnSpc>
                          <a:spcPts val="2500"/>
                        </a:lnSpc>
                        <a:spcBef>
                          <a:spcPts val="500"/>
                        </a:spcBef>
                        <a:spcAft>
                          <a:spcPts val="0"/>
                        </a:spcAft>
                      </a:pPr>
                      <a:r>
                        <a:rPr lang="en-US" sz="1700" kern="1200" dirty="0">
                          <a:effectLst/>
                        </a:rPr>
                        <a:t>IPv6</a:t>
                      </a:r>
                      <a:r>
                        <a:rPr lang="zh-CN" sz="1700" kern="1200" dirty="0">
                          <a:effectLst/>
                        </a:rPr>
                        <a:t>用户数量</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lnB w="12700" cap="flat" cmpd="sng" algn="ctr">
                      <a:solidFill>
                        <a:srgbClr val="349EEB"/>
                      </a:solidFill>
                      <a:prstDash val="solid"/>
                      <a:round/>
                      <a:headEnd type="none" w="med" len="med"/>
                      <a:tailEnd type="none" w="med" len="med"/>
                    </a:lnB>
                  </a:tcPr>
                </a:tc>
                <a:tc>
                  <a:txBody>
                    <a:bodyPr/>
                    <a:lstStyle/>
                    <a:p>
                      <a:pPr indent="127000" algn="ctr">
                        <a:lnSpc>
                          <a:spcPts val="2500"/>
                        </a:lnSpc>
                        <a:spcBef>
                          <a:spcPts val="500"/>
                        </a:spcBef>
                        <a:spcAft>
                          <a:spcPts val="0"/>
                        </a:spcAft>
                      </a:pPr>
                      <a:r>
                        <a:rPr lang="en-US" sz="1700" kern="1200" dirty="0">
                          <a:effectLst/>
                        </a:rPr>
                        <a:t>500</a:t>
                      </a:r>
                      <a:r>
                        <a:rPr lang="zh-CN" sz="1700" kern="1200" dirty="0">
                          <a:effectLst/>
                        </a:rPr>
                        <a:t>万</a:t>
                      </a:r>
                      <a:endParaRPr lang="zh-CN" sz="1700" b="0" kern="100" dirty="0">
                        <a:effectLst/>
                        <a:latin typeface="微软雅黑" panose="020B0503020204020204" pitchFamily="34" charset="-122"/>
                        <a:ea typeface="微软雅黑" panose="020B0503020204020204" pitchFamily="34" charset="-122"/>
                      </a:endParaRPr>
                    </a:p>
                  </a:txBody>
                  <a:tcPr marL="62389" marR="62389" marT="0" marB="0" anchor="ctr">
                    <a:lnB w="12700" cap="flat" cmpd="sng" algn="ctr">
                      <a:solidFill>
                        <a:srgbClr val="349EEB"/>
                      </a:solidFill>
                      <a:prstDash val="solid"/>
                      <a:round/>
                      <a:headEnd type="none" w="med" len="med"/>
                      <a:tailEnd type="none" w="med" len="med"/>
                    </a:lnB>
                  </a:tcPr>
                </a:tc>
                <a:tc>
                  <a:txBody>
                    <a:bodyPr/>
                    <a:lstStyle/>
                    <a:p>
                      <a:pPr indent="127000" algn="ctr">
                        <a:lnSpc>
                          <a:spcPts val="2500"/>
                        </a:lnSpc>
                        <a:spcBef>
                          <a:spcPts val="500"/>
                        </a:spcBef>
                        <a:spcAft>
                          <a:spcPts val="0"/>
                        </a:spcAft>
                      </a:pPr>
                      <a:r>
                        <a:rPr lang="en-US" sz="1700" kern="1200" dirty="0">
                          <a:solidFill>
                            <a:srgbClr val="C00000"/>
                          </a:solidFill>
                          <a:effectLst/>
                        </a:rPr>
                        <a:t>1000</a:t>
                      </a:r>
                      <a:r>
                        <a:rPr lang="zh-CN" sz="1700" kern="1200" dirty="0">
                          <a:solidFill>
                            <a:srgbClr val="C00000"/>
                          </a:solidFill>
                          <a:effectLst/>
                        </a:rPr>
                        <a:t>万</a:t>
                      </a:r>
                      <a:r>
                        <a:rPr lang="zh-CN" altLang="en-US" sz="1700" kern="1200" dirty="0">
                          <a:solidFill>
                            <a:srgbClr val="C00000"/>
                          </a:solidFill>
                          <a:effectLst/>
                        </a:rPr>
                        <a:t>以上</a:t>
                      </a:r>
                      <a:endParaRPr lang="zh-CN" sz="1700" b="0" kern="100" dirty="0">
                        <a:solidFill>
                          <a:srgbClr val="C00000"/>
                        </a:solidFill>
                        <a:effectLst/>
                        <a:latin typeface="微软雅黑" panose="020B0503020204020204" pitchFamily="34" charset="-122"/>
                        <a:ea typeface="微软雅黑" panose="020B0503020204020204" pitchFamily="34" charset="-122"/>
                      </a:endParaRPr>
                    </a:p>
                  </a:txBody>
                  <a:tcPr marL="62389" marR="62389" marT="0" marB="0" anchor="ctr">
                    <a:lnB w="12700" cap="flat" cmpd="sng" algn="ctr">
                      <a:solidFill>
                        <a:srgbClr val="349EEB"/>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220" name="矩形 219">
            <a:extLst>
              <a:ext uri="{FF2B5EF4-FFF2-40B4-BE49-F238E27FC236}">
                <a16:creationId xmlns:a16="http://schemas.microsoft.com/office/drawing/2014/main" xmlns="" id="{BFF52086-2ABD-CB46-980B-08167CD6D9AA}"/>
              </a:ext>
            </a:extLst>
          </p:cNvPr>
          <p:cNvSpPr/>
          <p:nvPr/>
        </p:nvSpPr>
        <p:spPr>
          <a:xfrm>
            <a:off x="884532" y="999485"/>
            <a:ext cx="10717337" cy="499047"/>
          </a:xfrm>
          <a:prstGeom prst="rect">
            <a:avLst/>
          </a:prstGeom>
        </p:spPr>
        <p:txBody>
          <a:bodyPr wrap="square">
            <a:spAutoFit/>
          </a:bodyPr>
          <a:lstStyle/>
          <a:p>
            <a:pPr>
              <a:lnSpc>
                <a:spcPct val="150000"/>
              </a:lnSpc>
            </a:pPr>
            <a:r>
              <a:rPr kumimoji="1" lang="en-US" altLang="zh-CN" sz="2000" b="1" dirty="0">
                <a:latin typeface="Arial" panose="020B0604020202020204" pitchFamily="34" charset="0"/>
                <a:cs typeface="Arial" panose="020B0604020202020204" pitchFamily="34" charset="0"/>
              </a:rPr>
              <a:t>CNGI-CERNET2</a:t>
            </a:r>
            <a:r>
              <a:rPr kumimoji="1" lang="zh-CN" altLang="en-US" sz="2000" b="1" dirty="0">
                <a:latin typeface="Arial" panose="020B0604020202020204" pitchFamily="34" charset="0"/>
                <a:cs typeface="Arial" panose="020B0604020202020204" pitchFamily="34" charset="0"/>
              </a:rPr>
              <a:t>二期升级已于</a:t>
            </a:r>
            <a:r>
              <a:rPr kumimoji="1" lang="en-US" altLang="zh-CN" sz="2000" b="1" dirty="0">
                <a:latin typeface="Arial" panose="020B0604020202020204" pitchFamily="34" charset="0"/>
                <a:cs typeface="Arial" panose="020B0604020202020204" pitchFamily="34" charset="0"/>
              </a:rPr>
              <a:t>2018</a:t>
            </a:r>
            <a:r>
              <a:rPr kumimoji="1" lang="zh-CN" altLang="en-US" sz="2000" b="1" dirty="0">
                <a:latin typeface="Arial" panose="020B0604020202020204" pitchFamily="34" charset="0"/>
                <a:cs typeface="Arial" panose="020B0604020202020204" pitchFamily="34" charset="0"/>
              </a:rPr>
              <a:t>年</a:t>
            </a:r>
            <a:r>
              <a:rPr kumimoji="1" lang="en-US" altLang="zh-CN" sz="2000" b="1" dirty="0">
                <a:latin typeface="Arial" panose="020B0604020202020204" pitchFamily="34" charset="0"/>
                <a:cs typeface="Arial" panose="020B0604020202020204" pitchFamily="34" charset="0"/>
              </a:rPr>
              <a:t>8</a:t>
            </a:r>
            <a:r>
              <a:rPr kumimoji="1" lang="zh-CN" altLang="en-US" sz="2000" b="1" dirty="0">
                <a:latin typeface="Arial" panose="020B0604020202020204" pitchFamily="34" charset="0"/>
                <a:cs typeface="Arial" panose="020B0604020202020204" pitchFamily="34" charset="0"/>
              </a:rPr>
              <a:t>月完成</a:t>
            </a:r>
            <a:endParaRPr lang="en-US" altLang="zh-CN" sz="2000" dirty="0">
              <a:latin typeface="Arial" panose="020B0604020202020204" pitchFamily="34" charset="0"/>
              <a:cs typeface="Arial" panose="020B0604020202020204" pitchFamily="34" charset="0"/>
            </a:endParaRPr>
          </a:p>
        </p:txBody>
      </p:sp>
      <p:sp>
        <p:nvSpPr>
          <p:cNvPr id="222" name="文本框 221">
            <a:extLst>
              <a:ext uri="{FF2B5EF4-FFF2-40B4-BE49-F238E27FC236}">
                <a16:creationId xmlns:a16="http://schemas.microsoft.com/office/drawing/2014/main" xmlns="" id="{D7CCDE9A-6C18-124B-A16E-3C9AC7AAC74B}"/>
              </a:ext>
            </a:extLst>
          </p:cNvPr>
          <p:cNvSpPr txBox="1"/>
          <p:nvPr/>
        </p:nvSpPr>
        <p:spPr>
          <a:xfrm>
            <a:off x="2108200" y="6181637"/>
            <a:ext cx="2933700" cy="338554"/>
          </a:xfrm>
          <a:prstGeom prst="rect">
            <a:avLst/>
          </a:prstGeom>
          <a:noFill/>
        </p:spPr>
        <p:txBody>
          <a:bodyPr wrap="square" rtlCol="0">
            <a:spAutoFit/>
          </a:bodyPr>
          <a:lstStyle/>
          <a:p>
            <a:r>
              <a:rPr kumimoji="1" lang="en-US" altLang="zh-CN" sz="1600" b="1" dirty="0"/>
              <a:t>C</a:t>
            </a:r>
            <a:r>
              <a:rPr kumimoji="1" lang="en-US" altLang="zh-Hans" sz="1600" b="1" dirty="0"/>
              <a:t>NGI-CERNET2</a:t>
            </a:r>
            <a:r>
              <a:rPr kumimoji="1" lang="zh-Hans" altLang="en-US" sz="1600" b="1" dirty="0"/>
              <a:t>主干网</a:t>
            </a:r>
            <a:endParaRPr kumimoji="1" lang="zh-CN" altLang="en-US" sz="1600" b="1" dirty="0"/>
          </a:p>
        </p:txBody>
      </p:sp>
      <p:pic>
        <p:nvPicPr>
          <p:cNvPr id="3" name="图片 2">
            <a:extLst>
              <a:ext uri="{FF2B5EF4-FFF2-40B4-BE49-F238E27FC236}">
                <a16:creationId xmlns:a16="http://schemas.microsoft.com/office/drawing/2014/main" xmlns="" id="{F25E98B1-4C56-514E-9229-102E6D2E0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10" y="1513972"/>
            <a:ext cx="5642735" cy="4779366"/>
          </a:xfrm>
          <a:prstGeom prst="rect">
            <a:avLst/>
          </a:prstGeom>
        </p:spPr>
      </p:pic>
      <p:sp>
        <p:nvSpPr>
          <p:cNvPr id="6" name="矩形 5">
            <a:extLst>
              <a:ext uri="{FF2B5EF4-FFF2-40B4-BE49-F238E27FC236}">
                <a16:creationId xmlns:a16="http://schemas.microsoft.com/office/drawing/2014/main" xmlns="" id="{FE04474F-E2BD-774B-B0C5-FE873E5DF9E0}"/>
              </a:ext>
            </a:extLst>
          </p:cNvPr>
          <p:cNvSpPr/>
          <p:nvPr/>
        </p:nvSpPr>
        <p:spPr>
          <a:xfrm>
            <a:off x="5254077" y="6096998"/>
            <a:ext cx="6487349" cy="507831"/>
          </a:xfrm>
          <a:prstGeom prst="rect">
            <a:avLst/>
          </a:prstGeom>
        </p:spPr>
        <p:txBody>
          <a:bodyPr wrap="square">
            <a:spAutoFit/>
          </a:bodyPr>
          <a:lstStyle/>
          <a:p>
            <a:pPr algn="r">
              <a:lnSpc>
                <a:spcPct val="150000"/>
              </a:lnSpc>
            </a:pPr>
            <a:r>
              <a:rPr lang="zh-CN" altLang="en-US" dirty="0">
                <a:latin typeface="Arial" panose="020B0604020202020204" pitchFamily="34" charset="0"/>
                <a:cs typeface="Arial" panose="020B0604020202020204" pitchFamily="34" charset="0"/>
              </a:rPr>
              <a:t>赛尔网络提供相应的带宽资源及</a:t>
            </a:r>
            <a:r>
              <a:rPr lang="en-US" altLang="zh-CN" dirty="0">
                <a:latin typeface="Arial" panose="020B0604020202020204" pitchFamily="34" charset="0"/>
                <a:cs typeface="Arial" panose="020B0604020202020204" pitchFamily="34" charset="0"/>
              </a:rPr>
              <a:t>8000</a:t>
            </a:r>
            <a:r>
              <a:rPr lang="zh-CN" altLang="en-US" dirty="0">
                <a:latin typeface="Arial" panose="020B0604020202020204" pitchFamily="34" charset="0"/>
                <a:cs typeface="Arial" panose="020B0604020202020204" pitchFamily="34" charset="0"/>
              </a:rPr>
              <a:t>余万元配套资金</a:t>
            </a:r>
          </a:p>
        </p:txBody>
      </p:sp>
    </p:spTree>
    <p:extLst>
      <p:ext uri="{BB962C8B-B14F-4D97-AF65-F5344CB8AC3E}">
        <p14:creationId xmlns:p14="http://schemas.microsoft.com/office/powerpoint/2010/main" val="246446277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C8CBD174-E1D6-734D-A25A-AAD72A97A81F}"/>
              </a:ext>
            </a:extLst>
          </p:cNvPr>
          <p:cNvGrpSpPr/>
          <p:nvPr/>
        </p:nvGrpSpPr>
        <p:grpSpPr>
          <a:xfrm>
            <a:off x="306972" y="1319101"/>
            <a:ext cx="11472597" cy="5199322"/>
            <a:chOff x="0" y="915566"/>
            <a:chExt cx="9108504" cy="4073947"/>
          </a:xfrm>
        </p:grpSpPr>
        <p:sp>
          <p:nvSpPr>
            <p:cNvPr id="5" name="椭圆 4">
              <a:extLst>
                <a:ext uri="{FF2B5EF4-FFF2-40B4-BE49-F238E27FC236}">
                  <a16:creationId xmlns:a16="http://schemas.microsoft.com/office/drawing/2014/main" xmlns="" id="{0C4FE0FD-65A8-C142-8F4A-224F893C187F}"/>
                </a:ext>
              </a:extLst>
            </p:cNvPr>
            <p:cNvSpPr/>
            <p:nvPr/>
          </p:nvSpPr>
          <p:spPr>
            <a:xfrm>
              <a:off x="574099" y="1321157"/>
              <a:ext cx="2643354" cy="149153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867" dirty="0">
                  <a:solidFill>
                    <a:prstClr val="black"/>
                  </a:solidFill>
                  <a:latin typeface="微软雅黑" panose="020B0503020204020204" pitchFamily="34" charset="-122"/>
                  <a:ea typeface="微软雅黑" panose="020B0503020204020204" pitchFamily="34" charset="-122"/>
                </a:rPr>
                <a:t>CERNTET2</a:t>
              </a:r>
              <a:r>
                <a:rPr lang="zh-CN" altLang="en-US" sz="1867" dirty="0">
                  <a:solidFill>
                    <a:prstClr val="black"/>
                  </a:solidFill>
                  <a:latin typeface="微软雅黑" panose="020B0503020204020204" pitchFamily="34" charset="-122"/>
                  <a:ea typeface="微软雅黑" panose="020B0503020204020204" pitchFamily="34" charset="-122"/>
                </a:rPr>
                <a:t>主干网</a:t>
              </a:r>
              <a:endParaRPr lang="en-US" altLang="zh-CN" sz="1867" dirty="0">
                <a:solidFill>
                  <a:prstClr val="black"/>
                </a:solidFill>
                <a:latin typeface="微软雅黑" panose="020B0503020204020204" pitchFamily="34" charset="-122"/>
                <a:ea typeface="微软雅黑" panose="020B0503020204020204" pitchFamily="34" charset="-122"/>
              </a:endParaRPr>
            </a:p>
            <a:p>
              <a:pPr algn="ctr" defTabSz="1219170"/>
              <a:r>
                <a:rPr lang="zh-CN" altLang="en-US" sz="1867" dirty="0">
                  <a:solidFill>
                    <a:prstClr val="black"/>
                  </a:solidFill>
                  <a:latin typeface="微软雅黑" panose="020B0503020204020204" pitchFamily="34" charset="-122"/>
                  <a:ea typeface="微软雅黑" panose="020B0503020204020204" pitchFamily="34" charset="-122"/>
                </a:rPr>
                <a:t>（</a:t>
              </a:r>
              <a:r>
                <a:rPr lang="en-US" altLang="zh-CN" sz="1867" dirty="0">
                  <a:solidFill>
                    <a:prstClr val="black"/>
                  </a:solidFill>
                  <a:latin typeface="微软雅黑" panose="020B0503020204020204" pitchFamily="34" charset="-122"/>
                  <a:ea typeface="微软雅黑" panose="020B0503020204020204" pitchFamily="34" charset="-122"/>
                </a:rPr>
                <a:t>IPv6</a:t>
              </a:r>
              <a:r>
                <a:rPr lang="zh-CN" altLang="en-US" sz="1867" dirty="0">
                  <a:solidFill>
                    <a:prstClr val="black"/>
                  </a:solidFill>
                  <a:latin typeface="微软雅黑" panose="020B0503020204020204" pitchFamily="34" charset="-122"/>
                  <a:ea typeface="微软雅黑" panose="020B0503020204020204" pitchFamily="34" charset="-122"/>
                </a:rPr>
                <a:t>）</a:t>
              </a:r>
            </a:p>
          </p:txBody>
        </p:sp>
        <p:sp>
          <p:nvSpPr>
            <p:cNvPr id="6" name="矩形 5">
              <a:extLst>
                <a:ext uri="{FF2B5EF4-FFF2-40B4-BE49-F238E27FC236}">
                  <a16:creationId xmlns:a16="http://schemas.microsoft.com/office/drawing/2014/main" xmlns="" id="{E64012C4-6506-7048-B8C4-CA2BA152CC80}"/>
                </a:ext>
              </a:extLst>
            </p:cNvPr>
            <p:cNvSpPr/>
            <p:nvPr/>
          </p:nvSpPr>
          <p:spPr>
            <a:xfrm>
              <a:off x="1352994" y="2485766"/>
              <a:ext cx="953765"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NE40E-X16A</a:t>
              </a:r>
            </a:p>
          </p:txBody>
        </p:sp>
        <p:sp>
          <p:nvSpPr>
            <p:cNvPr id="7" name="矩形 6">
              <a:extLst>
                <a:ext uri="{FF2B5EF4-FFF2-40B4-BE49-F238E27FC236}">
                  <a16:creationId xmlns:a16="http://schemas.microsoft.com/office/drawing/2014/main" xmlns="" id="{DF143801-06D7-5546-A5F9-C69DBB28B0E3}"/>
                </a:ext>
              </a:extLst>
            </p:cNvPr>
            <p:cNvSpPr/>
            <p:nvPr/>
          </p:nvSpPr>
          <p:spPr>
            <a:xfrm>
              <a:off x="791904" y="3948000"/>
              <a:ext cx="839816" cy="514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NE40E-X8</a:t>
              </a:r>
              <a:endParaRPr lang="zh-CN" altLang="en-US" sz="1467" dirty="0">
                <a:solidFill>
                  <a:prstClr val="black"/>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xmlns="" id="{341EE9CD-174E-2A48-94DB-D73C50D97332}"/>
                </a:ext>
              </a:extLst>
            </p:cNvPr>
            <p:cNvGrpSpPr/>
            <p:nvPr/>
          </p:nvGrpSpPr>
          <p:grpSpPr>
            <a:xfrm>
              <a:off x="1007993" y="4462224"/>
              <a:ext cx="481664" cy="257112"/>
              <a:chOff x="1547664" y="4941168"/>
              <a:chExt cx="792088" cy="592832"/>
            </a:xfrm>
          </p:grpSpPr>
          <p:grpSp>
            <p:nvGrpSpPr>
              <p:cNvPr id="55" name="组合 54">
                <a:extLst>
                  <a:ext uri="{FF2B5EF4-FFF2-40B4-BE49-F238E27FC236}">
                    <a16:creationId xmlns:a16="http://schemas.microsoft.com/office/drawing/2014/main" xmlns="" id="{F43E334E-A636-144F-92D3-820FFFAD1025}"/>
                  </a:ext>
                </a:extLst>
              </p:cNvPr>
              <p:cNvGrpSpPr/>
              <p:nvPr/>
            </p:nvGrpSpPr>
            <p:grpSpPr>
              <a:xfrm>
                <a:off x="1547664" y="4941168"/>
                <a:ext cx="324036" cy="592832"/>
                <a:chOff x="1547664" y="4941168"/>
                <a:chExt cx="469978" cy="592832"/>
              </a:xfrm>
            </p:grpSpPr>
            <p:cxnSp>
              <p:nvCxnSpPr>
                <p:cNvPr id="61" name="直接连接符 67">
                  <a:extLst>
                    <a:ext uri="{FF2B5EF4-FFF2-40B4-BE49-F238E27FC236}">
                      <a16:creationId xmlns:a16="http://schemas.microsoft.com/office/drawing/2014/main" xmlns="" id="{C12934AA-20D7-CB45-98B6-16976B8F4902}"/>
                    </a:ext>
                  </a:extLst>
                </p:cNvPr>
                <p:cNvCxnSpPr/>
                <p:nvPr/>
              </p:nvCxnSpPr>
              <p:spPr>
                <a:xfrm>
                  <a:off x="1547664" y="4941168"/>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直接连接符 68">
                  <a:extLst>
                    <a:ext uri="{FF2B5EF4-FFF2-40B4-BE49-F238E27FC236}">
                      <a16:creationId xmlns:a16="http://schemas.microsoft.com/office/drawing/2014/main" xmlns="" id="{9C0A559D-BBF5-5944-8EE0-6E0AD18C2314}"/>
                    </a:ext>
                  </a:extLst>
                </p:cNvPr>
                <p:cNvCxnSpPr/>
                <p:nvPr/>
              </p:nvCxnSpPr>
              <p:spPr>
                <a:xfrm>
                  <a:off x="1691680"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直接连接符 69">
                  <a:extLst>
                    <a:ext uri="{FF2B5EF4-FFF2-40B4-BE49-F238E27FC236}">
                      <a16:creationId xmlns:a16="http://schemas.microsoft.com/office/drawing/2014/main" xmlns="" id="{9270BBD2-F5B1-FE4B-8FE1-C90E669F8A67}"/>
                    </a:ext>
                  </a:extLst>
                </p:cNvPr>
                <p:cNvCxnSpPr/>
                <p:nvPr/>
              </p:nvCxnSpPr>
              <p:spPr>
                <a:xfrm>
                  <a:off x="1852464"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直接连接符 70">
                  <a:extLst>
                    <a:ext uri="{FF2B5EF4-FFF2-40B4-BE49-F238E27FC236}">
                      <a16:creationId xmlns:a16="http://schemas.microsoft.com/office/drawing/2014/main" xmlns="" id="{E386D2E9-6448-0840-AD4A-09842206A1E0}"/>
                    </a:ext>
                  </a:extLst>
                </p:cNvPr>
                <p:cNvCxnSpPr/>
                <p:nvPr/>
              </p:nvCxnSpPr>
              <p:spPr>
                <a:xfrm>
                  <a:off x="2017642"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xmlns="" id="{4B0DFBB4-EC43-B947-A626-07E8D1F959E4}"/>
                  </a:ext>
                </a:extLst>
              </p:cNvPr>
              <p:cNvGrpSpPr/>
              <p:nvPr/>
            </p:nvGrpSpPr>
            <p:grpSpPr>
              <a:xfrm>
                <a:off x="2015716" y="4941168"/>
                <a:ext cx="324036" cy="592832"/>
                <a:chOff x="1547664" y="4941168"/>
                <a:chExt cx="469978" cy="592832"/>
              </a:xfrm>
            </p:grpSpPr>
            <p:cxnSp>
              <p:nvCxnSpPr>
                <p:cNvPr id="57" name="直接连接符 63">
                  <a:extLst>
                    <a:ext uri="{FF2B5EF4-FFF2-40B4-BE49-F238E27FC236}">
                      <a16:creationId xmlns:a16="http://schemas.microsoft.com/office/drawing/2014/main" xmlns="" id="{952F6E25-982D-2E44-B675-CE09AA778ABD}"/>
                    </a:ext>
                  </a:extLst>
                </p:cNvPr>
                <p:cNvCxnSpPr/>
                <p:nvPr/>
              </p:nvCxnSpPr>
              <p:spPr>
                <a:xfrm>
                  <a:off x="1547664" y="4941168"/>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直接连接符 64">
                  <a:extLst>
                    <a:ext uri="{FF2B5EF4-FFF2-40B4-BE49-F238E27FC236}">
                      <a16:creationId xmlns:a16="http://schemas.microsoft.com/office/drawing/2014/main" xmlns="" id="{508B6B11-8766-B242-98C5-E14A25E0BD1E}"/>
                    </a:ext>
                  </a:extLst>
                </p:cNvPr>
                <p:cNvCxnSpPr/>
                <p:nvPr/>
              </p:nvCxnSpPr>
              <p:spPr>
                <a:xfrm>
                  <a:off x="1691680"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直接连接符 65">
                  <a:extLst>
                    <a:ext uri="{FF2B5EF4-FFF2-40B4-BE49-F238E27FC236}">
                      <a16:creationId xmlns:a16="http://schemas.microsoft.com/office/drawing/2014/main" xmlns="" id="{82E22ABB-ADB3-954A-B35B-D02A7FBEE4BF}"/>
                    </a:ext>
                  </a:extLst>
                </p:cNvPr>
                <p:cNvCxnSpPr/>
                <p:nvPr/>
              </p:nvCxnSpPr>
              <p:spPr>
                <a:xfrm>
                  <a:off x="1852464"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直接连接符 66">
                  <a:extLst>
                    <a:ext uri="{FF2B5EF4-FFF2-40B4-BE49-F238E27FC236}">
                      <a16:creationId xmlns:a16="http://schemas.microsoft.com/office/drawing/2014/main" xmlns="" id="{D9D4F01C-8F4C-D840-B38A-7A3472C9B23B}"/>
                    </a:ext>
                  </a:extLst>
                </p:cNvPr>
                <p:cNvCxnSpPr/>
                <p:nvPr/>
              </p:nvCxnSpPr>
              <p:spPr>
                <a:xfrm>
                  <a:off x="2017642"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9" name="TextBox 55">
              <a:extLst>
                <a:ext uri="{FF2B5EF4-FFF2-40B4-BE49-F238E27FC236}">
                  <a16:creationId xmlns:a16="http://schemas.microsoft.com/office/drawing/2014/main" xmlns="" id="{E7275284-8D9A-BC44-99EF-A76CFCA36E0D}"/>
                </a:ext>
              </a:extLst>
            </p:cNvPr>
            <p:cNvSpPr txBox="1"/>
            <p:nvPr/>
          </p:nvSpPr>
          <p:spPr>
            <a:xfrm>
              <a:off x="998417" y="4740265"/>
              <a:ext cx="542015" cy="249248"/>
            </a:xfrm>
            <a:prstGeom prst="rect">
              <a:avLst/>
            </a:prstGeom>
            <a:noFill/>
          </p:spPr>
          <p:txBody>
            <a:bodyPr wrap="square" rtlCol="0">
              <a:spAutoFit/>
            </a:bodyPr>
            <a:lstStyle/>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纯</a:t>
              </a:r>
              <a:r>
                <a:rPr lang="en-US" altLang="zh-CN" sz="1467" dirty="0">
                  <a:solidFill>
                    <a:prstClr val="black"/>
                  </a:solidFill>
                  <a:latin typeface="微软雅黑" panose="020B0503020204020204" pitchFamily="34" charset="-122"/>
                  <a:ea typeface="微软雅黑" panose="020B0503020204020204" pitchFamily="34" charset="-122"/>
                </a:rPr>
                <a:t>6</a:t>
              </a:r>
              <a:endParaRPr lang="zh-CN" altLang="en-US" sz="1467" dirty="0">
                <a:solidFill>
                  <a:prstClr val="black"/>
                </a:solidFill>
                <a:latin typeface="微软雅黑" panose="020B0503020204020204" pitchFamily="34" charset="-122"/>
                <a:ea typeface="微软雅黑" panose="020B0503020204020204" pitchFamily="34" charset="-122"/>
              </a:endParaRPr>
            </a:p>
          </p:txBody>
        </p:sp>
        <p:cxnSp>
          <p:nvCxnSpPr>
            <p:cNvPr id="10" name="直接连接符 58">
              <a:extLst>
                <a:ext uri="{FF2B5EF4-FFF2-40B4-BE49-F238E27FC236}">
                  <a16:creationId xmlns:a16="http://schemas.microsoft.com/office/drawing/2014/main" xmlns="" id="{DB33BA49-C5B0-AE49-A72F-F1D403F41D90}"/>
                </a:ext>
              </a:extLst>
            </p:cNvPr>
            <p:cNvCxnSpPr>
              <a:stCxn id="6" idx="3"/>
            </p:cNvCxnSpPr>
            <p:nvPr/>
          </p:nvCxnSpPr>
          <p:spPr>
            <a:xfrm>
              <a:off x="2306759" y="2742878"/>
              <a:ext cx="277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xmlns="" id="{97079451-9FA0-DE42-9127-DE412FB31F5B}"/>
                </a:ext>
              </a:extLst>
            </p:cNvPr>
            <p:cNvSpPr/>
            <p:nvPr/>
          </p:nvSpPr>
          <p:spPr>
            <a:xfrm>
              <a:off x="2595442" y="2504067"/>
              <a:ext cx="839816"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NE40E-X8A</a:t>
              </a:r>
              <a:endParaRPr lang="zh-CN" altLang="en-US" sz="1467" dirty="0">
                <a:solidFill>
                  <a:prstClr val="black"/>
                </a:solidFill>
                <a:latin typeface="微软雅黑" panose="020B0503020204020204" pitchFamily="34" charset="-122"/>
                <a:ea typeface="微软雅黑" panose="020B0503020204020204" pitchFamily="34" charset="-122"/>
              </a:endParaRPr>
            </a:p>
          </p:txBody>
        </p:sp>
        <p:cxnSp>
          <p:nvCxnSpPr>
            <p:cNvPr id="12" name="直接连接符 102">
              <a:extLst>
                <a:ext uri="{FF2B5EF4-FFF2-40B4-BE49-F238E27FC236}">
                  <a16:creationId xmlns:a16="http://schemas.microsoft.com/office/drawing/2014/main" xmlns="" id="{52B25398-AD28-6D48-A7D5-CE955177836F}"/>
                </a:ext>
              </a:extLst>
            </p:cNvPr>
            <p:cNvCxnSpPr>
              <a:stCxn id="7" idx="0"/>
            </p:cNvCxnSpPr>
            <p:nvPr/>
          </p:nvCxnSpPr>
          <p:spPr>
            <a:xfrm flipV="1">
              <a:off x="1211812" y="3018292"/>
              <a:ext cx="479085" cy="9297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xmlns="" id="{8E7D9D45-C112-C148-98D6-4B0B5D639D04}"/>
                </a:ext>
              </a:extLst>
            </p:cNvPr>
            <p:cNvSpPr/>
            <p:nvPr/>
          </p:nvSpPr>
          <p:spPr>
            <a:xfrm>
              <a:off x="2230079" y="3947999"/>
              <a:ext cx="839816"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srgbClr val="C00000"/>
                  </a:solidFill>
                  <a:latin typeface="微软雅黑" panose="020B0503020204020204" pitchFamily="34" charset="-122"/>
                  <a:ea typeface="微软雅黑" panose="020B0503020204020204" pitchFamily="34" charset="-122"/>
                </a:rPr>
                <a:t>CR16008-X</a:t>
              </a:r>
              <a:endParaRPr lang="zh-CN" altLang="en-US" sz="1467" dirty="0">
                <a:solidFill>
                  <a:prstClr val="black"/>
                </a:solidFill>
                <a:latin typeface="微软雅黑" panose="020B0503020204020204" pitchFamily="34" charset="-122"/>
                <a:ea typeface="微软雅黑" panose="020B0503020204020204" pitchFamily="34" charset="-122"/>
              </a:endParaRPr>
            </a:p>
          </p:txBody>
        </p:sp>
        <p:sp>
          <p:nvSpPr>
            <p:cNvPr id="14" name="椭圆 13">
              <a:extLst>
                <a:ext uri="{FF2B5EF4-FFF2-40B4-BE49-F238E27FC236}">
                  <a16:creationId xmlns:a16="http://schemas.microsoft.com/office/drawing/2014/main" xmlns="" id="{6542C9F6-79DE-2B4A-9E3A-49E9A9030E7A}"/>
                </a:ext>
              </a:extLst>
            </p:cNvPr>
            <p:cNvSpPr/>
            <p:nvPr/>
          </p:nvSpPr>
          <p:spPr>
            <a:xfrm>
              <a:off x="3419872" y="1321157"/>
              <a:ext cx="2643354" cy="1491535"/>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867" dirty="0">
                  <a:solidFill>
                    <a:prstClr val="black"/>
                  </a:solidFill>
                  <a:latin typeface="微软雅黑" panose="020B0503020204020204" pitchFamily="34" charset="-122"/>
                  <a:ea typeface="微软雅黑" panose="020B0503020204020204" pitchFamily="34" charset="-122"/>
                </a:rPr>
                <a:t>CERNTET2</a:t>
              </a:r>
              <a:r>
                <a:rPr lang="zh-CN" altLang="en-US" sz="1867" dirty="0">
                  <a:solidFill>
                    <a:prstClr val="black"/>
                  </a:solidFill>
                  <a:latin typeface="微软雅黑" panose="020B0503020204020204" pitchFamily="34" charset="-122"/>
                  <a:ea typeface="微软雅黑" panose="020B0503020204020204" pitchFamily="34" charset="-122"/>
                </a:rPr>
                <a:t>主干网</a:t>
              </a:r>
              <a:endParaRPr lang="en-US" altLang="zh-CN" sz="1867" dirty="0">
                <a:solidFill>
                  <a:prstClr val="black"/>
                </a:solidFill>
                <a:latin typeface="微软雅黑" panose="020B0503020204020204" pitchFamily="34" charset="-122"/>
                <a:ea typeface="微软雅黑" panose="020B0503020204020204" pitchFamily="34" charset="-122"/>
              </a:endParaRPr>
            </a:p>
            <a:p>
              <a:pPr algn="ctr" defTabSz="1219170"/>
              <a:r>
                <a:rPr lang="zh-CN" altLang="en-US" sz="1867" dirty="0">
                  <a:solidFill>
                    <a:prstClr val="black"/>
                  </a:solidFill>
                  <a:latin typeface="微软雅黑" panose="020B0503020204020204" pitchFamily="34" charset="-122"/>
                  <a:ea typeface="微软雅黑" panose="020B0503020204020204" pitchFamily="34" charset="-122"/>
                </a:rPr>
                <a:t>（</a:t>
              </a:r>
              <a:r>
                <a:rPr lang="en-US" altLang="zh-CN" sz="1867" dirty="0">
                  <a:solidFill>
                    <a:prstClr val="black"/>
                  </a:solidFill>
                  <a:latin typeface="微软雅黑" panose="020B0503020204020204" pitchFamily="34" charset="-122"/>
                  <a:ea typeface="微软雅黑" panose="020B0503020204020204" pitchFamily="34" charset="-122"/>
                </a:rPr>
                <a:t>IPv6</a:t>
              </a:r>
              <a:r>
                <a:rPr lang="zh-CN" altLang="en-US" sz="1867" dirty="0">
                  <a:solidFill>
                    <a:prstClr val="black"/>
                  </a:solidFill>
                  <a:latin typeface="微软雅黑" panose="020B0503020204020204" pitchFamily="34" charset="-122"/>
                  <a:ea typeface="微软雅黑" panose="020B0503020204020204" pitchFamily="34" charset="-122"/>
                </a:rPr>
                <a:t>）</a:t>
              </a:r>
            </a:p>
          </p:txBody>
        </p:sp>
        <p:sp>
          <p:nvSpPr>
            <p:cNvPr id="15" name="矩形 14">
              <a:extLst>
                <a:ext uri="{FF2B5EF4-FFF2-40B4-BE49-F238E27FC236}">
                  <a16:creationId xmlns:a16="http://schemas.microsoft.com/office/drawing/2014/main" xmlns="" id="{A3769A54-CA39-DD4D-A537-D38DCE8B150A}"/>
                </a:ext>
              </a:extLst>
            </p:cNvPr>
            <p:cNvSpPr/>
            <p:nvPr/>
          </p:nvSpPr>
          <p:spPr>
            <a:xfrm>
              <a:off x="4198767" y="2485766"/>
              <a:ext cx="953765"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NE40E-X8A</a:t>
              </a:r>
              <a:endParaRPr lang="zh-CN" altLang="en-US" sz="1467" dirty="0">
                <a:solidFill>
                  <a:prstClr val="black"/>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61136CDA-705D-C946-A370-3A7A63D70D60}"/>
                </a:ext>
              </a:extLst>
            </p:cNvPr>
            <p:cNvSpPr/>
            <p:nvPr/>
          </p:nvSpPr>
          <p:spPr>
            <a:xfrm>
              <a:off x="3697129" y="3948000"/>
              <a:ext cx="852386" cy="5142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NE40E-X8</a:t>
              </a:r>
              <a:endParaRPr lang="zh-CN" altLang="en-US" sz="1467" dirty="0">
                <a:solidFill>
                  <a:prstClr val="black"/>
                </a:solidFill>
                <a:latin typeface="微软雅黑" panose="020B0503020204020204" pitchFamily="34" charset="-122"/>
                <a:ea typeface="微软雅黑" panose="020B0503020204020204" pitchFamily="34" charset="-122"/>
              </a:endParaRPr>
            </a:p>
          </p:txBody>
        </p:sp>
        <p:grpSp>
          <p:nvGrpSpPr>
            <p:cNvPr id="17" name="组合 16">
              <a:extLst>
                <a:ext uri="{FF2B5EF4-FFF2-40B4-BE49-F238E27FC236}">
                  <a16:creationId xmlns:a16="http://schemas.microsoft.com/office/drawing/2014/main" xmlns="" id="{D906FFB3-AF07-6D47-850D-99A7B63F2316}"/>
                </a:ext>
              </a:extLst>
            </p:cNvPr>
            <p:cNvGrpSpPr/>
            <p:nvPr/>
          </p:nvGrpSpPr>
          <p:grpSpPr>
            <a:xfrm>
              <a:off x="3853766" y="4462224"/>
              <a:ext cx="481664" cy="257112"/>
              <a:chOff x="1547664" y="4941168"/>
              <a:chExt cx="792088" cy="592832"/>
            </a:xfrm>
          </p:grpSpPr>
          <p:grpSp>
            <p:nvGrpSpPr>
              <p:cNvPr id="45" name="组合 44">
                <a:extLst>
                  <a:ext uri="{FF2B5EF4-FFF2-40B4-BE49-F238E27FC236}">
                    <a16:creationId xmlns:a16="http://schemas.microsoft.com/office/drawing/2014/main" xmlns="" id="{416A9C8D-B76B-4844-AAB3-0FB7B1CBE3B1}"/>
                  </a:ext>
                </a:extLst>
              </p:cNvPr>
              <p:cNvGrpSpPr/>
              <p:nvPr/>
            </p:nvGrpSpPr>
            <p:grpSpPr>
              <a:xfrm>
                <a:off x="1547664" y="4941168"/>
                <a:ext cx="324036" cy="592832"/>
                <a:chOff x="1547664" y="4941168"/>
                <a:chExt cx="469978" cy="592832"/>
              </a:xfrm>
            </p:grpSpPr>
            <p:cxnSp>
              <p:nvCxnSpPr>
                <p:cNvPr id="51" name="直接连接符 126">
                  <a:extLst>
                    <a:ext uri="{FF2B5EF4-FFF2-40B4-BE49-F238E27FC236}">
                      <a16:creationId xmlns:a16="http://schemas.microsoft.com/office/drawing/2014/main" xmlns="" id="{8C4CFFEC-2F0B-644E-9759-36C094829D41}"/>
                    </a:ext>
                  </a:extLst>
                </p:cNvPr>
                <p:cNvCxnSpPr/>
                <p:nvPr/>
              </p:nvCxnSpPr>
              <p:spPr>
                <a:xfrm>
                  <a:off x="1547664" y="4941168"/>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直接连接符 127">
                  <a:extLst>
                    <a:ext uri="{FF2B5EF4-FFF2-40B4-BE49-F238E27FC236}">
                      <a16:creationId xmlns:a16="http://schemas.microsoft.com/office/drawing/2014/main" xmlns="" id="{6C750570-23A2-184D-BC48-238878204C16}"/>
                    </a:ext>
                  </a:extLst>
                </p:cNvPr>
                <p:cNvCxnSpPr/>
                <p:nvPr/>
              </p:nvCxnSpPr>
              <p:spPr>
                <a:xfrm>
                  <a:off x="1691680"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直接连接符 128">
                  <a:extLst>
                    <a:ext uri="{FF2B5EF4-FFF2-40B4-BE49-F238E27FC236}">
                      <a16:creationId xmlns:a16="http://schemas.microsoft.com/office/drawing/2014/main" xmlns="" id="{B4C368D7-F3CD-5249-B80C-8BF179272F1F}"/>
                    </a:ext>
                  </a:extLst>
                </p:cNvPr>
                <p:cNvCxnSpPr/>
                <p:nvPr/>
              </p:nvCxnSpPr>
              <p:spPr>
                <a:xfrm>
                  <a:off x="1852464"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接连接符 129">
                  <a:extLst>
                    <a:ext uri="{FF2B5EF4-FFF2-40B4-BE49-F238E27FC236}">
                      <a16:creationId xmlns:a16="http://schemas.microsoft.com/office/drawing/2014/main" xmlns="" id="{6F40EC02-F445-1C4C-AEAF-1A772FB2A17F}"/>
                    </a:ext>
                  </a:extLst>
                </p:cNvPr>
                <p:cNvCxnSpPr/>
                <p:nvPr/>
              </p:nvCxnSpPr>
              <p:spPr>
                <a:xfrm>
                  <a:off x="2017642"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6" name="组合 45">
                <a:extLst>
                  <a:ext uri="{FF2B5EF4-FFF2-40B4-BE49-F238E27FC236}">
                    <a16:creationId xmlns:a16="http://schemas.microsoft.com/office/drawing/2014/main" xmlns="" id="{BA82EF66-3A64-CA41-AF20-F7CE17AADD48}"/>
                  </a:ext>
                </a:extLst>
              </p:cNvPr>
              <p:cNvGrpSpPr/>
              <p:nvPr/>
            </p:nvGrpSpPr>
            <p:grpSpPr>
              <a:xfrm>
                <a:off x="2015716" y="4941168"/>
                <a:ext cx="324036" cy="592832"/>
                <a:chOff x="1547664" y="4941168"/>
                <a:chExt cx="469978" cy="592832"/>
              </a:xfrm>
            </p:grpSpPr>
            <p:cxnSp>
              <p:nvCxnSpPr>
                <p:cNvPr id="47" name="直接连接符 122">
                  <a:extLst>
                    <a:ext uri="{FF2B5EF4-FFF2-40B4-BE49-F238E27FC236}">
                      <a16:creationId xmlns:a16="http://schemas.microsoft.com/office/drawing/2014/main" xmlns="" id="{18902D39-0198-604F-9ED7-92DA8AEF78FF}"/>
                    </a:ext>
                  </a:extLst>
                </p:cNvPr>
                <p:cNvCxnSpPr/>
                <p:nvPr/>
              </p:nvCxnSpPr>
              <p:spPr>
                <a:xfrm>
                  <a:off x="1547664" y="4941168"/>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直接连接符 123">
                  <a:extLst>
                    <a:ext uri="{FF2B5EF4-FFF2-40B4-BE49-F238E27FC236}">
                      <a16:creationId xmlns:a16="http://schemas.microsoft.com/office/drawing/2014/main" xmlns="" id="{7DF80AB0-F85A-964E-B1A1-6101AFCAAA57}"/>
                    </a:ext>
                  </a:extLst>
                </p:cNvPr>
                <p:cNvCxnSpPr/>
                <p:nvPr/>
              </p:nvCxnSpPr>
              <p:spPr>
                <a:xfrm>
                  <a:off x="1691680"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直接连接符 124">
                  <a:extLst>
                    <a:ext uri="{FF2B5EF4-FFF2-40B4-BE49-F238E27FC236}">
                      <a16:creationId xmlns:a16="http://schemas.microsoft.com/office/drawing/2014/main" xmlns="" id="{56E60BD7-EE40-264E-882D-747333F3E647}"/>
                    </a:ext>
                  </a:extLst>
                </p:cNvPr>
                <p:cNvCxnSpPr/>
                <p:nvPr/>
              </p:nvCxnSpPr>
              <p:spPr>
                <a:xfrm>
                  <a:off x="1852464"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接连接符 125">
                  <a:extLst>
                    <a:ext uri="{FF2B5EF4-FFF2-40B4-BE49-F238E27FC236}">
                      <a16:creationId xmlns:a16="http://schemas.microsoft.com/office/drawing/2014/main" xmlns="" id="{3622D898-113E-DF48-BF5D-894DCE9EB8A8}"/>
                    </a:ext>
                  </a:extLst>
                </p:cNvPr>
                <p:cNvCxnSpPr/>
                <p:nvPr/>
              </p:nvCxnSpPr>
              <p:spPr>
                <a:xfrm>
                  <a:off x="2017642" y="4957936"/>
                  <a:ext cx="0" cy="5760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18" name="TextBox 114">
              <a:extLst>
                <a:ext uri="{FF2B5EF4-FFF2-40B4-BE49-F238E27FC236}">
                  <a16:creationId xmlns:a16="http://schemas.microsoft.com/office/drawing/2014/main" xmlns="" id="{5D36FBC0-144A-7447-8B64-09A4D606B84D}"/>
                </a:ext>
              </a:extLst>
            </p:cNvPr>
            <p:cNvSpPr txBox="1"/>
            <p:nvPr/>
          </p:nvSpPr>
          <p:spPr>
            <a:xfrm>
              <a:off x="3844190" y="4740265"/>
              <a:ext cx="542015" cy="249248"/>
            </a:xfrm>
            <a:prstGeom prst="rect">
              <a:avLst/>
            </a:prstGeom>
            <a:noFill/>
          </p:spPr>
          <p:txBody>
            <a:bodyPr wrap="square" rtlCol="0">
              <a:spAutoFit/>
            </a:bodyPr>
            <a:lstStyle/>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纯</a:t>
              </a:r>
              <a:r>
                <a:rPr lang="en-US" altLang="zh-CN" sz="1467" dirty="0">
                  <a:solidFill>
                    <a:prstClr val="black"/>
                  </a:solidFill>
                  <a:latin typeface="微软雅黑" panose="020B0503020204020204" pitchFamily="34" charset="-122"/>
                  <a:ea typeface="微软雅黑" panose="020B0503020204020204" pitchFamily="34" charset="-122"/>
                </a:rPr>
                <a:t>6</a:t>
              </a:r>
              <a:endParaRPr lang="zh-CN" altLang="en-US" sz="1467" dirty="0">
                <a:solidFill>
                  <a:prstClr val="black"/>
                </a:solidFill>
                <a:latin typeface="微软雅黑" panose="020B0503020204020204" pitchFamily="34" charset="-122"/>
                <a:ea typeface="微软雅黑" panose="020B0503020204020204" pitchFamily="34" charset="-122"/>
              </a:endParaRPr>
            </a:p>
          </p:txBody>
        </p:sp>
        <p:cxnSp>
          <p:nvCxnSpPr>
            <p:cNvPr id="19" name="直接连接符 115">
              <a:extLst>
                <a:ext uri="{FF2B5EF4-FFF2-40B4-BE49-F238E27FC236}">
                  <a16:creationId xmlns:a16="http://schemas.microsoft.com/office/drawing/2014/main" xmlns="" id="{AEDF35C7-4572-4242-A50C-4E3DB456071E}"/>
                </a:ext>
              </a:extLst>
            </p:cNvPr>
            <p:cNvCxnSpPr>
              <a:stCxn id="15" idx="3"/>
            </p:cNvCxnSpPr>
            <p:nvPr/>
          </p:nvCxnSpPr>
          <p:spPr>
            <a:xfrm>
              <a:off x="5152532" y="2742878"/>
              <a:ext cx="277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7E910506-42EA-734A-AEFC-97B35E7BDC63}"/>
                </a:ext>
              </a:extLst>
            </p:cNvPr>
            <p:cNvSpPr/>
            <p:nvPr/>
          </p:nvSpPr>
          <p:spPr>
            <a:xfrm>
              <a:off x="5441215" y="2504067"/>
              <a:ext cx="839816"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NE40E-X8A</a:t>
              </a:r>
              <a:endParaRPr lang="zh-CN" altLang="en-US" sz="1467" dirty="0">
                <a:solidFill>
                  <a:prstClr val="black"/>
                </a:solidFill>
                <a:latin typeface="微软雅黑" panose="020B0503020204020204" pitchFamily="34" charset="-122"/>
                <a:ea typeface="微软雅黑" panose="020B0503020204020204" pitchFamily="34" charset="-122"/>
              </a:endParaRPr>
            </a:p>
          </p:txBody>
        </p:sp>
        <p:cxnSp>
          <p:nvCxnSpPr>
            <p:cNvPr id="21" name="直接连接符 117">
              <a:extLst>
                <a:ext uri="{FF2B5EF4-FFF2-40B4-BE49-F238E27FC236}">
                  <a16:creationId xmlns:a16="http://schemas.microsoft.com/office/drawing/2014/main" xmlns="" id="{2EF2384A-69F7-254C-8CDF-E0C9E5BDC760}"/>
                </a:ext>
              </a:extLst>
            </p:cNvPr>
            <p:cNvCxnSpPr>
              <a:stCxn id="16" idx="0"/>
            </p:cNvCxnSpPr>
            <p:nvPr/>
          </p:nvCxnSpPr>
          <p:spPr>
            <a:xfrm flipV="1">
              <a:off x="4123322" y="2999992"/>
              <a:ext cx="375887" cy="9480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xmlns="" id="{C3CB0EBB-1FD2-1C43-97A8-4F2E74D49AC5}"/>
                </a:ext>
              </a:extLst>
            </p:cNvPr>
            <p:cNvSpPr/>
            <p:nvPr/>
          </p:nvSpPr>
          <p:spPr>
            <a:xfrm>
              <a:off x="5075852" y="3947999"/>
              <a:ext cx="839816"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srgbClr val="C00000"/>
                  </a:solidFill>
                  <a:latin typeface="微软雅黑" panose="020B0503020204020204" pitchFamily="34" charset="-122"/>
                  <a:ea typeface="微软雅黑" panose="020B0503020204020204" pitchFamily="34" charset="-122"/>
                </a:rPr>
                <a:t>CR16008-X</a:t>
              </a:r>
              <a:endParaRPr lang="zh-CN" altLang="en-US" sz="1467" dirty="0">
                <a:solidFill>
                  <a:prstClr val="black"/>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xmlns="" id="{E14C2B69-8127-4643-A888-BE4954494582}"/>
                </a:ext>
              </a:extLst>
            </p:cNvPr>
            <p:cNvSpPr/>
            <p:nvPr/>
          </p:nvSpPr>
          <p:spPr>
            <a:xfrm>
              <a:off x="6275941" y="1321157"/>
              <a:ext cx="2643354" cy="1501599"/>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867" dirty="0">
                  <a:solidFill>
                    <a:prstClr val="black"/>
                  </a:solidFill>
                  <a:latin typeface="微软雅黑" panose="020B0503020204020204" pitchFamily="34" charset="-122"/>
                  <a:ea typeface="微软雅黑" panose="020B0503020204020204" pitchFamily="34" charset="-122"/>
                </a:rPr>
                <a:t>CERNTET2</a:t>
              </a:r>
              <a:r>
                <a:rPr lang="zh-CN" altLang="en-US" sz="1867" dirty="0">
                  <a:solidFill>
                    <a:prstClr val="black"/>
                  </a:solidFill>
                  <a:latin typeface="微软雅黑" panose="020B0503020204020204" pitchFamily="34" charset="-122"/>
                  <a:ea typeface="微软雅黑" panose="020B0503020204020204" pitchFamily="34" charset="-122"/>
                </a:rPr>
                <a:t>主干网</a:t>
              </a:r>
              <a:endParaRPr lang="en-US" altLang="zh-CN" sz="1867" dirty="0">
                <a:solidFill>
                  <a:prstClr val="black"/>
                </a:solidFill>
                <a:latin typeface="微软雅黑" panose="020B0503020204020204" pitchFamily="34" charset="-122"/>
                <a:ea typeface="微软雅黑" panose="020B0503020204020204" pitchFamily="34" charset="-122"/>
              </a:endParaRPr>
            </a:p>
            <a:p>
              <a:pPr algn="ctr" defTabSz="1219170"/>
              <a:r>
                <a:rPr lang="zh-CN" altLang="en-US" sz="1867" dirty="0">
                  <a:solidFill>
                    <a:prstClr val="black"/>
                  </a:solidFill>
                  <a:latin typeface="微软雅黑" panose="020B0503020204020204" pitchFamily="34" charset="-122"/>
                  <a:ea typeface="微软雅黑" panose="020B0503020204020204" pitchFamily="34" charset="-122"/>
                </a:rPr>
                <a:t>（</a:t>
              </a:r>
              <a:r>
                <a:rPr lang="en-US" altLang="zh-CN" sz="1867" dirty="0">
                  <a:solidFill>
                    <a:prstClr val="black"/>
                  </a:solidFill>
                  <a:latin typeface="微软雅黑" panose="020B0503020204020204" pitchFamily="34" charset="-122"/>
                  <a:ea typeface="微软雅黑" panose="020B0503020204020204" pitchFamily="34" charset="-122"/>
                </a:rPr>
                <a:t>IPv6</a:t>
              </a:r>
              <a:r>
                <a:rPr lang="zh-CN" altLang="en-US" sz="1867" dirty="0">
                  <a:solidFill>
                    <a:prstClr val="black"/>
                  </a:solidFill>
                  <a:latin typeface="微软雅黑" panose="020B0503020204020204" pitchFamily="34" charset="-122"/>
                  <a:ea typeface="微软雅黑" panose="020B0503020204020204" pitchFamily="34" charset="-122"/>
                </a:rPr>
                <a:t>）</a:t>
              </a:r>
            </a:p>
          </p:txBody>
        </p:sp>
        <p:sp>
          <p:nvSpPr>
            <p:cNvPr id="24" name="矩形 23">
              <a:extLst>
                <a:ext uri="{FF2B5EF4-FFF2-40B4-BE49-F238E27FC236}">
                  <a16:creationId xmlns:a16="http://schemas.microsoft.com/office/drawing/2014/main" xmlns="" id="{94FE60E1-EF6A-A447-91BD-22633F0D327D}"/>
                </a:ext>
              </a:extLst>
            </p:cNvPr>
            <p:cNvSpPr/>
            <p:nvPr/>
          </p:nvSpPr>
          <p:spPr>
            <a:xfrm>
              <a:off x="7054835" y="2495830"/>
              <a:ext cx="953765"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prstClr val="black"/>
                  </a:solidFill>
                  <a:latin typeface="微软雅黑" panose="020B0503020204020204" pitchFamily="34" charset="-122"/>
                  <a:ea typeface="微软雅黑" panose="020B0503020204020204" pitchFamily="34" charset="-122"/>
                </a:rPr>
                <a:t>NE40E-X8A</a:t>
              </a:r>
              <a:endParaRPr lang="zh-CN" altLang="en-US" sz="1467" dirty="0">
                <a:solidFill>
                  <a:prstClr val="black"/>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16B04672-D0AC-424F-8CAE-F8FB21FDFAD5}"/>
                </a:ext>
              </a:extLst>
            </p:cNvPr>
            <p:cNvSpPr/>
            <p:nvPr/>
          </p:nvSpPr>
          <p:spPr>
            <a:xfrm>
              <a:off x="7116560" y="3958063"/>
              <a:ext cx="839816" cy="5142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zh-CN" sz="1467" dirty="0">
                  <a:solidFill>
                    <a:srgbClr val="C00000"/>
                  </a:solidFill>
                  <a:latin typeface="微软雅黑" panose="020B0503020204020204" pitchFamily="34" charset="-122"/>
                  <a:ea typeface="微软雅黑" panose="020B0503020204020204" pitchFamily="34" charset="-122"/>
                </a:rPr>
                <a:t>CR16008-X</a:t>
              </a:r>
              <a:endParaRPr lang="zh-CN" altLang="en-US" sz="1467" dirty="0">
                <a:solidFill>
                  <a:prstClr val="black"/>
                </a:solidFill>
                <a:latin typeface="微软雅黑" panose="020B0503020204020204" pitchFamily="34" charset="-122"/>
                <a:ea typeface="微软雅黑" panose="020B0503020204020204" pitchFamily="34" charset="-122"/>
              </a:endParaRPr>
            </a:p>
          </p:txBody>
        </p:sp>
        <p:sp>
          <p:nvSpPr>
            <p:cNvPr id="26" name="TextBox 153">
              <a:extLst>
                <a:ext uri="{FF2B5EF4-FFF2-40B4-BE49-F238E27FC236}">
                  <a16:creationId xmlns:a16="http://schemas.microsoft.com/office/drawing/2014/main" xmlns="" id="{8B5F658F-29CB-334C-A2E6-E1CD08F5C46B}"/>
                </a:ext>
              </a:extLst>
            </p:cNvPr>
            <p:cNvSpPr txBox="1"/>
            <p:nvPr/>
          </p:nvSpPr>
          <p:spPr>
            <a:xfrm>
              <a:off x="467544" y="4472287"/>
              <a:ext cx="530872"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1G</a:t>
              </a:r>
              <a:endParaRPr lang="zh-CN" altLang="en-US" sz="2133" dirty="0">
                <a:solidFill>
                  <a:prstClr val="black"/>
                </a:solidFill>
                <a:latin typeface="Calibri"/>
                <a:ea typeface="宋体" panose="02010600030101010101" pitchFamily="2" charset="-122"/>
              </a:endParaRPr>
            </a:p>
          </p:txBody>
        </p:sp>
        <p:sp>
          <p:nvSpPr>
            <p:cNvPr id="27" name="TextBox 154">
              <a:extLst>
                <a:ext uri="{FF2B5EF4-FFF2-40B4-BE49-F238E27FC236}">
                  <a16:creationId xmlns:a16="http://schemas.microsoft.com/office/drawing/2014/main" xmlns="" id="{EB8FD04A-13F2-A04D-BF06-1D2B454DBB70}"/>
                </a:ext>
              </a:extLst>
            </p:cNvPr>
            <p:cNvSpPr txBox="1"/>
            <p:nvPr/>
          </p:nvSpPr>
          <p:spPr>
            <a:xfrm>
              <a:off x="3287706" y="4472287"/>
              <a:ext cx="530872"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1G</a:t>
              </a:r>
              <a:endParaRPr lang="zh-CN" altLang="en-US" sz="2133" dirty="0">
                <a:solidFill>
                  <a:prstClr val="black"/>
                </a:solidFill>
                <a:latin typeface="Calibri"/>
                <a:ea typeface="宋体" panose="02010600030101010101" pitchFamily="2" charset="-122"/>
              </a:endParaRPr>
            </a:p>
          </p:txBody>
        </p:sp>
        <p:sp>
          <p:nvSpPr>
            <p:cNvPr id="28" name="TextBox 155">
              <a:extLst>
                <a:ext uri="{FF2B5EF4-FFF2-40B4-BE49-F238E27FC236}">
                  <a16:creationId xmlns:a16="http://schemas.microsoft.com/office/drawing/2014/main" xmlns="" id="{1053F546-9684-554F-B580-D92D1C54D1F0}"/>
                </a:ext>
              </a:extLst>
            </p:cNvPr>
            <p:cNvSpPr txBox="1"/>
            <p:nvPr/>
          </p:nvSpPr>
          <p:spPr>
            <a:xfrm>
              <a:off x="1331640" y="3640136"/>
              <a:ext cx="718514"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10G</a:t>
              </a:r>
              <a:endParaRPr lang="zh-CN" altLang="en-US" sz="2133" dirty="0">
                <a:solidFill>
                  <a:prstClr val="black"/>
                </a:solidFill>
                <a:latin typeface="Calibri"/>
                <a:ea typeface="宋体" panose="02010600030101010101" pitchFamily="2" charset="-122"/>
              </a:endParaRPr>
            </a:p>
          </p:txBody>
        </p:sp>
        <p:sp>
          <p:nvSpPr>
            <p:cNvPr id="29" name="TextBox 156">
              <a:extLst>
                <a:ext uri="{FF2B5EF4-FFF2-40B4-BE49-F238E27FC236}">
                  <a16:creationId xmlns:a16="http://schemas.microsoft.com/office/drawing/2014/main" xmlns="" id="{F1A1D1DD-41BE-9F41-8F20-BA4F28EDF87F}"/>
                </a:ext>
              </a:extLst>
            </p:cNvPr>
            <p:cNvSpPr txBox="1"/>
            <p:nvPr/>
          </p:nvSpPr>
          <p:spPr>
            <a:xfrm>
              <a:off x="4139952" y="3630253"/>
              <a:ext cx="718514"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10G</a:t>
              </a:r>
              <a:endParaRPr lang="zh-CN" altLang="en-US" sz="2133" dirty="0">
                <a:solidFill>
                  <a:prstClr val="black"/>
                </a:solidFill>
                <a:latin typeface="Calibri"/>
                <a:ea typeface="宋体" panose="02010600030101010101" pitchFamily="2" charset="-122"/>
              </a:endParaRPr>
            </a:p>
          </p:txBody>
        </p:sp>
        <p:cxnSp>
          <p:nvCxnSpPr>
            <p:cNvPr id="30" name="直接连接符 158">
              <a:extLst>
                <a:ext uri="{FF2B5EF4-FFF2-40B4-BE49-F238E27FC236}">
                  <a16:creationId xmlns:a16="http://schemas.microsoft.com/office/drawing/2014/main" xmlns="" id="{3B227283-AD19-8544-A6CC-644AE8BBEA73}"/>
                </a:ext>
              </a:extLst>
            </p:cNvPr>
            <p:cNvCxnSpPr/>
            <p:nvPr/>
          </p:nvCxnSpPr>
          <p:spPr>
            <a:xfrm>
              <a:off x="0" y="3394100"/>
              <a:ext cx="910850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1" name="TextBox 160">
              <a:extLst>
                <a:ext uri="{FF2B5EF4-FFF2-40B4-BE49-F238E27FC236}">
                  <a16:creationId xmlns:a16="http://schemas.microsoft.com/office/drawing/2014/main" xmlns="" id="{D217D721-76A0-A644-A9A0-335226A0E69A}"/>
                </a:ext>
              </a:extLst>
            </p:cNvPr>
            <p:cNvSpPr txBox="1"/>
            <p:nvPr/>
          </p:nvSpPr>
          <p:spPr>
            <a:xfrm>
              <a:off x="2230079" y="4502970"/>
              <a:ext cx="785271" cy="329534"/>
            </a:xfrm>
            <a:prstGeom prst="rect">
              <a:avLst/>
            </a:prstGeom>
            <a:noFill/>
          </p:spPr>
          <p:txBody>
            <a:bodyPr wrap="square" rtlCol="0">
              <a:spAutoFit/>
            </a:bodyPr>
            <a:lstStyle/>
            <a:p>
              <a:pPr algn="ctr" defTabSz="1219170"/>
              <a:r>
                <a:rPr lang="zh-CN" altLang="en-US" sz="2133" dirty="0">
                  <a:solidFill>
                    <a:srgbClr val="C00000"/>
                  </a:solidFill>
                  <a:latin typeface="微软雅黑" panose="020B0503020204020204" pitchFamily="34" charset="-122"/>
                  <a:ea typeface="微软雅黑" panose="020B0503020204020204" pitchFamily="34" charset="-122"/>
                </a:rPr>
                <a:t>上线</a:t>
              </a:r>
            </a:p>
          </p:txBody>
        </p:sp>
        <p:sp>
          <p:nvSpPr>
            <p:cNvPr id="32" name="TextBox 161">
              <a:extLst>
                <a:ext uri="{FF2B5EF4-FFF2-40B4-BE49-F238E27FC236}">
                  <a16:creationId xmlns:a16="http://schemas.microsoft.com/office/drawing/2014/main" xmlns="" id="{E5B5AB0F-1556-8240-B6E6-99D9DB1D1C44}"/>
                </a:ext>
              </a:extLst>
            </p:cNvPr>
            <p:cNvSpPr txBox="1"/>
            <p:nvPr/>
          </p:nvSpPr>
          <p:spPr>
            <a:xfrm>
              <a:off x="5075853" y="4504315"/>
              <a:ext cx="839816" cy="329534"/>
            </a:xfrm>
            <a:prstGeom prst="rect">
              <a:avLst/>
            </a:prstGeom>
            <a:noFill/>
          </p:spPr>
          <p:txBody>
            <a:bodyPr wrap="square" rtlCol="0">
              <a:spAutoFit/>
            </a:bodyPr>
            <a:lstStyle/>
            <a:p>
              <a:pPr algn="ctr" defTabSz="1219170"/>
              <a:r>
                <a:rPr lang="zh-CN" altLang="en-US" sz="2133" dirty="0">
                  <a:solidFill>
                    <a:srgbClr val="C00000"/>
                  </a:solidFill>
                  <a:latin typeface="微软雅黑" panose="020B0503020204020204" pitchFamily="34" charset="-122"/>
                  <a:ea typeface="微软雅黑" panose="020B0503020204020204" pitchFamily="34" charset="-122"/>
                </a:rPr>
                <a:t>上线</a:t>
              </a:r>
            </a:p>
          </p:txBody>
        </p:sp>
        <p:sp>
          <p:nvSpPr>
            <p:cNvPr id="33" name="TextBox 162">
              <a:extLst>
                <a:ext uri="{FF2B5EF4-FFF2-40B4-BE49-F238E27FC236}">
                  <a16:creationId xmlns:a16="http://schemas.microsoft.com/office/drawing/2014/main" xmlns="" id="{A0C979FB-5C99-994F-8661-E3C1508FD68E}"/>
                </a:ext>
              </a:extLst>
            </p:cNvPr>
            <p:cNvSpPr txBox="1"/>
            <p:nvPr/>
          </p:nvSpPr>
          <p:spPr>
            <a:xfrm>
              <a:off x="7116560" y="4532080"/>
              <a:ext cx="839816" cy="297481"/>
            </a:xfrm>
            <a:prstGeom prst="rect">
              <a:avLst/>
            </a:prstGeom>
            <a:noFill/>
          </p:spPr>
          <p:txBody>
            <a:bodyPr wrap="square" rtlCol="0">
              <a:spAutoFit/>
            </a:bodyPr>
            <a:lstStyle/>
            <a:p>
              <a:pPr algn="ctr" defTabSz="1219170"/>
              <a:r>
                <a:rPr lang="zh-CN" altLang="en-US" sz="1867" dirty="0">
                  <a:solidFill>
                    <a:srgbClr val="C00000"/>
                  </a:solidFill>
                  <a:latin typeface="微软雅黑" panose="020B0503020204020204" pitchFamily="34" charset="-122"/>
                  <a:ea typeface="微软雅黑" panose="020B0503020204020204" pitchFamily="34" charset="-122"/>
                </a:rPr>
                <a:t>上线</a:t>
              </a:r>
            </a:p>
          </p:txBody>
        </p:sp>
        <p:sp>
          <p:nvSpPr>
            <p:cNvPr id="34" name="TextBox 163">
              <a:extLst>
                <a:ext uri="{FF2B5EF4-FFF2-40B4-BE49-F238E27FC236}">
                  <a16:creationId xmlns:a16="http://schemas.microsoft.com/office/drawing/2014/main" xmlns="" id="{E99E0943-9A19-3146-858D-5B49808F1AF5}"/>
                </a:ext>
              </a:extLst>
            </p:cNvPr>
            <p:cNvSpPr txBox="1"/>
            <p:nvPr/>
          </p:nvSpPr>
          <p:spPr>
            <a:xfrm>
              <a:off x="1205039" y="931501"/>
              <a:ext cx="1448416" cy="361739"/>
            </a:xfrm>
            <a:prstGeom prst="rect">
              <a:avLst/>
            </a:prstGeom>
            <a:noFill/>
          </p:spPr>
          <p:txBody>
            <a:bodyPr wrap="square" rtlCol="0">
              <a:spAutoFit/>
            </a:bodyPr>
            <a:lstStyle/>
            <a:p>
              <a:pPr algn="ctr" defTabSz="1219170"/>
              <a:r>
                <a:rPr lang="en-US" altLang="zh-CN" sz="2400" b="1" dirty="0">
                  <a:solidFill>
                    <a:prstClr val="black"/>
                  </a:solidFill>
                  <a:latin typeface="微软雅黑" panose="020B0503020204020204" pitchFamily="34" charset="-122"/>
                  <a:ea typeface="微软雅黑" panose="020B0503020204020204" pitchFamily="34" charset="-122"/>
                </a:rPr>
                <a:t>A</a:t>
              </a:r>
              <a:r>
                <a:rPr lang="zh-CN" altLang="en-US" sz="2400" b="1" dirty="0">
                  <a:solidFill>
                    <a:prstClr val="black"/>
                  </a:solidFill>
                  <a:latin typeface="微软雅黑" panose="020B0503020204020204" pitchFamily="34" charset="-122"/>
                  <a:ea typeface="微软雅黑" panose="020B0503020204020204" pitchFamily="34" charset="-122"/>
                </a:rPr>
                <a:t>类节点</a:t>
              </a:r>
            </a:p>
          </p:txBody>
        </p:sp>
        <p:sp>
          <p:nvSpPr>
            <p:cNvPr id="35" name="TextBox 164">
              <a:extLst>
                <a:ext uri="{FF2B5EF4-FFF2-40B4-BE49-F238E27FC236}">
                  <a16:creationId xmlns:a16="http://schemas.microsoft.com/office/drawing/2014/main" xmlns="" id="{2159EA42-57E5-1945-81AC-E58AB4094AD5}"/>
                </a:ext>
              </a:extLst>
            </p:cNvPr>
            <p:cNvSpPr txBox="1"/>
            <p:nvPr/>
          </p:nvSpPr>
          <p:spPr>
            <a:xfrm>
              <a:off x="6907336" y="915566"/>
              <a:ext cx="1380564" cy="361739"/>
            </a:xfrm>
            <a:prstGeom prst="rect">
              <a:avLst/>
            </a:prstGeom>
            <a:noFill/>
          </p:spPr>
          <p:txBody>
            <a:bodyPr wrap="square" rtlCol="0">
              <a:spAutoFit/>
            </a:bodyPr>
            <a:lstStyle/>
            <a:p>
              <a:pPr algn="ctr" defTabSz="1219170"/>
              <a:r>
                <a:rPr lang="en-US" altLang="zh-CN" sz="2400" b="1" dirty="0">
                  <a:solidFill>
                    <a:prstClr val="black"/>
                  </a:solidFill>
                  <a:latin typeface="微软雅黑" panose="020B0503020204020204" pitchFamily="34" charset="-122"/>
                  <a:ea typeface="微软雅黑" panose="020B0503020204020204" pitchFamily="34" charset="-122"/>
                </a:rPr>
                <a:t>C</a:t>
              </a:r>
              <a:r>
                <a:rPr lang="zh-CN" altLang="en-US" sz="2400" b="1" dirty="0">
                  <a:solidFill>
                    <a:prstClr val="black"/>
                  </a:solidFill>
                  <a:latin typeface="微软雅黑" panose="020B0503020204020204" pitchFamily="34" charset="-122"/>
                  <a:ea typeface="微软雅黑" panose="020B0503020204020204" pitchFamily="34" charset="-122"/>
                </a:rPr>
                <a:t>类节点</a:t>
              </a:r>
            </a:p>
          </p:txBody>
        </p:sp>
        <p:sp>
          <p:nvSpPr>
            <p:cNvPr id="36" name="TextBox 165">
              <a:extLst>
                <a:ext uri="{FF2B5EF4-FFF2-40B4-BE49-F238E27FC236}">
                  <a16:creationId xmlns:a16="http://schemas.microsoft.com/office/drawing/2014/main" xmlns="" id="{F7ABA6BA-CE4B-1C42-981A-8C9523F9D4B3}"/>
                </a:ext>
              </a:extLst>
            </p:cNvPr>
            <p:cNvSpPr txBox="1"/>
            <p:nvPr/>
          </p:nvSpPr>
          <p:spPr>
            <a:xfrm>
              <a:off x="4047466" y="924980"/>
              <a:ext cx="1380564" cy="361739"/>
            </a:xfrm>
            <a:prstGeom prst="rect">
              <a:avLst/>
            </a:prstGeom>
            <a:noFill/>
          </p:spPr>
          <p:txBody>
            <a:bodyPr wrap="square" rtlCol="0">
              <a:spAutoFit/>
            </a:bodyPr>
            <a:lstStyle/>
            <a:p>
              <a:pPr algn="ctr" defTabSz="1219170"/>
              <a:r>
                <a:rPr lang="en-US" altLang="zh-CN" sz="2400" b="1" dirty="0">
                  <a:solidFill>
                    <a:prstClr val="black"/>
                  </a:solidFill>
                  <a:latin typeface="微软雅黑" panose="020B0503020204020204" pitchFamily="34" charset="-122"/>
                  <a:ea typeface="微软雅黑" panose="020B0503020204020204" pitchFamily="34" charset="-122"/>
                </a:rPr>
                <a:t>B</a:t>
              </a:r>
              <a:r>
                <a:rPr lang="zh-CN" altLang="en-US" sz="2400" b="1" dirty="0">
                  <a:solidFill>
                    <a:prstClr val="black"/>
                  </a:solidFill>
                  <a:latin typeface="微软雅黑" panose="020B0503020204020204" pitchFamily="34" charset="-122"/>
                  <a:ea typeface="微软雅黑" panose="020B0503020204020204" pitchFamily="34" charset="-122"/>
                </a:rPr>
                <a:t>类节点</a:t>
              </a:r>
            </a:p>
          </p:txBody>
        </p:sp>
        <p:sp>
          <p:nvSpPr>
            <p:cNvPr id="37" name="TextBox 166">
              <a:extLst>
                <a:ext uri="{FF2B5EF4-FFF2-40B4-BE49-F238E27FC236}">
                  <a16:creationId xmlns:a16="http://schemas.microsoft.com/office/drawing/2014/main" xmlns="" id="{1C7DC472-90B6-DB49-AF6C-1686800BB955}"/>
                </a:ext>
              </a:extLst>
            </p:cNvPr>
            <p:cNvSpPr txBox="1"/>
            <p:nvPr/>
          </p:nvSpPr>
          <p:spPr>
            <a:xfrm>
              <a:off x="35496" y="3396310"/>
              <a:ext cx="1967324" cy="307777"/>
            </a:xfrm>
            <a:prstGeom prst="rect">
              <a:avLst/>
            </a:prstGeom>
            <a:noFill/>
            <a:ln w="14288">
              <a:noFill/>
              <a:round/>
              <a:headEnd/>
              <a:tailEnd/>
            </a:ln>
            <a:extLst>
              <a:ext uri="{909E8E84-426E-40DD-AFC4-6F175D3DCCD1}">
                <a14:hiddenFill xmlns:a14="http://schemas.microsoft.com/office/drawing/2010/main">
                  <a:noFill/>
                </a14:hiddenFill>
              </a:ext>
            </a:extLst>
          </p:spPr>
          <p:txBody>
            <a:bodyPr/>
            <a:lstStyle>
              <a:defPPr>
                <a:defRPr lang="zh-CN"/>
              </a:defPPr>
              <a:lvl1pPr>
                <a:defRPr sz="1400">
                  <a:latin typeface="微软雅黑" panose="020B0503020204020204" pitchFamily="34" charset="-122"/>
                  <a:ea typeface="微软雅黑" panose="020B0503020204020204" pitchFamily="34" charset="-122"/>
                </a:defRPr>
              </a:lvl1pPr>
            </a:lstStyle>
            <a:p>
              <a:pPr defTabSz="1219170"/>
              <a:r>
                <a:rPr lang="zh-CN" altLang="en-US" sz="2300" b="1" dirty="0">
                  <a:solidFill>
                    <a:prstClr val="black"/>
                  </a:solidFill>
                </a:rPr>
                <a:t>接入系统</a:t>
              </a:r>
            </a:p>
          </p:txBody>
        </p:sp>
        <p:sp>
          <p:nvSpPr>
            <p:cNvPr id="38" name="TextBox 167">
              <a:extLst>
                <a:ext uri="{FF2B5EF4-FFF2-40B4-BE49-F238E27FC236}">
                  <a16:creationId xmlns:a16="http://schemas.microsoft.com/office/drawing/2014/main" xmlns="" id="{05DBE2D3-B319-734F-9CFF-64007E33706C}"/>
                </a:ext>
              </a:extLst>
            </p:cNvPr>
            <p:cNvSpPr txBox="1"/>
            <p:nvPr/>
          </p:nvSpPr>
          <p:spPr>
            <a:xfrm>
              <a:off x="24331" y="3013304"/>
              <a:ext cx="1967324" cy="307777"/>
            </a:xfrm>
            <a:prstGeom prst="rect">
              <a:avLst/>
            </a:prstGeom>
            <a:noFill/>
            <a:ln w="14288">
              <a:noFill/>
              <a:round/>
              <a:headEnd/>
              <a:tailEnd/>
            </a:ln>
            <a:extLst>
              <a:ext uri="{909E8E84-426E-40DD-AFC4-6F175D3DCCD1}">
                <a14:hiddenFill xmlns:a14="http://schemas.microsoft.com/office/drawing/2010/main">
                  <a:noFill/>
                </a14:hiddenFill>
              </a:ext>
            </a:extLst>
          </p:spPr>
          <p:txBody>
            <a:bodyPr/>
            <a:lstStyle>
              <a:defPPr>
                <a:defRPr lang="zh-CN"/>
              </a:defPPr>
              <a:lvl1pPr>
                <a:defRPr sz="1400">
                  <a:latin typeface="微软雅黑" panose="020B0503020204020204" pitchFamily="34" charset="-122"/>
                  <a:ea typeface="微软雅黑" panose="020B0503020204020204" pitchFamily="34" charset="-122"/>
                </a:defRPr>
              </a:lvl1pPr>
            </a:lstStyle>
            <a:p>
              <a:pPr defTabSz="1219170"/>
              <a:r>
                <a:rPr lang="zh-CN" altLang="en-US" sz="2300" b="1" dirty="0">
                  <a:solidFill>
                    <a:prstClr val="black"/>
                  </a:solidFill>
                </a:rPr>
                <a:t>核心系统</a:t>
              </a:r>
            </a:p>
          </p:txBody>
        </p:sp>
        <p:cxnSp>
          <p:nvCxnSpPr>
            <p:cNvPr id="39" name="直接连接符 56">
              <a:extLst>
                <a:ext uri="{FF2B5EF4-FFF2-40B4-BE49-F238E27FC236}">
                  <a16:creationId xmlns:a16="http://schemas.microsoft.com/office/drawing/2014/main" xmlns="" id="{A20983C3-E581-8248-96F9-5F34E1E11AB9}"/>
                </a:ext>
              </a:extLst>
            </p:cNvPr>
            <p:cNvCxnSpPr>
              <a:stCxn id="13" idx="0"/>
            </p:cNvCxnSpPr>
            <p:nvPr/>
          </p:nvCxnSpPr>
          <p:spPr>
            <a:xfrm flipH="1" flipV="1">
              <a:off x="1963172" y="2999991"/>
              <a:ext cx="686815" cy="9480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TextBox 155">
              <a:extLst>
                <a:ext uri="{FF2B5EF4-FFF2-40B4-BE49-F238E27FC236}">
                  <a16:creationId xmlns:a16="http://schemas.microsoft.com/office/drawing/2014/main" xmlns="" id="{D5CC4BEC-2FE7-5943-9ED5-998D325F5966}"/>
                </a:ext>
              </a:extLst>
            </p:cNvPr>
            <p:cNvSpPr txBox="1"/>
            <p:nvPr/>
          </p:nvSpPr>
          <p:spPr>
            <a:xfrm>
              <a:off x="2595442" y="3630253"/>
              <a:ext cx="718514"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100G</a:t>
              </a:r>
              <a:endParaRPr lang="zh-CN" altLang="en-US" sz="2133" dirty="0">
                <a:solidFill>
                  <a:prstClr val="black"/>
                </a:solidFill>
                <a:latin typeface="Calibri"/>
                <a:ea typeface="宋体" panose="02010600030101010101" pitchFamily="2" charset="-122"/>
              </a:endParaRPr>
            </a:p>
          </p:txBody>
        </p:sp>
        <p:cxnSp>
          <p:nvCxnSpPr>
            <p:cNvPr id="41" name="直接连接符 60">
              <a:extLst>
                <a:ext uri="{FF2B5EF4-FFF2-40B4-BE49-F238E27FC236}">
                  <a16:creationId xmlns:a16="http://schemas.microsoft.com/office/drawing/2014/main" xmlns="" id="{01753B48-4D41-5848-A406-09D08744F093}"/>
                </a:ext>
              </a:extLst>
            </p:cNvPr>
            <p:cNvCxnSpPr>
              <a:stCxn id="22" idx="0"/>
            </p:cNvCxnSpPr>
            <p:nvPr/>
          </p:nvCxnSpPr>
          <p:spPr>
            <a:xfrm flipH="1" flipV="1">
              <a:off x="4858466" y="3010055"/>
              <a:ext cx="637294" cy="9379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TextBox 155">
              <a:extLst>
                <a:ext uri="{FF2B5EF4-FFF2-40B4-BE49-F238E27FC236}">
                  <a16:creationId xmlns:a16="http://schemas.microsoft.com/office/drawing/2014/main" xmlns="" id="{CA7EC406-26CA-2D44-8C60-D68E156C5A18}"/>
                </a:ext>
              </a:extLst>
            </p:cNvPr>
            <p:cNvSpPr txBox="1"/>
            <p:nvPr/>
          </p:nvSpPr>
          <p:spPr>
            <a:xfrm>
              <a:off x="5436096" y="3630253"/>
              <a:ext cx="718514"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100G</a:t>
              </a:r>
              <a:endParaRPr lang="zh-CN" altLang="en-US" sz="2133" dirty="0">
                <a:solidFill>
                  <a:prstClr val="black"/>
                </a:solidFill>
                <a:latin typeface="Calibri"/>
                <a:ea typeface="宋体" panose="02010600030101010101" pitchFamily="2" charset="-122"/>
              </a:endParaRPr>
            </a:p>
          </p:txBody>
        </p:sp>
        <p:cxnSp>
          <p:nvCxnSpPr>
            <p:cNvPr id="43" name="直接连接符 72">
              <a:extLst>
                <a:ext uri="{FF2B5EF4-FFF2-40B4-BE49-F238E27FC236}">
                  <a16:creationId xmlns:a16="http://schemas.microsoft.com/office/drawing/2014/main" xmlns="" id="{48A8BC34-C3B1-1543-9407-78444FF50334}"/>
                </a:ext>
              </a:extLst>
            </p:cNvPr>
            <p:cNvCxnSpPr>
              <a:stCxn id="25" idx="0"/>
              <a:endCxn id="24" idx="2"/>
            </p:cNvCxnSpPr>
            <p:nvPr/>
          </p:nvCxnSpPr>
          <p:spPr>
            <a:xfrm flipH="1" flipV="1">
              <a:off x="7531718" y="3010055"/>
              <a:ext cx="4750" cy="9480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TextBox 155">
              <a:extLst>
                <a:ext uri="{FF2B5EF4-FFF2-40B4-BE49-F238E27FC236}">
                  <a16:creationId xmlns:a16="http://schemas.microsoft.com/office/drawing/2014/main" xmlns="" id="{9460CFB8-70D8-0A43-8A74-F3285A2FC8C2}"/>
                </a:ext>
              </a:extLst>
            </p:cNvPr>
            <p:cNvSpPr txBox="1"/>
            <p:nvPr/>
          </p:nvSpPr>
          <p:spPr>
            <a:xfrm>
              <a:off x="7579023" y="3640136"/>
              <a:ext cx="718514" cy="329534"/>
            </a:xfrm>
            <a:prstGeom prst="rect">
              <a:avLst/>
            </a:prstGeom>
            <a:noFill/>
          </p:spPr>
          <p:txBody>
            <a:bodyPr wrap="square" rtlCol="0">
              <a:spAutoFit/>
            </a:bodyPr>
            <a:lstStyle/>
            <a:p>
              <a:pPr defTabSz="1219170"/>
              <a:r>
                <a:rPr lang="en-US" altLang="zh-CN" sz="2133" dirty="0">
                  <a:solidFill>
                    <a:prstClr val="black"/>
                  </a:solidFill>
                  <a:latin typeface="Calibri"/>
                  <a:ea typeface="宋体" panose="02010600030101010101" pitchFamily="2" charset="-122"/>
                </a:rPr>
                <a:t>10G</a:t>
              </a:r>
              <a:endParaRPr lang="zh-CN" altLang="en-US" sz="2133" dirty="0">
                <a:solidFill>
                  <a:prstClr val="black"/>
                </a:solidFill>
                <a:latin typeface="Calibri"/>
                <a:ea typeface="宋体" panose="02010600030101010101" pitchFamily="2" charset="-122"/>
              </a:endParaRPr>
            </a:p>
          </p:txBody>
        </p:sp>
      </p:grpSp>
      <p:sp>
        <p:nvSpPr>
          <p:cNvPr id="66" name="矩形 65">
            <a:extLst>
              <a:ext uri="{FF2B5EF4-FFF2-40B4-BE49-F238E27FC236}">
                <a16:creationId xmlns:a16="http://schemas.microsoft.com/office/drawing/2014/main" xmlns="" id="{A61094DF-A9E6-8946-A382-E5508BE20697}"/>
              </a:ext>
            </a:extLst>
          </p:cNvPr>
          <p:cNvSpPr/>
          <p:nvPr/>
        </p:nvSpPr>
        <p:spPr>
          <a:xfrm>
            <a:off x="601836" y="367679"/>
            <a:ext cx="4397358" cy="523220"/>
          </a:xfrm>
          <a:prstGeom prst="rect">
            <a:avLst/>
          </a:prstGeom>
        </p:spPr>
        <p:txBody>
          <a:bodyPr wrap="none">
            <a:spAutoFit/>
          </a:bodyPr>
          <a:lstStyle/>
          <a:p>
            <a:r>
              <a:rPr lang="en-US" altLang="zh-CN" sz="2800" b="1" dirty="0"/>
              <a:t>CERNET2</a:t>
            </a:r>
            <a:r>
              <a:rPr lang="zh-CN" altLang="en-US" sz="2800" b="1" dirty="0"/>
              <a:t>接入系统准备就绪</a:t>
            </a:r>
          </a:p>
        </p:txBody>
      </p:sp>
    </p:spTree>
    <p:extLst>
      <p:ext uri="{BB962C8B-B14F-4D97-AF65-F5344CB8AC3E}">
        <p14:creationId xmlns:p14="http://schemas.microsoft.com/office/powerpoint/2010/main" val="211955395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3A4CE1-2D39-B344-96A5-895C566B2F2A}"/>
              </a:ext>
            </a:extLst>
          </p:cNvPr>
          <p:cNvSpPr>
            <a:spLocks noGrp="1"/>
          </p:cNvSpPr>
          <p:nvPr>
            <p:ph type="title"/>
          </p:nvPr>
        </p:nvSpPr>
        <p:spPr>
          <a:xfrm>
            <a:off x="412072" y="356248"/>
            <a:ext cx="8178931" cy="504885"/>
          </a:xfrm>
        </p:spPr>
        <p:txBody>
          <a:bodyPr vert="horz" lIns="91440" tIns="45720" rIns="91440" bIns="45720" rtlCol="0" anchor="ctr">
            <a:normAutofit fontScale="90000"/>
          </a:bodyPr>
          <a:lstStyle/>
          <a:p>
            <a:r>
              <a:rPr kumimoji="1" lang="zh-Hans" altLang="en-US" dirty="0">
                <a:solidFill>
                  <a:srgbClr val="12436D"/>
                </a:solidFill>
                <a:latin typeface="Microsoft YaHei" panose="020B0503020204020204" pitchFamily="34" charset="-122"/>
                <a:ea typeface="Microsoft YaHei" panose="020B0503020204020204" pitchFamily="34" charset="-122"/>
              </a:rPr>
              <a:t>二</a:t>
            </a:r>
            <a:r>
              <a:rPr kumimoji="1" lang="zh-Hans" altLang="en-US" dirty="0"/>
              <a:t>、</a:t>
            </a:r>
            <a:r>
              <a:rPr kumimoji="1" lang="zh-Hans" altLang="en-US" dirty="0">
                <a:solidFill>
                  <a:srgbClr val="12436D"/>
                </a:solidFill>
                <a:latin typeface="Microsoft YaHei" panose="020B0503020204020204" pitchFamily="34" charset="-122"/>
                <a:ea typeface="Microsoft YaHei" panose="020B0503020204020204" pitchFamily="34" charset="-122"/>
              </a:rPr>
              <a:t>推动</a:t>
            </a:r>
            <a:r>
              <a:rPr kumimoji="1" lang="en-US" altLang="zh-CN" dirty="0">
                <a:solidFill>
                  <a:srgbClr val="12436D"/>
                </a:solidFill>
                <a:latin typeface="Microsoft YaHei" panose="020B0503020204020204" pitchFamily="34" charset="-122"/>
                <a:ea typeface="Microsoft YaHei" panose="020B0503020204020204" pitchFamily="34" charset="-122"/>
              </a:rPr>
              <a:t>C</a:t>
            </a:r>
            <a:r>
              <a:rPr kumimoji="1" lang="en-US" altLang="zh-Hans" dirty="0">
                <a:solidFill>
                  <a:srgbClr val="12436D"/>
                </a:solidFill>
                <a:latin typeface="Microsoft YaHei" panose="020B0503020204020204" pitchFamily="34" charset="-122"/>
                <a:ea typeface="Microsoft YaHei" panose="020B0503020204020204" pitchFamily="34" charset="-122"/>
              </a:rPr>
              <a:t>ERNET</a:t>
            </a:r>
            <a:r>
              <a:rPr kumimoji="1" lang="zh-CN" altLang="en-US" dirty="0">
                <a:solidFill>
                  <a:srgbClr val="12436D"/>
                </a:solidFill>
                <a:latin typeface="Microsoft YaHei" panose="020B0503020204020204" pitchFamily="34" charset="-122"/>
                <a:ea typeface="Microsoft YaHei" panose="020B0503020204020204" pitchFamily="34" charset="-122"/>
              </a:rPr>
              <a:t>国内</a:t>
            </a:r>
            <a:r>
              <a:rPr kumimoji="1" lang="en-US" altLang="zh-CN" dirty="0">
                <a:solidFill>
                  <a:srgbClr val="12436D"/>
                </a:solidFill>
                <a:latin typeface="Microsoft YaHei" panose="020B0503020204020204" pitchFamily="34" charset="-122"/>
                <a:ea typeface="Microsoft YaHei" panose="020B0503020204020204" pitchFamily="34" charset="-122"/>
              </a:rPr>
              <a:t>/</a:t>
            </a:r>
            <a:r>
              <a:rPr kumimoji="1" lang="zh-CN" altLang="en-US" dirty="0">
                <a:solidFill>
                  <a:srgbClr val="12436D"/>
                </a:solidFill>
                <a:latin typeface="Microsoft YaHei" panose="020B0503020204020204" pitchFamily="34" charset="-122"/>
                <a:ea typeface="Microsoft YaHei" panose="020B0503020204020204" pitchFamily="34" charset="-122"/>
              </a:rPr>
              <a:t>国际</a:t>
            </a:r>
            <a:r>
              <a:rPr kumimoji="1" lang="en-US" altLang="zh-CN" dirty="0">
                <a:solidFill>
                  <a:srgbClr val="12436D"/>
                </a:solidFill>
                <a:latin typeface="Microsoft YaHei" panose="020B0503020204020204" pitchFamily="34" charset="-122"/>
                <a:ea typeface="Microsoft YaHei" panose="020B0503020204020204" pitchFamily="34" charset="-122"/>
              </a:rPr>
              <a:t>IPv6</a:t>
            </a:r>
            <a:r>
              <a:rPr kumimoji="1" lang="zh-CN" altLang="en-US" dirty="0">
                <a:solidFill>
                  <a:srgbClr val="12436D"/>
                </a:solidFill>
                <a:latin typeface="Microsoft YaHei" panose="020B0503020204020204" pitchFamily="34" charset="-122"/>
                <a:ea typeface="Microsoft YaHei" panose="020B0503020204020204" pitchFamily="34" charset="-122"/>
              </a:rPr>
              <a:t>互联互通</a:t>
            </a:r>
          </a:p>
        </p:txBody>
      </p:sp>
      <p:grpSp>
        <p:nvGrpSpPr>
          <p:cNvPr id="4" name="组合 3">
            <a:extLst>
              <a:ext uri="{FF2B5EF4-FFF2-40B4-BE49-F238E27FC236}">
                <a16:creationId xmlns:a16="http://schemas.microsoft.com/office/drawing/2014/main" xmlns="" id="{AFA41CAF-45FD-774D-BE8D-5C198EE47E49}"/>
              </a:ext>
            </a:extLst>
          </p:cNvPr>
          <p:cNvGrpSpPr/>
          <p:nvPr/>
        </p:nvGrpSpPr>
        <p:grpSpPr>
          <a:xfrm>
            <a:off x="6509058" y="1537331"/>
            <a:ext cx="2146172" cy="2020108"/>
            <a:chOff x="4839976" y="873858"/>
            <a:chExt cx="1678156" cy="1667575"/>
          </a:xfrm>
        </p:grpSpPr>
        <p:sp>
          <p:nvSpPr>
            <p:cNvPr id="5" name="椭圆 4">
              <a:extLst>
                <a:ext uri="{FF2B5EF4-FFF2-40B4-BE49-F238E27FC236}">
                  <a16:creationId xmlns:a16="http://schemas.microsoft.com/office/drawing/2014/main" xmlns="" id="{E84DCBC7-D69A-264A-8C82-A6F628479AC9}"/>
                </a:ext>
              </a:extLst>
            </p:cNvPr>
            <p:cNvSpPr/>
            <p:nvPr/>
          </p:nvSpPr>
          <p:spPr>
            <a:xfrm>
              <a:off x="4839976" y="946350"/>
              <a:ext cx="1595083" cy="159508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矩形 5">
              <a:extLst>
                <a:ext uri="{FF2B5EF4-FFF2-40B4-BE49-F238E27FC236}">
                  <a16:creationId xmlns:a16="http://schemas.microsoft.com/office/drawing/2014/main" xmlns="" id="{5BD25D1B-D4B6-ED47-A5B2-21A7E7E17DC5}"/>
                </a:ext>
              </a:extLst>
            </p:cNvPr>
            <p:cNvSpPr/>
            <p:nvPr/>
          </p:nvSpPr>
          <p:spPr>
            <a:xfrm>
              <a:off x="4917228" y="1246170"/>
              <a:ext cx="1600904" cy="1008060"/>
            </a:xfrm>
            <a:prstGeom prst="rect">
              <a:avLst/>
            </a:prstGeom>
          </p:spPr>
          <p:txBody>
            <a:bodyPr wrap="square">
              <a:spAutoFit/>
            </a:bodyPr>
            <a:lstStyle/>
            <a:p>
              <a:pPr algn="just" defTabSz="1219170"/>
              <a:r>
                <a:rPr lang="zh-CN" altLang="en-US" sz="1467" dirty="0">
                  <a:solidFill>
                    <a:prstClr val="black"/>
                  </a:solidFill>
                  <a:latin typeface="微软雅黑" panose="020B0503020204020204" pitchFamily="34" charset="-122"/>
                  <a:ea typeface="微软雅黑" panose="020B0503020204020204" pitchFamily="34" charset="-122"/>
                </a:rPr>
                <a:t>中国电信</a:t>
              </a:r>
              <a:r>
                <a:rPr lang="en-US" altLang="zh-CN" sz="1467" dirty="0">
                  <a:solidFill>
                    <a:prstClr val="black"/>
                  </a:solidFill>
                  <a:latin typeface="微软雅黑" panose="020B0503020204020204" pitchFamily="34" charset="-122"/>
                  <a:ea typeface="微软雅黑" panose="020B0503020204020204" pitchFamily="34" charset="-122"/>
                </a:rPr>
                <a:t>  10G</a:t>
              </a:r>
            </a:p>
            <a:p>
              <a:pPr algn="just" defTabSz="1219170"/>
              <a:r>
                <a:rPr lang="zh-CN" altLang="en-US" sz="1467" dirty="0">
                  <a:solidFill>
                    <a:prstClr val="black"/>
                  </a:solidFill>
                  <a:latin typeface="微软雅黑" panose="020B0503020204020204" pitchFamily="34" charset="-122"/>
                  <a:ea typeface="微软雅黑" panose="020B0503020204020204" pitchFamily="34" charset="-122"/>
                </a:rPr>
                <a:t>中国联通</a:t>
              </a:r>
              <a:r>
                <a:rPr lang="en-US" altLang="zh-CN" sz="1467" dirty="0">
                  <a:solidFill>
                    <a:prstClr val="black"/>
                  </a:solidFill>
                  <a:latin typeface="微软雅黑" panose="020B0503020204020204" pitchFamily="34" charset="-122"/>
                  <a:ea typeface="微软雅黑" panose="020B0503020204020204" pitchFamily="34" charset="-122"/>
                </a:rPr>
                <a:t>  </a:t>
              </a:r>
              <a:r>
                <a:rPr lang="en-US" altLang="zh-Hans" sz="1467" dirty="0">
                  <a:solidFill>
                    <a:prstClr val="black"/>
                  </a:solidFill>
                  <a:latin typeface="微软雅黑" panose="020B0503020204020204" pitchFamily="34" charset="-122"/>
                  <a:ea typeface="微软雅黑" panose="020B0503020204020204" pitchFamily="34" charset="-122"/>
                </a:rPr>
                <a:t>3</a:t>
              </a:r>
              <a:r>
                <a:rPr lang="en-US" altLang="zh-CN" sz="1467" dirty="0">
                  <a:latin typeface="微软雅黑" panose="020B0503020204020204" pitchFamily="34" charset="-122"/>
                  <a:ea typeface="微软雅黑" panose="020B0503020204020204" pitchFamily="34" charset="-122"/>
                </a:rPr>
                <a:t>3.5G+</a:t>
              </a:r>
              <a:r>
                <a:rPr lang="en-US" altLang="zh-CN" sz="1467" dirty="0">
                  <a:solidFill>
                    <a:srgbClr val="349EEB"/>
                  </a:solidFill>
                  <a:latin typeface="微软雅黑" panose="020B0503020204020204" pitchFamily="34" charset="-122"/>
                  <a:ea typeface="微软雅黑" panose="020B0503020204020204" pitchFamily="34" charset="-122"/>
                </a:rPr>
                <a:t>1G</a:t>
              </a:r>
            </a:p>
            <a:p>
              <a:pPr algn="just" defTabSz="1219170"/>
              <a:r>
                <a:rPr lang="zh-CN" altLang="en-US" sz="1467" dirty="0">
                  <a:solidFill>
                    <a:prstClr val="black"/>
                  </a:solidFill>
                  <a:latin typeface="微软雅黑" panose="020B0503020204020204" pitchFamily="34" charset="-122"/>
                  <a:ea typeface="微软雅黑" panose="020B0503020204020204" pitchFamily="34" charset="-122"/>
                </a:rPr>
                <a:t>中国移动</a:t>
              </a:r>
              <a:r>
                <a:rPr lang="en-US" altLang="zh-CN" sz="1467" dirty="0">
                  <a:solidFill>
                    <a:prstClr val="black"/>
                  </a:solidFill>
                  <a:latin typeface="微软雅黑" panose="020B0503020204020204" pitchFamily="34" charset="-122"/>
                  <a:ea typeface="微软雅黑" panose="020B0503020204020204" pitchFamily="34" charset="-122"/>
                </a:rPr>
                <a:t>  </a:t>
              </a:r>
              <a:r>
                <a:rPr lang="en-US" altLang="zh-Hans" sz="1467" dirty="0">
                  <a:solidFill>
                    <a:prstClr val="black"/>
                  </a:solidFill>
                  <a:latin typeface="微软雅黑" panose="020B0503020204020204" pitchFamily="34" charset="-122"/>
                  <a:ea typeface="微软雅黑" panose="020B0503020204020204" pitchFamily="34" charset="-122"/>
                </a:rPr>
                <a:t>10G</a:t>
              </a:r>
              <a:r>
                <a:rPr lang="zh-CN" altLang="en-US" sz="1467" dirty="0">
                  <a:solidFill>
                    <a:prstClr val="black"/>
                  </a:solidFill>
                  <a:latin typeface="微软雅黑" panose="020B0503020204020204" pitchFamily="34" charset="-122"/>
                  <a:ea typeface="微软雅黑" panose="020B0503020204020204" pitchFamily="34" charset="-122"/>
                </a:rPr>
                <a:t> </a:t>
              </a:r>
              <a:r>
                <a:rPr lang="en-US" altLang="zh-CN" sz="1467" dirty="0">
                  <a:solidFill>
                    <a:prstClr val="black"/>
                  </a:solidFill>
                  <a:latin typeface="微软雅黑" panose="020B0503020204020204" pitchFamily="34" charset="-122"/>
                  <a:ea typeface="微软雅黑" panose="020B0503020204020204" pitchFamily="34" charset="-122"/>
                </a:rPr>
                <a:t>(</a:t>
              </a:r>
              <a:r>
                <a:rPr lang="zh-CN" altLang="en-US" sz="1467" dirty="0">
                  <a:solidFill>
                    <a:prstClr val="black"/>
                  </a:solidFill>
                  <a:latin typeface="微软雅黑" panose="020B0503020204020204" pitchFamily="34" charset="-122"/>
                  <a:ea typeface="微软雅黑" panose="020B0503020204020204" pitchFamily="34" charset="-122"/>
                </a:rPr>
                <a:t>备份</a:t>
              </a:r>
              <a:r>
                <a:rPr lang="en-US" altLang="zh-CN" sz="1467" dirty="0">
                  <a:solidFill>
                    <a:prstClr val="black"/>
                  </a:solidFill>
                  <a:latin typeface="微软雅黑" panose="020B0503020204020204" pitchFamily="34" charset="-122"/>
                  <a:ea typeface="微软雅黑" panose="020B0503020204020204" pitchFamily="34" charset="-122"/>
                </a:rPr>
                <a:t>)</a:t>
              </a:r>
            </a:p>
            <a:p>
              <a:pPr algn="just" defTabSz="1219170"/>
              <a:r>
                <a:rPr lang="zh-CN" altLang="en-US" sz="1467" dirty="0">
                  <a:solidFill>
                    <a:prstClr val="black"/>
                  </a:solidFill>
                  <a:latin typeface="微软雅黑" panose="020B0503020204020204" pitchFamily="34" charset="-122"/>
                  <a:ea typeface="微软雅黑" panose="020B0503020204020204" pitchFamily="34" charset="-122"/>
                </a:rPr>
                <a:t>中国铁通  </a:t>
              </a:r>
              <a:r>
                <a:rPr lang="en-US" altLang="zh-CN" sz="1467" dirty="0">
                  <a:solidFill>
                    <a:prstClr val="black"/>
                  </a:solidFill>
                  <a:latin typeface="微软雅黑" panose="020B0503020204020204" pitchFamily="34" charset="-122"/>
                  <a:ea typeface="微软雅黑" panose="020B0503020204020204" pitchFamily="34" charset="-122"/>
                </a:rPr>
                <a:t>3G</a:t>
              </a:r>
            </a:p>
            <a:p>
              <a:pPr algn="just" defTabSz="1219170"/>
              <a:r>
                <a:rPr lang="zh-CN" altLang="en-US" sz="1467" dirty="0">
                  <a:solidFill>
                    <a:prstClr val="black"/>
                  </a:solidFill>
                  <a:latin typeface="微软雅黑" panose="020B0503020204020204" pitchFamily="34" charset="-122"/>
                  <a:ea typeface="微软雅黑" panose="020B0503020204020204" pitchFamily="34" charset="-122"/>
                </a:rPr>
                <a:t>科技网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7" name="组合 6">
              <a:extLst>
                <a:ext uri="{FF2B5EF4-FFF2-40B4-BE49-F238E27FC236}">
                  <a16:creationId xmlns:a16="http://schemas.microsoft.com/office/drawing/2014/main" xmlns="" id="{6DE6613F-AC69-BE45-B1EC-828419F32537}"/>
                </a:ext>
              </a:extLst>
            </p:cNvPr>
            <p:cNvGrpSpPr/>
            <p:nvPr/>
          </p:nvGrpSpPr>
          <p:grpSpPr>
            <a:xfrm>
              <a:off x="5996810" y="873858"/>
              <a:ext cx="425445" cy="418396"/>
              <a:chOff x="6441300" y="1311192"/>
              <a:chExt cx="841338" cy="827398"/>
            </a:xfrm>
          </p:grpSpPr>
          <p:sp>
            <p:nvSpPr>
              <p:cNvPr id="8" name="椭圆 7">
                <a:extLst>
                  <a:ext uri="{FF2B5EF4-FFF2-40B4-BE49-F238E27FC236}">
                    <a16:creationId xmlns:a16="http://schemas.microsoft.com/office/drawing/2014/main" xmlns="" id="{BD3015CE-1214-1F43-96DD-CAFFD8D510F3}"/>
                  </a:ext>
                </a:extLst>
              </p:cNvPr>
              <p:cNvSpPr/>
              <p:nvPr/>
            </p:nvSpPr>
            <p:spPr>
              <a:xfrm>
                <a:off x="6441300" y="1311192"/>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9" name="矩形 8">
                <a:extLst>
                  <a:ext uri="{FF2B5EF4-FFF2-40B4-BE49-F238E27FC236}">
                    <a16:creationId xmlns:a16="http://schemas.microsoft.com/office/drawing/2014/main" xmlns="" id="{612F7807-55ED-AA4E-85FB-3989052446AC}"/>
                  </a:ext>
                </a:extLst>
              </p:cNvPr>
              <p:cNvSpPr/>
              <p:nvPr/>
            </p:nvSpPr>
            <p:spPr>
              <a:xfrm>
                <a:off x="6466640" y="1464555"/>
                <a:ext cx="815998" cy="485576"/>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北京</a:t>
                </a:r>
              </a:p>
            </p:txBody>
          </p:sp>
        </p:grpSp>
      </p:grpSp>
      <p:grpSp>
        <p:nvGrpSpPr>
          <p:cNvPr id="10" name="组合 9">
            <a:extLst>
              <a:ext uri="{FF2B5EF4-FFF2-40B4-BE49-F238E27FC236}">
                <a16:creationId xmlns:a16="http://schemas.microsoft.com/office/drawing/2014/main" xmlns="" id="{23A0515B-5A27-8C46-A60E-04F04209B25F}"/>
              </a:ext>
            </a:extLst>
          </p:cNvPr>
          <p:cNvGrpSpPr/>
          <p:nvPr/>
        </p:nvGrpSpPr>
        <p:grpSpPr>
          <a:xfrm>
            <a:off x="8519755" y="1619895"/>
            <a:ext cx="1704685" cy="1630167"/>
            <a:chOff x="4915097" y="853803"/>
            <a:chExt cx="1382463" cy="1365158"/>
          </a:xfrm>
        </p:grpSpPr>
        <p:sp>
          <p:nvSpPr>
            <p:cNvPr id="11" name="椭圆 10">
              <a:extLst>
                <a:ext uri="{FF2B5EF4-FFF2-40B4-BE49-F238E27FC236}">
                  <a16:creationId xmlns:a16="http://schemas.microsoft.com/office/drawing/2014/main" xmlns="" id="{3F8D308F-55A8-5748-A2CE-F98B6156B037}"/>
                </a:ext>
              </a:extLst>
            </p:cNvPr>
            <p:cNvSpPr/>
            <p:nvPr/>
          </p:nvSpPr>
          <p:spPr>
            <a:xfrm>
              <a:off x="4934309" y="925035"/>
              <a:ext cx="1293927" cy="12939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矩形 11">
              <a:extLst>
                <a:ext uri="{FF2B5EF4-FFF2-40B4-BE49-F238E27FC236}">
                  <a16:creationId xmlns:a16="http://schemas.microsoft.com/office/drawing/2014/main" xmlns="" id="{474436C4-C2F5-D34B-9D1D-A762E53F1E4B}"/>
                </a:ext>
              </a:extLst>
            </p:cNvPr>
            <p:cNvSpPr/>
            <p:nvPr/>
          </p:nvSpPr>
          <p:spPr>
            <a:xfrm>
              <a:off x="4915097" y="1272981"/>
              <a:ext cx="1382463" cy="644518"/>
            </a:xfrm>
            <a:prstGeom prst="rect">
              <a:avLst/>
            </a:prstGeom>
          </p:spPr>
          <p:txBody>
            <a:bodyPr wrap="square">
              <a:spAutoFit/>
            </a:bodyPr>
            <a:lstStyle/>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中国联通  </a:t>
              </a:r>
              <a:r>
                <a:rPr lang="en-US" altLang="zh-CN" sz="1467" dirty="0">
                  <a:solidFill>
                    <a:prstClr val="black"/>
                  </a:solidFill>
                  <a:latin typeface="微软雅黑" panose="020B0503020204020204" pitchFamily="34" charset="-122"/>
                  <a:ea typeface="微软雅黑" panose="020B0503020204020204" pitchFamily="34" charset="-122"/>
                </a:rPr>
                <a:t>10G</a:t>
              </a:r>
            </a:p>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中国电信  </a:t>
              </a:r>
              <a:r>
                <a:rPr lang="en-US" altLang="zh-CN" sz="1467" dirty="0">
                  <a:solidFill>
                    <a:prstClr val="black"/>
                  </a:solidFill>
                  <a:latin typeface="微软雅黑" panose="020B0503020204020204" pitchFamily="34" charset="-122"/>
                  <a:ea typeface="微软雅黑" panose="020B0503020204020204" pitchFamily="34" charset="-122"/>
                </a:rPr>
                <a:t>10G</a:t>
              </a:r>
            </a:p>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科技网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13" name="组合 12">
              <a:extLst>
                <a:ext uri="{FF2B5EF4-FFF2-40B4-BE49-F238E27FC236}">
                  <a16:creationId xmlns:a16="http://schemas.microsoft.com/office/drawing/2014/main" xmlns="" id="{EB561FD0-B6C2-B84E-93A1-8ED8E425322F}"/>
                </a:ext>
              </a:extLst>
            </p:cNvPr>
            <p:cNvGrpSpPr/>
            <p:nvPr/>
          </p:nvGrpSpPr>
          <p:grpSpPr>
            <a:xfrm>
              <a:off x="5822950" y="853803"/>
              <a:ext cx="433110" cy="418396"/>
              <a:chOff x="6097477" y="1271532"/>
              <a:chExt cx="856495" cy="827398"/>
            </a:xfrm>
          </p:grpSpPr>
          <p:sp>
            <p:nvSpPr>
              <p:cNvPr id="14" name="椭圆 13">
                <a:extLst>
                  <a:ext uri="{FF2B5EF4-FFF2-40B4-BE49-F238E27FC236}">
                    <a16:creationId xmlns:a16="http://schemas.microsoft.com/office/drawing/2014/main" xmlns="" id="{423734A1-6C70-AB4B-A72A-5AB975F492CE}"/>
                  </a:ext>
                </a:extLst>
              </p:cNvPr>
              <p:cNvSpPr/>
              <p:nvPr/>
            </p:nvSpPr>
            <p:spPr>
              <a:xfrm>
                <a:off x="6097477" y="1271532"/>
                <a:ext cx="827399"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solidFill>
                    <a:schemeClr val="tx1"/>
                  </a:solidFill>
                </a:endParaRPr>
              </a:p>
            </p:txBody>
          </p:sp>
          <p:sp>
            <p:nvSpPr>
              <p:cNvPr id="15" name="矩形 14">
                <a:extLst>
                  <a:ext uri="{FF2B5EF4-FFF2-40B4-BE49-F238E27FC236}">
                    <a16:creationId xmlns:a16="http://schemas.microsoft.com/office/drawing/2014/main" xmlns="" id="{D7DB5A96-FB1B-AE48-8819-42B0253B2AA8}"/>
                  </a:ext>
                </a:extLst>
              </p:cNvPr>
              <p:cNvSpPr/>
              <p:nvPr/>
            </p:nvSpPr>
            <p:spPr>
              <a:xfrm>
                <a:off x="6107660" y="1424895"/>
                <a:ext cx="846312" cy="492604"/>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西安</a:t>
                </a:r>
              </a:p>
            </p:txBody>
          </p:sp>
        </p:grpSp>
      </p:grpSp>
      <p:grpSp>
        <p:nvGrpSpPr>
          <p:cNvPr id="16" name="组合 15">
            <a:extLst>
              <a:ext uri="{FF2B5EF4-FFF2-40B4-BE49-F238E27FC236}">
                <a16:creationId xmlns:a16="http://schemas.microsoft.com/office/drawing/2014/main" xmlns="" id="{C6B5B3AA-4EE9-A54E-BAB6-3E7413322544}"/>
              </a:ext>
            </a:extLst>
          </p:cNvPr>
          <p:cNvGrpSpPr/>
          <p:nvPr/>
        </p:nvGrpSpPr>
        <p:grpSpPr>
          <a:xfrm>
            <a:off x="6466583" y="3569788"/>
            <a:ext cx="1336217" cy="1087088"/>
            <a:chOff x="5018078" y="836566"/>
            <a:chExt cx="1236535" cy="1005991"/>
          </a:xfrm>
        </p:grpSpPr>
        <p:sp>
          <p:nvSpPr>
            <p:cNvPr id="17" name="椭圆 16">
              <a:extLst>
                <a:ext uri="{FF2B5EF4-FFF2-40B4-BE49-F238E27FC236}">
                  <a16:creationId xmlns:a16="http://schemas.microsoft.com/office/drawing/2014/main" xmlns="" id="{C9954385-C8F7-474F-80C4-7732B12E530F}"/>
                </a:ext>
              </a:extLst>
            </p:cNvPr>
            <p:cNvSpPr/>
            <p:nvPr/>
          </p:nvSpPr>
          <p:spPr>
            <a:xfrm>
              <a:off x="5073410" y="842888"/>
              <a:ext cx="999669" cy="9996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矩形 17">
              <a:extLst>
                <a:ext uri="{FF2B5EF4-FFF2-40B4-BE49-F238E27FC236}">
                  <a16:creationId xmlns:a16="http://schemas.microsoft.com/office/drawing/2014/main" xmlns="" id="{E9EBDEE7-C97D-1A49-9EB8-A550061C4720}"/>
                </a:ext>
              </a:extLst>
            </p:cNvPr>
            <p:cNvSpPr/>
            <p:nvPr/>
          </p:nvSpPr>
          <p:spPr>
            <a:xfrm>
              <a:off x="5018078" y="1067131"/>
              <a:ext cx="1093426" cy="712279"/>
            </a:xfrm>
            <a:prstGeom prst="rect">
              <a:avLst/>
            </a:prstGeom>
          </p:spPr>
          <p:txBody>
            <a:bodyPr wrap="square">
              <a:spAutoFit/>
            </a:bodyPr>
            <a:lstStyle/>
            <a:p>
              <a:pPr algn="ctr" defTabSz="1219170">
                <a:lnSpc>
                  <a:spcPct val="150000"/>
                </a:lnSpc>
              </a:pPr>
              <a:r>
                <a:rPr lang="zh-CN" altLang="en-US" sz="1467" dirty="0">
                  <a:solidFill>
                    <a:prstClr val="black"/>
                  </a:solidFill>
                  <a:latin typeface="微软雅黑" panose="020B0503020204020204" pitchFamily="34" charset="-122"/>
                  <a:ea typeface="微软雅黑" panose="020B0503020204020204" pitchFamily="34" charset="-122"/>
                </a:rPr>
                <a:t>中国移动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19" name="组合 18">
              <a:extLst>
                <a:ext uri="{FF2B5EF4-FFF2-40B4-BE49-F238E27FC236}">
                  <a16:creationId xmlns:a16="http://schemas.microsoft.com/office/drawing/2014/main" xmlns="" id="{BB1ADB99-EBAC-864F-AC88-CD17B388CFF5}"/>
                </a:ext>
              </a:extLst>
            </p:cNvPr>
            <p:cNvGrpSpPr/>
            <p:nvPr/>
          </p:nvGrpSpPr>
          <p:grpSpPr>
            <a:xfrm>
              <a:off x="5766271" y="836566"/>
              <a:ext cx="488342" cy="418396"/>
              <a:chOff x="5985391" y="1237445"/>
              <a:chExt cx="965719" cy="827398"/>
            </a:xfrm>
          </p:grpSpPr>
          <p:sp>
            <p:nvSpPr>
              <p:cNvPr id="20" name="椭圆 19">
                <a:extLst>
                  <a:ext uri="{FF2B5EF4-FFF2-40B4-BE49-F238E27FC236}">
                    <a16:creationId xmlns:a16="http://schemas.microsoft.com/office/drawing/2014/main" xmlns="" id="{43364985-65EC-EB44-81AB-2289EE92DF9B}"/>
                  </a:ext>
                </a:extLst>
              </p:cNvPr>
              <p:cNvSpPr/>
              <p:nvPr/>
            </p:nvSpPr>
            <p:spPr>
              <a:xfrm>
                <a:off x="6034915" y="1237445"/>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21" name="矩形 20">
                <a:extLst>
                  <a:ext uri="{FF2B5EF4-FFF2-40B4-BE49-F238E27FC236}">
                    <a16:creationId xmlns:a16="http://schemas.microsoft.com/office/drawing/2014/main" xmlns="" id="{58B8CC75-8B61-4D4C-9DF3-72F198A8D989}"/>
                  </a:ext>
                </a:extLst>
              </p:cNvPr>
              <p:cNvSpPr/>
              <p:nvPr/>
            </p:nvSpPr>
            <p:spPr>
              <a:xfrm>
                <a:off x="5985391" y="1390808"/>
                <a:ext cx="965719" cy="544347"/>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重庆</a:t>
                </a:r>
              </a:p>
            </p:txBody>
          </p:sp>
        </p:grpSp>
      </p:grpSp>
      <p:grpSp>
        <p:nvGrpSpPr>
          <p:cNvPr id="22" name="组合 21">
            <a:extLst>
              <a:ext uri="{FF2B5EF4-FFF2-40B4-BE49-F238E27FC236}">
                <a16:creationId xmlns:a16="http://schemas.microsoft.com/office/drawing/2014/main" xmlns="" id="{E61CECC5-6007-9740-8D3D-556D54E8BDBA}"/>
              </a:ext>
            </a:extLst>
          </p:cNvPr>
          <p:cNvGrpSpPr/>
          <p:nvPr/>
        </p:nvGrpSpPr>
        <p:grpSpPr>
          <a:xfrm>
            <a:off x="10020343" y="2224046"/>
            <a:ext cx="1627970" cy="1626656"/>
            <a:chOff x="5007602" y="868133"/>
            <a:chExt cx="1271696" cy="1350829"/>
          </a:xfrm>
        </p:grpSpPr>
        <p:sp>
          <p:nvSpPr>
            <p:cNvPr id="23" name="椭圆 22">
              <a:extLst>
                <a:ext uri="{FF2B5EF4-FFF2-40B4-BE49-F238E27FC236}">
                  <a16:creationId xmlns:a16="http://schemas.microsoft.com/office/drawing/2014/main" xmlns="" id="{4296D589-2E81-204C-8C10-8244E1E0C5DA}"/>
                </a:ext>
              </a:extLst>
            </p:cNvPr>
            <p:cNvSpPr/>
            <p:nvPr/>
          </p:nvSpPr>
          <p:spPr>
            <a:xfrm>
              <a:off x="5007602" y="925035"/>
              <a:ext cx="1220632" cy="129392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 name="矩形 23">
              <a:extLst>
                <a:ext uri="{FF2B5EF4-FFF2-40B4-BE49-F238E27FC236}">
                  <a16:creationId xmlns:a16="http://schemas.microsoft.com/office/drawing/2014/main" xmlns="" id="{9DC1683D-CFF7-1B47-B9B0-E3F43777FEE0}"/>
                </a:ext>
              </a:extLst>
            </p:cNvPr>
            <p:cNvSpPr/>
            <p:nvPr/>
          </p:nvSpPr>
          <p:spPr>
            <a:xfrm>
              <a:off x="5007603" y="1259213"/>
              <a:ext cx="1187843" cy="639130"/>
            </a:xfrm>
            <a:prstGeom prst="rect">
              <a:avLst/>
            </a:prstGeom>
          </p:spPr>
          <p:txBody>
            <a:bodyPr wrap="square">
              <a:spAutoFit/>
            </a:bodyPr>
            <a:lstStyle/>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中国联通  </a:t>
              </a:r>
              <a:r>
                <a:rPr lang="en-US" altLang="zh-CN" sz="1467" dirty="0">
                  <a:solidFill>
                    <a:prstClr val="black"/>
                  </a:solidFill>
                  <a:latin typeface="微软雅黑" panose="020B0503020204020204" pitchFamily="34" charset="-122"/>
                  <a:ea typeface="微软雅黑" panose="020B0503020204020204" pitchFamily="34" charset="-122"/>
                </a:rPr>
                <a:t>10G</a:t>
              </a:r>
            </a:p>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中国移动  </a:t>
              </a:r>
              <a:r>
                <a:rPr lang="en-US" altLang="zh-CN" sz="1467" dirty="0">
                  <a:solidFill>
                    <a:prstClr val="black"/>
                  </a:solidFill>
                  <a:latin typeface="微软雅黑" panose="020B0503020204020204" pitchFamily="34" charset="-122"/>
                  <a:ea typeface="微软雅黑" panose="020B0503020204020204" pitchFamily="34" charset="-122"/>
                </a:rPr>
                <a:t>10G</a:t>
              </a:r>
            </a:p>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科技网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25" name="组合 24">
              <a:extLst>
                <a:ext uri="{FF2B5EF4-FFF2-40B4-BE49-F238E27FC236}">
                  <a16:creationId xmlns:a16="http://schemas.microsoft.com/office/drawing/2014/main" xmlns="" id="{BE90FE49-36C2-084E-BF06-E17D83618FC2}"/>
                </a:ext>
              </a:extLst>
            </p:cNvPr>
            <p:cNvGrpSpPr/>
            <p:nvPr/>
          </p:nvGrpSpPr>
          <p:grpSpPr>
            <a:xfrm>
              <a:off x="5854057" y="868133"/>
              <a:ext cx="425241" cy="418396"/>
              <a:chOff x="6158989" y="1299871"/>
              <a:chExt cx="840933" cy="827398"/>
            </a:xfrm>
          </p:grpSpPr>
          <p:sp>
            <p:nvSpPr>
              <p:cNvPr id="26" name="椭圆 25">
                <a:extLst>
                  <a:ext uri="{FF2B5EF4-FFF2-40B4-BE49-F238E27FC236}">
                    <a16:creationId xmlns:a16="http://schemas.microsoft.com/office/drawing/2014/main" xmlns="" id="{38461B40-8D56-6B4A-A742-ACFFEC7B9390}"/>
                  </a:ext>
                </a:extLst>
              </p:cNvPr>
              <p:cNvSpPr/>
              <p:nvPr/>
            </p:nvSpPr>
            <p:spPr>
              <a:xfrm>
                <a:off x="6158989" y="1299871"/>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27" name="矩形 26">
                <a:extLst>
                  <a:ext uri="{FF2B5EF4-FFF2-40B4-BE49-F238E27FC236}">
                    <a16:creationId xmlns:a16="http://schemas.microsoft.com/office/drawing/2014/main" xmlns="" id="{B78BB7F1-1FD7-FB4E-840C-D869896BFBA3}"/>
                  </a:ext>
                </a:extLst>
              </p:cNvPr>
              <p:cNvSpPr/>
              <p:nvPr/>
            </p:nvSpPr>
            <p:spPr>
              <a:xfrm>
                <a:off x="6184734" y="1453235"/>
                <a:ext cx="815188" cy="488485"/>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成都</a:t>
                </a:r>
              </a:p>
            </p:txBody>
          </p:sp>
        </p:grpSp>
      </p:grpSp>
      <p:grpSp>
        <p:nvGrpSpPr>
          <p:cNvPr id="28" name="组合 27">
            <a:extLst>
              <a:ext uri="{FF2B5EF4-FFF2-40B4-BE49-F238E27FC236}">
                <a16:creationId xmlns:a16="http://schemas.microsoft.com/office/drawing/2014/main" xmlns="" id="{13197595-732F-624C-98CB-B46217643A4D}"/>
              </a:ext>
            </a:extLst>
          </p:cNvPr>
          <p:cNvGrpSpPr/>
          <p:nvPr/>
        </p:nvGrpSpPr>
        <p:grpSpPr>
          <a:xfrm>
            <a:off x="7910936" y="3232775"/>
            <a:ext cx="1562579" cy="1360807"/>
            <a:chOff x="5031933" y="836566"/>
            <a:chExt cx="1222684" cy="1059404"/>
          </a:xfrm>
        </p:grpSpPr>
        <p:sp>
          <p:nvSpPr>
            <p:cNvPr id="29" name="椭圆 28">
              <a:extLst>
                <a:ext uri="{FF2B5EF4-FFF2-40B4-BE49-F238E27FC236}">
                  <a16:creationId xmlns:a16="http://schemas.microsoft.com/office/drawing/2014/main" xmlns="" id="{2C86ED4E-BEC8-EB48-B12D-AB73FC5F1ED1}"/>
                </a:ext>
              </a:extLst>
            </p:cNvPr>
            <p:cNvSpPr/>
            <p:nvPr/>
          </p:nvSpPr>
          <p:spPr>
            <a:xfrm>
              <a:off x="5031933" y="842888"/>
              <a:ext cx="1053082" cy="10530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0" name="矩形 29">
              <a:extLst>
                <a:ext uri="{FF2B5EF4-FFF2-40B4-BE49-F238E27FC236}">
                  <a16:creationId xmlns:a16="http://schemas.microsoft.com/office/drawing/2014/main" xmlns="" id="{6795E574-FB30-9340-B495-7A698376834D}"/>
                </a:ext>
              </a:extLst>
            </p:cNvPr>
            <p:cNvSpPr/>
            <p:nvPr/>
          </p:nvSpPr>
          <p:spPr>
            <a:xfrm>
              <a:off x="5047729" y="1289204"/>
              <a:ext cx="1093423" cy="247645"/>
            </a:xfrm>
            <a:prstGeom prst="rect">
              <a:avLst/>
            </a:prstGeom>
          </p:spPr>
          <p:txBody>
            <a:bodyPr wrap="square">
              <a:spAutoFit/>
            </a:bodyPr>
            <a:lstStyle/>
            <a:p>
              <a:pPr defTabSz="1219170"/>
              <a:r>
                <a:rPr lang="zh-CN" altLang="en-US" sz="1467" dirty="0">
                  <a:latin typeface="微软雅黑" panose="020B0503020204020204" pitchFamily="34" charset="-122"/>
                  <a:ea typeface="微软雅黑" panose="020B0503020204020204" pitchFamily="34" charset="-122"/>
                </a:rPr>
                <a:t>科技网 </a:t>
              </a:r>
              <a:r>
                <a:rPr lang="zh-Hans" altLang="en-US" sz="1467" dirty="0">
                  <a:latin typeface="微软雅黑" panose="020B0503020204020204" pitchFamily="34" charset="-122"/>
                  <a:ea typeface="微软雅黑" panose="020B0503020204020204" pitchFamily="34" charset="-122"/>
                </a:rPr>
                <a:t>   </a:t>
              </a:r>
              <a:r>
                <a:rPr lang="en-US" altLang="zh-CN" sz="1467" dirty="0">
                  <a:latin typeface="微软雅黑" panose="020B0503020204020204" pitchFamily="34" charset="-122"/>
                  <a:ea typeface="微软雅黑" panose="020B0503020204020204" pitchFamily="34" charset="-122"/>
                </a:rPr>
                <a:t>10G</a:t>
              </a:r>
            </a:p>
          </p:txBody>
        </p:sp>
        <p:grpSp>
          <p:nvGrpSpPr>
            <p:cNvPr id="31" name="组合 30">
              <a:extLst>
                <a:ext uri="{FF2B5EF4-FFF2-40B4-BE49-F238E27FC236}">
                  <a16:creationId xmlns:a16="http://schemas.microsoft.com/office/drawing/2014/main" xmlns="" id="{0B53884F-04F4-0E44-83F3-F37A68AC95DB}"/>
                </a:ext>
              </a:extLst>
            </p:cNvPr>
            <p:cNvGrpSpPr/>
            <p:nvPr/>
          </p:nvGrpSpPr>
          <p:grpSpPr>
            <a:xfrm>
              <a:off x="5766274" y="836566"/>
              <a:ext cx="488343" cy="418396"/>
              <a:chOff x="5985391" y="1237445"/>
              <a:chExt cx="965720" cy="827398"/>
            </a:xfrm>
          </p:grpSpPr>
          <p:sp>
            <p:nvSpPr>
              <p:cNvPr id="32" name="椭圆 31">
                <a:extLst>
                  <a:ext uri="{FF2B5EF4-FFF2-40B4-BE49-F238E27FC236}">
                    <a16:creationId xmlns:a16="http://schemas.microsoft.com/office/drawing/2014/main" xmlns="" id="{F4C1764B-3921-CA42-B8FB-7852010F8864}"/>
                  </a:ext>
                </a:extLst>
              </p:cNvPr>
              <p:cNvSpPr/>
              <p:nvPr/>
            </p:nvSpPr>
            <p:spPr>
              <a:xfrm>
                <a:off x="6034915" y="1237445"/>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33" name="矩形 32">
                <a:extLst>
                  <a:ext uri="{FF2B5EF4-FFF2-40B4-BE49-F238E27FC236}">
                    <a16:creationId xmlns:a16="http://schemas.microsoft.com/office/drawing/2014/main" xmlns="" id="{B0CFDC72-3A1E-5D43-B6F9-91DF3BBCA9EB}"/>
                  </a:ext>
                </a:extLst>
              </p:cNvPr>
              <p:cNvSpPr/>
              <p:nvPr/>
            </p:nvSpPr>
            <p:spPr>
              <a:xfrm>
                <a:off x="5985391" y="1390808"/>
                <a:ext cx="965720" cy="544347"/>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武汉</a:t>
                </a:r>
              </a:p>
            </p:txBody>
          </p:sp>
        </p:grpSp>
      </p:grpSp>
      <p:grpSp>
        <p:nvGrpSpPr>
          <p:cNvPr id="34" name="组合 33">
            <a:extLst>
              <a:ext uri="{FF2B5EF4-FFF2-40B4-BE49-F238E27FC236}">
                <a16:creationId xmlns:a16="http://schemas.microsoft.com/office/drawing/2014/main" xmlns="" id="{50DB9E50-D4BD-5045-9359-2822E67E527D}"/>
              </a:ext>
            </a:extLst>
          </p:cNvPr>
          <p:cNvGrpSpPr/>
          <p:nvPr/>
        </p:nvGrpSpPr>
        <p:grpSpPr>
          <a:xfrm>
            <a:off x="9171046" y="3577428"/>
            <a:ext cx="1497675" cy="1304025"/>
            <a:chOff x="4993632" y="792178"/>
            <a:chExt cx="1186722" cy="1050379"/>
          </a:xfrm>
        </p:grpSpPr>
        <p:sp>
          <p:nvSpPr>
            <p:cNvPr id="35" name="椭圆 34">
              <a:extLst>
                <a:ext uri="{FF2B5EF4-FFF2-40B4-BE49-F238E27FC236}">
                  <a16:creationId xmlns:a16="http://schemas.microsoft.com/office/drawing/2014/main" xmlns="" id="{5B1D6469-F7C8-834A-8F60-B8BF07D6124D}"/>
                </a:ext>
              </a:extLst>
            </p:cNvPr>
            <p:cNvSpPr/>
            <p:nvPr/>
          </p:nvSpPr>
          <p:spPr>
            <a:xfrm>
              <a:off x="5073410" y="842888"/>
              <a:ext cx="999669" cy="9996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矩形 35">
              <a:extLst>
                <a:ext uri="{FF2B5EF4-FFF2-40B4-BE49-F238E27FC236}">
                  <a16:creationId xmlns:a16="http://schemas.microsoft.com/office/drawing/2014/main" xmlns="" id="{87DB58A1-4232-4147-970E-15667B1792D7}"/>
                </a:ext>
              </a:extLst>
            </p:cNvPr>
            <p:cNvSpPr/>
            <p:nvPr/>
          </p:nvSpPr>
          <p:spPr>
            <a:xfrm>
              <a:off x="4993632" y="1208855"/>
              <a:ext cx="1186722" cy="438079"/>
            </a:xfrm>
            <a:prstGeom prst="rect">
              <a:avLst/>
            </a:prstGeom>
          </p:spPr>
          <p:txBody>
            <a:bodyPr wrap="square">
              <a:spAutoFit/>
            </a:bodyPr>
            <a:lstStyle/>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中国移动  </a:t>
              </a:r>
              <a:r>
                <a:rPr lang="en-US" altLang="zh-CN" sz="1467" dirty="0">
                  <a:solidFill>
                    <a:prstClr val="black"/>
                  </a:solidFill>
                  <a:latin typeface="微软雅黑" panose="020B0503020204020204" pitchFamily="34" charset="-122"/>
                  <a:ea typeface="微软雅黑" panose="020B0503020204020204" pitchFamily="34" charset="-122"/>
                </a:rPr>
                <a:t>10G</a:t>
              </a:r>
            </a:p>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科技网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37" name="组合 36">
              <a:extLst>
                <a:ext uri="{FF2B5EF4-FFF2-40B4-BE49-F238E27FC236}">
                  <a16:creationId xmlns:a16="http://schemas.microsoft.com/office/drawing/2014/main" xmlns="" id="{1052EF42-3B39-004D-885D-23B4A1ED655E}"/>
                </a:ext>
              </a:extLst>
            </p:cNvPr>
            <p:cNvGrpSpPr/>
            <p:nvPr/>
          </p:nvGrpSpPr>
          <p:grpSpPr>
            <a:xfrm>
              <a:off x="5693107" y="792178"/>
              <a:ext cx="440482" cy="418396"/>
              <a:chOff x="5840713" y="1149664"/>
              <a:chExt cx="871075" cy="827398"/>
            </a:xfrm>
          </p:grpSpPr>
          <p:sp>
            <p:nvSpPr>
              <p:cNvPr id="38" name="椭圆 37">
                <a:extLst>
                  <a:ext uri="{FF2B5EF4-FFF2-40B4-BE49-F238E27FC236}">
                    <a16:creationId xmlns:a16="http://schemas.microsoft.com/office/drawing/2014/main" xmlns="" id="{7C196780-5D40-2D49-B89A-A4F7AD936A05}"/>
                  </a:ext>
                </a:extLst>
              </p:cNvPr>
              <p:cNvSpPr/>
              <p:nvPr/>
            </p:nvSpPr>
            <p:spPr>
              <a:xfrm>
                <a:off x="5840713" y="1149664"/>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39" name="矩形 38">
                <a:extLst>
                  <a:ext uri="{FF2B5EF4-FFF2-40B4-BE49-F238E27FC236}">
                    <a16:creationId xmlns:a16="http://schemas.microsoft.com/office/drawing/2014/main" xmlns="" id="{DF48AACD-451A-574C-8C1D-F62BFACA329B}"/>
                  </a:ext>
                </a:extLst>
              </p:cNvPr>
              <p:cNvSpPr/>
              <p:nvPr/>
            </p:nvSpPr>
            <p:spPr>
              <a:xfrm>
                <a:off x="5884887" y="1280337"/>
                <a:ext cx="826901" cy="473813"/>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南京</a:t>
                </a:r>
              </a:p>
            </p:txBody>
          </p:sp>
        </p:grpSp>
      </p:grpSp>
      <p:grpSp>
        <p:nvGrpSpPr>
          <p:cNvPr id="40" name="组合 39">
            <a:extLst>
              <a:ext uri="{FF2B5EF4-FFF2-40B4-BE49-F238E27FC236}">
                <a16:creationId xmlns:a16="http://schemas.microsoft.com/office/drawing/2014/main" xmlns="" id="{43452A9B-AC0C-1B42-80A4-C7DCBE44B8CF}"/>
              </a:ext>
            </a:extLst>
          </p:cNvPr>
          <p:cNvGrpSpPr/>
          <p:nvPr/>
        </p:nvGrpSpPr>
        <p:grpSpPr>
          <a:xfrm>
            <a:off x="8903365" y="4916571"/>
            <a:ext cx="1619235" cy="1273691"/>
            <a:chOff x="4852870" y="836566"/>
            <a:chExt cx="1498440" cy="1178673"/>
          </a:xfrm>
        </p:grpSpPr>
        <p:sp>
          <p:nvSpPr>
            <p:cNvPr id="41" name="椭圆 40">
              <a:extLst>
                <a:ext uri="{FF2B5EF4-FFF2-40B4-BE49-F238E27FC236}">
                  <a16:creationId xmlns:a16="http://schemas.microsoft.com/office/drawing/2014/main" xmlns="" id="{C895FBCD-3A4B-AB48-A841-60BB3B082F4D}"/>
                </a:ext>
              </a:extLst>
            </p:cNvPr>
            <p:cNvSpPr/>
            <p:nvPr/>
          </p:nvSpPr>
          <p:spPr>
            <a:xfrm>
              <a:off x="5028521" y="883184"/>
              <a:ext cx="1125150" cy="113205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2" name="矩形 41">
              <a:extLst>
                <a:ext uri="{FF2B5EF4-FFF2-40B4-BE49-F238E27FC236}">
                  <a16:creationId xmlns:a16="http://schemas.microsoft.com/office/drawing/2014/main" xmlns="" id="{430115F3-98C0-2540-9359-84AA3FBD08B5}"/>
                </a:ext>
              </a:extLst>
            </p:cNvPr>
            <p:cNvSpPr/>
            <p:nvPr/>
          </p:nvSpPr>
          <p:spPr>
            <a:xfrm>
              <a:off x="4852870" y="1264868"/>
              <a:ext cx="1498440" cy="503294"/>
            </a:xfrm>
            <a:prstGeom prst="rect">
              <a:avLst/>
            </a:prstGeom>
          </p:spPr>
          <p:txBody>
            <a:bodyPr wrap="square">
              <a:spAutoFit/>
            </a:bodyPr>
            <a:lstStyle/>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中国移动 </a:t>
              </a:r>
              <a:r>
                <a:rPr lang="en-US" altLang="zh-CN" sz="1467" dirty="0">
                  <a:solidFill>
                    <a:prstClr val="black"/>
                  </a:solidFill>
                  <a:latin typeface="微软雅黑" panose="020B0503020204020204" pitchFamily="34" charset="-122"/>
                  <a:ea typeface="微软雅黑" panose="020B0503020204020204" pitchFamily="34" charset="-122"/>
                </a:rPr>
                <a:t>10G</a:t>
              </a:r>
            </a:p>
            <a:p>
              <a:pPr algn="ctr" defTabSz="1219170"/>
              <a:r>
                <a:rPr lang="zh-CN" altLang="en-US" sz="1467" dirty="0">
                  <a:solidFill>
                    <a:prstClr val="black"/>
                  </a:solidFill>
                  <a:latin typeface="微软雅黑" panose="020B0503020204020204" pitchFamily="34" charset="-122"/>
                  <a:ea typeface="微软雅黑" panose="020B0503020204020204" pitchFamily="34" charset="-122"/>
                </a:rPr>
                <a:t>中国电信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43" name="组合 42">
              <a:extLst>
                <a:ext uri="{FF2B5EF4-FFF2-40B4-BE49-F238E27FC236}">
                  <a16:creationId xmlns:a16="http://schemas.microsoft.com/office/drawing/2014/main" xmlns="" id="{39AA6D1E-2DA3-BA48-9580-BB5CA9EABCFF}"/>
                </a:ext>
              </a:extLst>
            </p:cNvPr>
            <p:cNvGrpSpPr/>
            <p:nvPr/>
          </p:nvGrpSpPr>
          <p:grpSpPr>
            <a:xfrm>
              <a:off x="5766269" y="836566"/>
              <a:ext cx="488341" cy="418396"/>
              <a:chOff x="5985393" y="1237445"/>
              <a:chExt cx="965718" cy="827398"/>
            </a:xfrm>
          </p:grpSpPr>
          <p:sp>
            <p:nvSpPr>
              <p:cNvPr id="44" name="椭圆 43">
                <a:extLst>
                  <a:ext uri="{FF2B5EF4-FFF2-40B4-BE49-F238E27FC236}">
                    <a16:creationId xmlns:a16="http://schemas.microsoft.com/office/drawing/2014/main" xmlns="" id="{AEF86794-3889-2D40-A783-4FF98A5609A2}"/>
                  </a:ext>
                </a:extLst>
              </p:cNvPr>
              <p:cNvSpPr/>
              <p:nvPr/>
            </p:nvSpPr>
            <p:spPr>
              <a:xfrm>
                <a:off x="6034915" y="1237445"/>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45" name="矩形 44">
                <a:extLst>
                  <a:ext uri="{FF2B5EF4-FFF2-40B4-BE49-F238E27FC236}">
                    <a16:creationId xmlns:a16="http://schemas.microsoft.com/office/drawing/2014/main" xmlns="" id="{E573277D-6A5A-8146-B5D0-A01D86ABE66A}"/>
                  </a:ext>
                </a:extLst>
              </p:cNvPr>
              <p:cNvSpPr/>
              <p:nvPr/>
            </p:nvSpPr>
            <p:spPr>
              <a:xfrm>
                <a:off x="5985393" y="1390808"/>
                <a:ext cx="965718" cy="544347"/>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沈阳</a:t>
                </a:r>
              </a:p>
            </p:txBody>
          </p:sp>
        </p:grpSp>
      </p:grpSp>
      <p:grpSp>
        <p:nvGrpSpPr>
          <p:cNvPr id="46" name="组合 45">
            <a:extLst>
              <a:ext uri="{FF2B5EF4-FFF2-40B4-BE49-F238E27FC236}">
                <a16:creationId xmlns:a16="http://schemas.microsoft.com/office/drawing/2014/main" xmlns="" id="{0C4D0FA1-957C-B14F-95B5-1B679185FBF6}"/>
              </a:ext>
            </a:extLst>
          </p:cNvPr>
          <p:cNvGrpSpPr/>
          <p:nvPr/>
        </p:nvGrpSpPr>
        <p:grpSpPr>
          <a:xfrm>
            <a:off x="10536584" y="3891330"/>
            <a:ext cx="1327085" cy="1087088"/>
            <a:chOff x="5026532" y="836566"/>
            <a:chExt cx="1228085" cy="1005991"/>
          </a:xfrm>
        </p:grpSpPr>
        <p:sp>
          <p:nvSpPr>
            <p:cNvPr id="47" name="椭圆 46">
              <a:extLst>
                <a:ext uri="{FF2B5EF4-FFF2-40B4-BE49-F238E27FC236}">
                  <a16:creationId xmlns:a16="http://schemas.microsoft.com/office/drawing/2014/main" xmlns="" id="{F5AD20CC-8E98-1C47-A110-171AF90A4B59}"/>
                </a:ext>
              </a:extLst>
            </p:cNvPr>
            <p:cNvSpPr/>
            <p:nvPr/>
          </p:nvSpPr>
          <p:spPr>
            <a:xfrm>
              <a:off x="5073410" y="842888"/>
              <a:ext cx="999669" cy="9996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8" name="矩形 47">
              <a:extLst>
                <a:ext uri="{FF2B5EF4-FFF2-40B4-BE49-F238E27FC236}">
                  <a16:creationId xmlns:a16="http://schemas.microsoft.com/office/drawing/2014/main" xmlns="" id="{03CD0D35-F3DA-1643-8351-C229F8BD5D44}"/>
                </a:ext>
              </a:extLst>
            </p:cNvPr>
            <p:cNvSpPr/>
            <p:nvPr/>
          </p:nvSpPr>
          <p:spPr>
            <a:xfrm>
              <a:off x="5026532" y="1079433"/>
              <a:ext cx="1093426" cy="712278"/>
            </a:xfrm>
            <a:prstGeom prst="rect">
              <a:avLst/>
            </a:prstGeom>
          </p:spPr>
          <p:txBody>
            <a:bodyPr wrap="square">
              <a:spAutoFit/>
            </a:bodyPr>
            <a:lstStyle/>
            <a:p>
              <a:pPr algn="ctr" defTabSz="1219170">
                <a:lnSpc>
                  <a:spcPct val="150000"/>
                </a:lnSpc>
              </a:pPr>
              <a:r>
                <a:rPr lang="zh-CN" altLang="en-US" sz="1467" dirty="0">
                  <a:solidFill>
                    <a:prstClr val="black"/>
                  </a:solidFill>
                  <a:latin typeface="微软雅黑" panose="020B0503020204020204" pitchFamily="34" charset="-122"/>
                  <a:ea typeface="微软雅黑" panose="020B0503020204020204" pitchFamily="34" charset="-122"/>
                </a:rPr>
                <a:t>中国移动  </a:t>
              </a:r>
              <a:r>
                <a:rPr lang="en-US" altLang="zh-CN" sz="1467" dirty="0">
                  <a:solidFill>
                    <a:prstClr val="black"/>
                  </a:solidFill>
                  <a:latin typeface="微软雅黑" panose="020B0503020204020204" pitchFamily="34" charset="-122"/>
                  <a:ea typeface="微软雅黑" panose="020B0503020204020204" pitchFamily="34" charset="-122"/>
                </a:rPr>
                <a:t>10G</a:t>
              </a:r>
            </a:p>
          </p:txBody>
        </p:sp>
        <p:grpSp>
          <p:nvGrpSpPr>
            <p:cNvPr id="49" name="组合 48">
              <a:extLst>
                <a:ext uri="{FF2B5EF4-FFF2-40B4-BE49-F238E27FC236}">
                  <a16:creationId xmlns:a16="http://schemas.microsoft.com/office/drawing/2014/main" xmlns="" id="{A70FC2AB-ADA0-F349-9CF2-D54F2684712E}"/>
                </a:ext>
              </a:extLst>
            </p:cNvPr>
            <p:cNvGrpSpPr/>
            <p:nvPr/>
          </p:nvGrpSpPr>
          <p:grpSpPr>
            <a:xfrm>
              <a:off x="5766274" y="836566"/>
              <a:ext cx="488343" cy="418396"/>
              <a:chOff x="5985391" y="1237445"/>
              <a:chExt cx="965720" cy="827398"/>
            </a:xfrm>
          </p:grpSpPr>
          <p:sp>
            <p:nvSpPr>
              <p:cNvPr id="50" name="椭圆 49">
                <a:extLst>
                  <a:ext uri="{FF2B5EF4-FFF2-40B4-BE49-F238E27FC236}">
                    <a16:creationId xmlns:a16="http://schemas.microsoft.com/office/drawing/2014/main" xmlns="" id="{897CD8B0-85C7-2F47-98CF-EF5E79E3D10E}"/>
                  </a:ext>
                </a:extLst>
              </p:cNvPr>
              <p:cNvSpPr/>
              <p:nvPr/>
            </p:nvSpPr>
            <p:spPr>
              <a:xfrm>
                <a:off x="6034915" y="1237445"/>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51" name="矩形 50">
                <a:extLst>
                  <a:ext uri="{FF2B5EF4-FFF2-40B4-BE49-F238E27FC236}">
                    <a16:creationId xmlns:a16="http://schemas.microsoft.com/office/drawing/2014/main" xmlns="" id="{C29C1516-CE5F-D843-B647-BA33383547EB}"/>
                  </a:ext>
                </a:extLst>
              </p:cNvPr>
              <p:cNvSpPr/>
              <p:nvPr/>
            </p:nvSpPr>
            <p:spPr>
              <a:xfrm>
                <a:off x="5985391" y="1390808"/>
                <a:ext cx="965720" cy="544347"/>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郑州</a:t>
                </a:r>
              </a:p>
            </p:txBody>
          </p:sp>
        </p:grpSp>
      </p:grpSp>
      <p:grpSp>
        <p:nvGrpSpPr>
          <p:cNvPr id="52" name="组合 51">
            <a:extLst>
              <a:ext uri="{FF2B5EF4-FFF2-40B4-BE49-F238E27FC236}">
                <a16:creationId xmlns:a16="http://schemas.microsoft.com/office/drawing/2014/main" xmlns="" id="{C474BACB-DBF1-C244-85D1-198A2D9EC689}"/>
              </a:ext>
            </a:extLst>
          </p:cNvPr>
          <p:cNvGrpSpPr/>
          <p:nvPr/>
        </p:nvGrpSpPr>
        <p:grpSpPr>
          <a:xfrm>
            <a:off x="7119855" y="4522882"/>
            <a:ext cx="2036595" cy="1742206"/>
            <a:chOff x="4945300" y="906198"/>
            <a:chExt cx="1526834" cy="1314876"/>
          </a:xfrm>
        </p:grpSpPr>
        <p:sp>
          <p:nvSpPr>
            <p:cNvPr id="53" name="椭圆 52">
              <a:extLst>
                <a:ext uri="{FF2B5EF4-FFF2-40B4-BE49-F238E27FC236}">
                  <a16:creationId xmlns:a16="http://schemas.microsoft.com/office/drawing/2014/main" xmlns="" id="{1621F27D-7535-AF4D-8AF1-7E9508BE10C3}"/>
                </a:ext>
              </a:extLst>
            </p:cNvPr>
            <p:cNvSpPr/>
            <p:nvPr/>
          </p:nvSpPr>
          <p:spPr>
            <a:xfrm>
              <a:off x="4945300" y="950493"/>
              <a:ext cx="1345941" cy="127058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4" name="矩形 53">
              <a:extLst>
                <a:ext uri="{FF2B5EF4-FFF2-40B4-BE49-F238E27FC236}">
                  <a16:creationId xmlns:a16="http://schemas.microsoft.com/office/drawing/2014/main" xmlns="" id="{55819D24-6717-8A47-966E-61F88BFCFBE2}"/>
                </a:ext>
              </a:extLst>
            </p:cNvPr>
            <p:cNvSpPr/>
            <p:nvPr/>
          </p:nvSpPr>
          <p:spPr>
            <a:xfrm>
              <a:off x="5012327" y="1256783"/>
              <a:ext cx="1459807" cy="751248"/>
            </a:xfrm>
            <a:prstGeom prst="rect">
              <a:avLst/>
            </a:prstGeom>
          </p:spPr>
          <p:txBody>
            <a:bodyPr wrap="square">
              <a:spAutoFit/>
            </a:bodyPr>
            <a:lstStyle/>
            <a:p>
              <a:pPr defTabSz="1219170"/>
              <a:r>
                <a:rPr lang="zh-CN" altLang="en-US" sz="1467" dirty="0">
                  <a:solidFill>
                    <a:prstClr val="black"/>
                  </a:solidFill>
                  <a:latin typeface="微软雅黑" panose="020B0503020204020204" pitchFamily="34" charset="-122"/>
                  <a:ea typeface="微软雅黑" panose="020B0503020204020204" pitchFamily="34" charset="-122"/>
                </a:rPr>
                <a:t>中国电信  </a:t>
              </a:r>
              <a:r>
                <a:rPr lang="en-US" altLang="zh-CN" sz="1467" dirty="0">
                  <a:solidFill>
                    <a:prstClr val="black"/>
                  </a:solidFill>
                  <a:latin typeface="微软雅黑" panose="020B0503020204020204" pitchFamily="34" charset="-122"/>
                  <a:ea typeface="微软雅黑" panose="020B0503020204020204" pitchFamily="34" charset="-122"/>
                </a:rPr>
                <a:t>18.5G</a:t>
              </a:r>
            </a:p>
            <a:p>
              <a:pPr defTabSz="1219170"/>
              <a:r>
                <a:rPr lang="zh-CN" altLang="en-US" sz="1467" dirty="0">
                  <a:solidFill>
                    <a:prstClr val="black"/>
                  </a:solidFill>
                  <a:latin typeface="微软雅黑" panose="020B0503020204020204" pitchFamily="34" charset="-122"/>
                  <a:ea typeface="微软雅黑" panose="020B0503020204020204" pitchFamily="34" charset="-122"/>
                </a:rPr>
                <a:t>中国联通  </a:t>
              </a:r>
              <a:r>
                <a:rPr lang="en-US" altLang="zh-CN" sz="1467" dirty="0">
                  <a:latin typeface="微软雅黑" panose="020B0503020204020204" pitchFamily="34" charset="-122"/>
                  <a:ea typeface="微软雅黑" panose="020B0503020204020204" pitchFamily="34" charset="-122"/>
                </a:rPr>
                <a:t>5G+</a:t>
              </a:r>
              <a:r>
                <a:rPr lang="en-US" altLang="zh-CN" sz="1467" dirty="0">
                  <a:solidFill>
                    <a:srgbClr val="349EEB"/>
                  </a:solidFill>
                  <a:latin typeface="微软雅黑" panose="020B0503020204020204" pitchFamily="34" charset="-122"/>
                  <a:ea typeface="微软雅黑" panose="020B0503020204020204" pitchFamily="34" charset="-122"/>
                </a:rPr>
                <a:t>20G</a:t>
              </a:r>
            </a:p>
            <a:p>
              <a:pPr defTabSz="1219170"/>
              <a:r>
                <a:rPr lang="zh-CN" altLang="en-US" sz="1467" dirty="0">
                  <a:solidFill>
                    <a:prstClr val="black"/>
                  </a:solidFill>
                  <a:latin typeface="微软雅黑" panose="020B0503020204020204" pitchFamily="34" charset="-122"/>
                  <a:ea typeface="微软雅黑" panose="020B0503020204020204" pitchFamily="34" charset="-122"/>
                </a:rPr>
                <a:t>中国移动  </a:t>
              </a:r>
              <a:r>
                <a:rPr lang="en-US" altLang="zh-CN" sz="1467" dirty="0">
                  <a:solidFill>
                    <a:prstClr val="black"/>
                  </a:solidFill>
                  <a:latin typeface="微软雅黑" panose="020B0503020204020204" pitchFamily="34" charset="-122"/>
                  <a:ea typeface="微软雅黑" panose="020B0503020204020204" pitchFamily="34" charset="-122"/>
                </a:rPr>
                <a:t>10G</a:t>
              </a:r>
            </a:p>
            <a:p>
              <a:pPr defTabSz="1219170"/>
              <a:r>
                <a:rPr lang="zh-CN" altLang="en-US" sz="1467" dirty="0">
                  <a:solidFill>
                    <a:prstClr val="black"/>
                  </a:solidFill>
                  <a:latin typeface="微软雅黑" panose="020B0503020204020204" pitchFamily="34" charset="-122"/>
                  <a:ea typeface="微软雅黑" panose="020B0503020204020204" pitchFamily="34" charset="-122"/>
                </a:rPr>
                <a:t>中国铁通  </a:t>
              </a:r>
              <a:r>
                <a:rPr lang="en-US" altLang="zh-CN" sz="1467" dirty="0">
                  <a:solidFill>
                    <a:prstClr val="black"/>
                  </a:solidFill>
                  <a:latin typeface="微软雅黑" panose="020B0503020204020204" pitchFamily="34" charset="-122"/>
                  <a:ea typeface="微软雅黑" panose="020B0503020204020204" pitchFamily="34" charset="-122"/>
                </a:rPr>
                <a:t>5G</a:t>
              </a:r>
            </a:p>
          </p:txBody>
        </p:sp>
        <p:grpSp>
          <p:nvGrpSpPr>
            <p:cNvPr id="55" name="组合 54">
              <a:extLst>
                <a:ext uri="{FF2B5EF4-FFF2-40B4-BE49-F238E27FC236}">
                  <a16:creationId xmlns:a16="http://schemas.microsoft.com/office/drawing/2014/main" xmlns="" id="{61A441D0-E889-2346-999E-4117E7A3A1C6}"/>
                </a:ext>
              </a:extLst>
            </p:cNvPr>
            <p:cNvGrpSpPr/>
            <p:nvPr/>
          </p:nvGrpSpPr>
          <p:grpSpPr>
            <a:xfrm>
              <a:off x="5950692" y="906198"/>
              <a:ext cx="418396" cy="418396"/>
              <a:chOff x="6350097" y="1375146"/>
              <a:chExt cx="827398" cy="827398"/>
            </a:xfrm>
          </p:grpSpPr>
          <p:sp>
            <p:nvSpPr>
              <p:cNvPr id="56" name="椭圆 55">
                <a:extLst>
                  <a:ext uri="{FF2B5EF4-FFF2-40B4-BE49-F238E27FC236}">
                    <a16:creationId xmlns:a16="http://schemas.microsoft.com/office/drawing/2014/main" xmlns="" id="{7B57CFF9-FEC8-A643-AB24-7F55EAF2E9A2}"/>
                  </a:ext>
                </a:extLst>
              </p:cNvPr>
              <p:cNvSpPr/>
              <p:nvPr/>
            </p:nvSpPr>
            <p:spPr>
              <a:xfrm>
                <a:off x="6350097" y="1375146"/>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57" name="矩形 56">
                <a:extLst>
                  <a:ext uri="{FF2B5EF4-FFF2-40B4-BE49-F238E27FC236}">
                    <a16:creationId xmlns:a16="http://schemas.microsoft.com/office/drawing/2014/main" xmlns="" id="{FBFB1B2F-39B6-BF46-B74C-B5138DCB3DB2}"/>
                  </a:ext>
                </a:extLst>
              </p:cNvPr>
              <p:cNvSpPr/>
              <p:nvPr/>
            </p:nvSpPr>
            <p:spPr>
              <a:xfrm>
                <a:off x="6392254" y="1528509"/>
                <a:ext cx="782363" cy="443948"/>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上海</a:t>
                </a:r>
              </a:p>
            </p:txBody>
          </p:sp>
        </p:grpSp>
      </p:grpSp>
      <p:grpSp>
        <p:nvGrpSpPr>
          <p:cNvPr id="58" name="组合 57">
            <a:extLst>
              <a:ext uri="{FF2B5EF4-FFF2-40B4-BE49-F238E27FC236}">
                <a16:creationId xmlns:a16="http://schemas.microsoft.com/office/drawing/2014/main" xmlns="" id="{82ABCF72-1261-7445-B2FC-FBDF3AD499EA}"/>
              </a:ext>
            </a:extLst>
          </p:cNvPr>
          <p:cNvGrpSpPr/>
          <p:nvPr/>
        </p:nvGrpSpPr>
        <p:grpSpPr>
          <a:xfrm>
            <a:off x="10377615" y="5037829"/>
            <a:ext cx="1319221" cy="1087088"/>
            <a:chOff x="5033809" y="836566"/>
            <a:chExt cx="1220808" cy="1005991"/>
          </a:xfrm>
        </p:grpSpPr>
        <p:sp>
          <p:nvSpPr>
            <p:cNvPr id="59" name="椭圆 58">
              <a:extLst>
                <a:ext uri="{FF2B5EF4-FFF2-40B4-BE49-F238E27FC236}">
                  <a16:creationId xmlns:a16="http://schemas.microsoft.com/office/drawing/2014/main" xmlns="" id="{C3A5CC79-2702-D443-A567-065932704CA6}"/>
                </a:ext>
              </a:extLst>
            </p:cNvPr>
            <p:cNvSpPr/>
            <p:nvPr/>
          </p:nvSpPr>
          <p:spPr>
            <a:xfrm>
              <a:off x="5073410" y="842888"/>
              <a:ext cx="999669" cy="9996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0" name="矩形 59">
              <a:extLst>
                <a:ext uri="{FF2B5EF4-FFF2-40B4-BE49-F238E27FC236}">
                  <a16:creationId xmlns:a16="http://schemas.microsoft.com/office/drawing/2014/main" xmlns="" id="{F62E8D1C-3EAA-9F4C-952A-0B6D47328130}"/>
                </a:ext>
              </a:extLst>
            </p:cNvPr>
            <p:cNvSpPr/>
            <p:nvPr/>
          </p:nvSpPr>
          <p:spPr>
            <a:xfrm>
              <a:off x="5033809" y="1055079"/>
              <a:ext cx="1093426" cy="712278"/>
            </a:xfrm>
            <a:prstGeom prst="rect">
              <a:avLst/>
            </a:prstGeom>
          </p:spPr>
          <p:txBody>
            <a:bodyPr wrap="square">
              <a:spAutoFit/>
            </a:bodyPr>
            <a:lstStyle/>
            <a:p>
              <a:pPr algn="ctr" defTabSz="1219170">
                <a:lnSpc>
                  <a:spcPct val="150000"/>
                </a:lnSpc>
              </a:pPr>
              <a:r>
                <a:rPr lang="zh-CN" altLang="en-US" sz="1467" dirty="0">
                  <a:solidFill>
                    <a:prstClr val="black"/>
                  </a:solidFill>
                  <a:latin typeface="微软雅黑" panose="020B0503020204020204" pitchFamily="34" charset="-122"/>
                  <a:ea typeface="微软雅黑" panose="020B0503020204020204" pitchFamily="34" charset="-122"/>
                </a:rPr>
                <a:t>中国电信  </a:t>
              </a:r>
              <a:r>
                <a:rPr lang="en-US" altLang="zh-CN" sz="1467" dirty="0">
                  <a:latin typeface="微软雅黑" panose="020B0503020204020204" pitchFamily="34" charset="-122"/>
                  <a:ea typeface="微软雅黑" panose="020B0503020204020204" pitchFamily="34" charset="-122"/>
                </a:rPr>
                <a:t>7.5G+</a:t>
              </a:r>
              <a:r>
                <a:rPr lang="en-US" altLang="zh-CN" sz="1467" dirty="0">
                  <a:solidFill>
                    <a:srgbClr val="349EEB"/>
                  </a:solidFill>
                  <a:latin typeface="微软雅黑" panose="020B0503020204020204" pitchFamily="34" charset="-122"/>
                  <a:ea typeface="微软雅黑" panose="020B0503020204020204" pitchFamily="34" charset="-122"/>
                </a:rPr>
                <a:t>10G</a:t>
              </a:r>
            </a:p>
          </p:txBody>
        </p:sp>
        <p:grpSp>
          <p:nvGrpSpPr>
            <p:cNvPr id="61" name="组合 60">
              <a:extLst>
                <a:ext uri="{FF2B5EF4-FFF2-40B4-BE49-F238E27FC236}">
                  <a16:creationId xmlns:a16="http://schemas.microsoft.com/office/drawing/2014/main" xmlns="" id="{43DFDDDD-1D68-6143-8997-D921049B0B25}"/>
                </a:ext>
              </a:extLst>
            </p:cNvPr>
            <p:cNvGrpSpPr/>
            <p:nvPr/>
          </p:nvGrpSpPr>
          <p:grpSpPr>
            <a:xfrm>
              <a:off x="5766274" y="836566"/>
              <a:ext cx="488343" cy="418396"/>
              <a:chOff x="5985391" y="1237445"/>
              <a:chExt cx="965720" cy="827398"/>
            </a:xfrm>
          </p:grpSpPr>
          <p:sp>
            <p:nvSpPr>
              <p:cNvPr id="62" name="椭圆 61">
                <a:extLst>
                  <a:ext uri="{FF2B5EF4-FFF2-40B4-BE49-F238E27FC236}">
                    <a16:creationId xmlns:a16="http://schemas.microsoft.com/office/drawing/2014/main" xmlns="" id="{63957BDA-FFF8-304F-A158-50935FE20E5F}"/>
                  </a:ext>
                </a:extLst>
              </p:cNvPr>
              <p:cNvSpPr/>
              <p:nvPr/>
            </p:nvSpPr>
            <p:spPr>
              <a:xfrm>
                <a:off x="6034915" y="1237445"/>
                <a:ext cx="827398" cy="827398"/>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7"/>
              </a:p>
            </p:txBody>
          </p:sp>
          <p:sp>
            <p:nvSpPr>
              <p:cNvPr id="63" name="矩形 62">
                <a:extLst>
                  <a:ext uri="{FF2B5EF4-FFF2-40B4-BE49-F238E27FC236}">
                    <a16:creationId xmlns:a16="http://schemas.microsoft.com/office/drawing/2014/main" xmlns="" id="{E91467C8-D78B-6445-8DE1-63BB8ACDB161}"/>
                  </a:ext>
                </a:extLst>
              </p:cNvPr>
              <p:cNvSpPr/>
              <p:nvPr/>
            </p:nvSpPr>
            <p:spPr>
              <a:xfrm>
                <a:off x="5985391" y="1390808"/>
                <a:ext cx="965720" cy="544347"/>
              </a:xfrm>
              <a:prstGeom prst="rect">
                <a:avLst/>
              </a:prstGeom>
            </p:spPr>
            <p:txBody>
              <a:bodyPr wrap="none">
                <a:spAutoFit/>
              </a:bodyPr>
              <a:lstStyle/>
              <a:p>
                <a:pPr algn="ctr" defTabSz="1219170">
                  <a:defRPr/>
                </a:pPr>
                <a:r>
                  <a:rPr lang="zh-CN" altLang="en-US" sz="1333" dirty="0">
                    <a:latin typeface="微软雅黑" panose="020B0503020204020204" pitchFamily="34" charset="-122"/>
                    <a:ea typeface="微软雅黑" panose="020B0503020204020204" pitchFamily="34" charset="-122"/>
                  </a:rPr>
                  <a:t>广州</a:t>
                </a:r>
              </a:p>
            </p:txBody>
          </p:sp>
        </p:grpSp>
      </p:grpSp>
      <p:grpSp>
        <p:nvGrpSpPr>
          <p:cNvPr id="64" name="组合 63">
            <a:extLst>
              <a:ext uri="{FF2B5EF4-FFF2-40B4-BE49-F238E27FC236}">
                <a16:creationId xmlns:a16="http://schemas.microsoft.com/office/drawing/2014/main" xmlns="" id="{ED9E29FA-6C15-1C4D-90E3-416D2AEA16A7}"/>
              </a:ext>
            </a:extLst>
          </p:cNvPr>
          <p:cNvGrpSpPr/>
          <p:nvPr/>
        </p:nvGrpSpPr>
        <p:grpSpPr>
          <a:xfrm>
            <a:off x="548224" y="1672098"/>
            <a:ext cx="5923250" cy="4892812"/>
            <a:chOff x="117003" y="1171162"/>
            <a:chExt cx="4547699" cy="3756559"/>
          </a:xfrm>
        </p:grpSpPr>
        <p:sp>
          <p:nvSpPr>
            <p:cNvPr id="65" name="Freeform 7">
              <a:extLst>
                <a:ext uri="{FF2B5EF4-FFF2-40B4-BE49-F238E27FC236}">
                  <a16:creationId xmlns:a16="http://schemas.microsoft.com/office/drawing/2014/main" xmlns="" id="{89C193EB-0457-7444-A536-DAEA32006ACF}"/>
                </a:ext>
              </a:extLst>
            </p:cNvPr>
            <p:cNvSpPr>
              <a:spLocks/>
            </p:cNvSpPr>
            <p:nvPr/>
          </p:nvSpPr>
          <p:spPr bwMode="auto">
            <a:xfrm>
              <a:off x="2939401" y="4726767"/>
              <a:ext cx="240782" cy="200954"/>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222">
                  <a:moveTo>
                    <a:pt x="88" y="222"/>
                  </a:moveTo>
                  <a:lnTo>
                    <a:pt x="88" y="222"/>
                  </a:lnTo>
                  <a:lnTo>
                    <a:pt x="62" y="212"/>
                  </a:lnTo>
                  <a:lnTo>
                    <a:pt x="40" y="206"/>
                  </a:lnTo>
                  <a:lnTo>
                    <a:pt x="20" y="196"/>
                  </a:lnTo>
                  <a:lnTo>
                    <a:pt x="12" y="190"/>
                  </a:lnTo>
                  <a:lnTo>
                    <a:pt x="6" y="184"/>
                  </a:lnTo>
                  <a:lnTo>
                    <a:pt x="6" y="184"/>
                  </a:lnTo>
                  <a:lnTo>
                    <a:pt x="2" y="160"/>
                  </a:lnTo>
                  <a:lnTo>
                    <a:pt x="0" y="132"/>
                  </a:lnTo>
                  <a:lnTo>
                    <a:pt x="2" y="108"/>
                  </a:lnTo>
                  <a:lnTo>
                    <a:pt x="4" y="98"/>
                  </a:lnTo>
                  <a:lnTo>
                    <a:pt x="8" y="88"/>
                  </a:lnTo>
                  <a:lnTo>
                    <a:pt x="8" y="88"/>
                  </a:lnTo>
                  <a:lnTo>
                    <a:pt x="26" y="82"/>
                  </a:lnTo>
                  <a:lnTo>
                    <a:pt x="36" y="78"/>
                  </a:lnTo>
                  <a:lnTo>
                    <a:pt x="44" y="74"/>
                  </a:lnTo>
                  <a:lnTo>
                    <a:pt x="44" y="74"/>
                  </a:lnTo>
                  <a:lnTo>
                    <a:pt x="46" y="36"/>
                  </a:lnTo>
                  <a:lnTo>
                    <a:pt x="46" y="36"/>
                  </a:lnTo>
                  <a:lnTo>
                    <a:pt x="52" y="32"/>
                  </a:lnTo>
                  <a:lnTo>
                    <a:pt x="56" y="30"/>
                  </a:lnTo>
                  <a:lnTo>
                    <a:pt x="66" y="32"/>
                  </a:lnTo>
                  <a:lnTo>
                    <a:pt x="76" y="34"/>
                  </a:lnTo>
                  <a:lnTo>
                    <a:pt x="84" y="34"/>
                  </a:lnTo>
                  <a:lnTo>
                    <a:pt x="90" y="34"/>
                  </a:lnTo>
                  <a:lnTo>
                    <a:pt x="90" y="34"/>
                  </a:lnTo>
                  <a:lnTo>
                    <a:pt x="142" y="6"/>
                  </a:lnTo>
                  <a:lnTo>
                    <a:pt x="142" y="6"/>
                  </a:lnTo>
                  <a:lnTo>
                    <a:pt x="234" y="0"/>
                  </a:lnTo>
                  <a:lnTo>
                    <a:pt x="234" y="0"/>
                  </a:lnTo>
                  <a:lnTo>
                    <a:pt x="242" y="4"/>
                  </a:lnTo>
                  <a:lnTo>
                    <a:pt x="250" y="10"/>
                  </a:lnTo>
                  <a:lnTo>
                    <a:pt x="258" y="20"/>
                  </a:lnTo>
                  <a:lnTo>
                    <a:pt x="266" y="32"/>
                  </a:lnTo>
                  <a:lnTo>
                    <a:pt x="266" y="32"/>
                  </a:lnTo>
                  <a:lnTo>
                    <a:pt x="266" y="52"/>
                  </a:lnTo>
                  <a:lnTo>
                    <a:pt x="266" y="52"/>
                  </a:lnTo>
                  <a:lnTo>
                    <a:pt x="262" y="60"/>
                  </a:lnTo>
                  <a:lnTo>
                    <a:pt x="258" y="68"/>
                  </a:lnTo>
                  <a:lnTo>
                    <a:pt x="258" y="68"/>
                  </a:lnTo>
                  <a:lnTo>
                    <a:pt x="236" y="100"/>
                  </a:lnTo>
                  <a:lnTo>
                    <a:pt x="226" y="116"/>
                  </a:lnTo>
                  <a:lnTo>
                    <a:pt x="218" y="134"/>
                  </a:lnTo>
                  <a:lnTo>
                    <a:pt x="218" y="134"/>
                  </a:lnTo>
                  <a:lnTo>
                    <a:pt x="212" y="148"/>
                  </a:lnTo>
                  <a:lnTo>
                    <a:pt x="208" y="158"/>
                  </a:lnTo>
                  <a:lnTo>
                    <a:pt x="202" y="166"/>
                  </a:lnTo>
                  <a:lnTo>
                    <a:pt x="202" y="166"/>
                  </a:lnTo>
                  <a:lnTo>
                    <a:pt x="178" y="178"/>
                  </a:lnTo>
                  <a:lnTo>
                    <a:pt x="156" y="192"/>
                  </a:lnTo>
                  <a:lnTo>
                    <a:pt x="116" y="218"/>
                  </a:lnTo>
                  <a:lnTo>
                    <a:pt x="116" y="218"/>
                  </a:lnTo>
                  <a:lnTo>
                    <a:pt x="88" y="222"/>
                  </a:lnTo>
                  <a:lnTo>
                    <a:pt x="88" y="222"/>
                  </a:lnTo>
                  <a:close/>
                </a:path>
              </a:pathLst>
            </a:custGeom>
            <a:solidFill>
              <a:srgbClr val="DCDDDD"/>
            </a:solidFill>
            <a:ln w="9525">
              <a:noFill/>
              <a:round/>
              <a:headEnd/>
              <a:tailEnd/>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66" name="Freeform 8">
              <a:extLst>
                <a:ext uri="{FF2B5EF4-FFF2-40B4-BE49-F238E27FC236}">
                  <a16:creationId xmlns:a16="http://schemas.microsoft.com/office/drawing/2014/main" xmlns="" id="{872D6D31-E692-044E-A566-4B5FBD8A293E}"/>
                </a:ext>
              </a:extLst>
            </p:cNvPr>
            <p:cNvSpPr>
              <a:spLocks/>
            </p:cNvSpPr>
            <p:nvPr/>
          </p:nvSpPr>
          <p:spPr bwMode="auto">
            <a:xfrm>
              <a:off x="2950263" y="4735820"/>
              <a:ext cx="220868" cy="182849"/>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202">
                  <a:moveTo>
                    <a:pt x="82" y="202"/>
                  </a:moveTo>
                  <a:lnTo>
                    <a:pt x="82" y="202"/>
                  </a:lnTo>
                  <a:lnTo>
                    <a:pt x="22" y="182"/>
                  </a:lnTo>
                  <a:lnTo>
                    <a:pt x="22" y="182"/>
                  </a:lnTo>
                  <a:lnTo>
                    <a:pt x="12" y="174"/>
                  </a:lnTo>
                  <a:lnTo>
                    <a:pt x="6" y="166"/>
                  </a:lnTo>
                  <a:lnTo>
                    <a:pt x="0" y="158"/>
                  </a:lnTo>
                  <a:lnTo>
                    <a:pt x="0" y="150"/>
                  </a:lnTo>
                  <a:lnTo>
                    <a:pt x="0" y="132"/>
                  </a:lnTo>
                  <a:lnTo>
                    <a:pt x="0" y="114"/>
                  </a:lnTo>
                  <a:lnTo>
                    <a:pt x="0" y="114"/>
                  </a:lnTo>
                  <a:lnTo>
                    <a:pt x="2" y="94"/>
                  </a:lnTo>
                  <a:lnTo>
                    <a:pt x="4" y="90"/>
                  </a:lnTo>
                  <a:lnTo>
                    <a:pt x="6" y="86"/>
                  </a:lnTo>
                  <a:lnTo>
                    <a:pt x="8" y="84"/>
                  </a:lnTo>
                  <a:lnTo>
                    <a:pt x="14" y="82"/>
                  </a:lnTo>
                  <a:lnTo>
                    <a:pt x="30" y="78"/>
                  </a:lnTo>
                  <a:lnTo>
                    <a:pt x="30" y="78"/>
                  </a:lnTo>
                  <a:lnTo>
                    <a:pt x="42" y="68"/>
                  </a:lnTo>
                  <a:lnTo>
                    <a:pt x="42" y="68"/>
                  </a:lnTo>
                  <a:lnTo>
                    <a:pt x="44" y="32"/>
                  </a:lnTo>
                  <a:lnTo>
                    <a:pt x="44" y="32"/>
                  </a:lnTo>
                  <a:lnTo>
                    <a:pt x="48" y="30"/>
                  </a:lnTo>
                  <a:lnTo>
                    <a:pt x="48" y="30"/>
                  </a:lnTo>
                  <a:lnTo>
                    <a:pt x="64" y="34"/>
                  </a:lnTo>
                  <a:lnTo>
                    <a:pt x="74" y="34"/>
                  </a:lnTo>
                  <a:lnTo>
                    <a:pt x="84" y="34"/>
                  </a:lnTo>
                  <a:lnTo>
                    <a:pt x="84" y="34"/>
                  </a:lnTo>
                  <a:lnTo>
                    <a:pt x="134" y="6"/>
                  </a:lnTo>
                  <a:lnTo>
                    <a:pt x="134" y="6"/>
                  </a:lnTo>
                  <a:lnTo>
                    <a:pt x="218" y="0"/>
                  </a:lnTo>
                  <a:lnTo>
                    <a:pt x="218" y="0"/>
                  </a:lnTo>
                  <a:lnTo>
                    <a:pt x="224" y="4"/>
                  </a:lnTo>
                  <a:lnTo>
                    <a:pt x="234" y="12"/>
                  </a:lnTo>
                  <a:lnTo>
                    <a:pt x="238" y="16"/>
                  </a:lnTo>
                  <a:lnTo>
                    <a:pt x="240" y="22"/>
                  </a:lnTo>
                  <a:lnTo>
                    <a:pt x="244" y="28"/>
                  </a:lnTo>
                  <a:lnTo>
                    <a:pt x="244" y="36"/>
                  </a:lnTo>
                  <a:lnTo>
                    <a:pt x="244" y="36"/>
                  </a:lnTo>
                  <a:lnTo>
                    <a:pt x="232" y="56"/>
                  </a:lnTo>
                  <a:lnTo>
                    <a:pt x="224" y="66"/>
                  </a:lnTo>
                  <a:lnTo>
                    <a:pt x="216" y="74"/>
                  </a:lnTo>
                  <a:lnTo>
                    <a:pt x="216" y="74"/>
                  </a:lnTo>
                  <a:lnTo>
                    <a:pt x="210" y="90"/>
                  </a:lnTo>
                  <a:lnTo>
                    <a:pt x="202" y="106"/>
                  </a:lnTo>
                  <a:lnTo>
                    <a:pt x="194" y="122"/>
                  </a:lnTo>
                  <a:lnTo>
                    <a:pt x="188" y="142"/>
                  </a:lnTo>
                  <a:lnTo>
                    <a:pt x="188" y="142"/>
                  </a:lnTo>
                  <a:lnTo>
                    <a:pt x="98" y="198"/>
                  </a:lnTo>
                  <a:lnTo>
                    <a:pt x="98" y="198"/>
                  </a:lnTo>
                  <a:lnTo>
                    <a:pt x="90" y="200"/>
                  </a:lnTo>
                  <a:lnTo>
                    <a:pt x="82" y="202"/>
                  </a:lnTo>
                  <a:lnTo>
                    <a:pt x="82" y="202"/>
                  </a:lnTo>
                  <a:close/>
                </a:path>
              </a:pathLst>
            </a:custGeom>
            <a:solidFill>
              <a:schemeClr val="bg1">
                <a:lumMod val="85000"/>
              </a:schemeClr>
            </a:solidFill>
            <a:ln w="3175">
              <a:solidFill>
                <a:schemeClr val="bg2">
                  <a:lumMod val="50000"/>
                </a:schemeClr>
              </a:solid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67" name="Freeform 9">
              <a:extLst>
                <a:ext uri="{FF2B5EF4-FFF2-40B4-BE49-F238E27FC236}">
                  <a16:creationId xmlns:a16="http://schemas.microsoft.com/office/drawing/2014/main" xmlns="" id="{5F26C92F-5CA0-6845-B35C-2B827BB1D370}"/>
                </a:ext>
              </a:extLst>
            </p:cNvPr>
            <p:cNvSpPr>
              <a:spLocks/>
            </p:cNvSpPr>
            <p:nvPr/>
          </p:nvSpPr>
          <p:spPr bwMode="auto">
            <a:xfrm>
              <a:off x="117003" y="1171162"/>
              <a:ext cx="4547699" cy="3542933"/>
            </a:xfrm>
            <a:custGeom>
              <a:avLst/>
              <a:gdLst>
                <a:gd name="T0" fmla="*/ 3152 w 5024"/>
                <a:gd name="T1" fmla="*/ 3764 h 3914"/>
                <a:gd name="T2" fmla="*/ 2904 w 5024"/>
                <a:gd name="T3" fmla="*/ 3696 h 3914"/>
                <a:gd name="T4" fmla="*/ 2720 w 5024"/>
                <a:gd name="T5" fmla="*/ 3612 h 3914"/>
                <a:gd name="T6" fmla="*/ 2446 w 5024"/>
                <a:gd name="T7" fmla="*/ 3668 h 3914"/>
                <a:gd name="T8" fmla="*/ 2320 w 5024"/>
                <a:gd name="T9" fmla="*/ 3792 h 3914"/>
                <a:gd name="T10" fmla="*/ 2124 w 5024"/>
                <a:gd name="T11" fmla="*/ 3656 h 3914"/>
                <a:gd name="T12" fmla="*/ 1982 w 5024"/>
                <a:gd name="T13" fmla="*/ 3478 h 3914"/>
                <a:gd name="T14" fmla="*/ 2098 w 5024"/>
                <a:gd name="T15" fmla="*/ 3086 h 3914"/>
                <a:gd name="T16" fmla="*/ 1936 w 5024"/>
                <a:gd name="T17" fmla="*/ 3024 h 3914"/>
                <a:gd name="T18" fmla="*/ 1656 w 5024"/>
                <a:gd name="T19" fmla="*/ 3038 h 3914"/>
                <a:gd name="T20" fmla="*/ 1382 w 5024"/>
                <a:gd name="T21" fmla="*/ 2958 h 3914"/>
                <a:gd name="T22" fmla="*/ 1096 w 5024"/>
                <a:gd name="T23" fmla="*/ 2970 h 3914"/>
                <a:gd name="T24" fmla="*/ 828 w 5024"/>
                <a:gd name="T25" fmla="*/ 2860 h 3914"/>
                <a:gd name="T26" fmla="*/ 628 w 5024"/>
                <a:gd name="T27" fmla="*/ 2666 h 3914"/>
                <a:gd name="T28" fmla="*/ 312 w 5024"/>
                <a:gd name="T29" fmla="*/ 2400 h 3914"/>
                <a:gd name="T30" fmla="*/ 278 w 5024"/>
                <a:gd name="T31" fmla="*/ 2192 h 3914"/>
                <a:gd name="T32" fmla="*/ 262 w 5024"/>
                <a:gd name="T33" fmla="*/ 1920 h 3914"/>
                <a:gd name="T34" fmla="*/ 114 w 5024"/>
                <a:gd name="T35" fmla="*/ 1734 h 3914"/>
                <a:gd name="T36" fmla="*/ 86 w 5024"/>
                <a:gd name="T37" fmla="*/ 1410 h 3914"/>
                <a:gd name="T38" fmla="*/ 8 w 5024"/>
                <a:gd name="T39" fmla="*/ 1272 h 3914"/>
                <a:gd name="T40" fmla="*/ 254 w 5024"/>
                <a:gd name="T41" fmla="*/ 1198 h 3914"/>
                <a:gd name="T42" fmla="*/ 534 w 5024"/>
                <a:gd name="T43" fmla="*/ 1158 h 3914"/>
                <a:gd name="T44" fmla="*/ 724 w 5024"/>
                <a:gd name="T45" fmla="*/ 820 h 3914"/>
                <a:gd name="T46" fmla="*/ 994 w 5024"/>
                <a:gd name="T47" fmla="*/ 664 h 3914"/>
                <a:gd name="T48" fmla="*/ 1230 w 5024"/>
                <a:gd name="T49" fmla="*/ 626 h 3914"/>
                <a:gd name="T50" fmla="*/ 1456 w 5024"/>
                <a:gd name="T51" fmla="*/ 530 h 3914"/>
                <a:gd name="T52" fmla="*/ 1586 w 5024"/>
                <a:gd name="T53" fmla="*/ 898 h 3914"/>
                <a:gd name="T54" fmla="*/ 1986 w 5024"/>
                <a:gd name="T55" fmla="*/ 1198 h 3914"/>
                <a:gd name="T56" fmla="*/ 2578 w 5024"/>
                <a:gd name="T57" fmla="*/ 1398 h 3914"/>
                <a:gd name="T58" fmla="*/ 2920 w 5024"/>
                <a:gd name="T59" fmla="*/ 1360 h 3914"/>
                <a:gd name="T60" fmla="*/ 3282 w 5024"/>
                <a:gd name="T61" fmla="*/ 1212 h 3914"/>
                <a:gd name="T62" fmla="*/ 3368 w 5024"/>
                <a:gd name="T63" fmla="*/ 1050 h 3914"/>
                <a:gd name="T64" fmla="*/ 3636 w 5024"/>
                <a:gd name="T65" fmla="*/ 882 h 3914"/>
                <a:gd name="T66" fmla="*/ 3792 w 5024"/>
                <a:gd name="T67" fmla="*/ 664 h 3914"/>
                <a:gd name="T68" fmla="*/ 3554 w 5024"/>
                <a:gd name="T69" fmla="*/ 718 h 3914"/>
                <a:gd name="T70" fmla="*/ 3700 w 5024"/>
                <a:gd name="T71" fmla="*/ 476 h 3914"/>
                <a:gd name="T72" fmla="*/ 3790 w 5024"/>
                <a:gd name="T73" fmla="*/ 138 h 3914"/>
                <a:gd name="T74" fmla="*/ 4078 w 5024"/>
                <a:gd name="T75" fmla="*/ 20 h 3914"/>
                <a:gd name="T76" fmla="*/ 4372 w 5024"/>
                <a:gd name="T77" fmla="*/ 288 h 3914"/>
                <a:gd name="T78" fmla="*/ 4626 w 5024"/>
                <a:gd name="T79" fmla="*/ 396 h 3914"/>
                <a:gd name="T80" fmla="*/ 4950 w 5024"/>
                <a:gd name="T81" fmla="*/ 342 h 3914"/>
                <a:gd name="T82" fmla="*/ 4994 w 5024"/>
                <a:gd name="T83" fmla="*/ 714 h 3914"/>
                <a:gd name="T84" fmla="*/ 4884 w 5024"/>
                <a:gd name="T85" fmla="*/ 896 h 3914"/>
                <a:gd name="T86" fmla="*/ 4832 w 5024"/>
                <a:gd name="T87" fmla="*/ 1116 h 3914"/>
                <a:gd name="T88" fmla="*/ 4722 w 5024"/>
                <a:gd name="T89" fmla="*/ 1230 h 3914"/>
                <a:gd name="T90" fmla="*/ 4482 w 5024"/>
                <a:gd name="T91" fmla="*/ 1412 h 3914"/>
                <a:gd name="T92" fmla="*/ 4206 w 5024"/>
                <a:gd name="T93" fmla="*/ 1678 h 3914"/>
                <a:gd name="T94" fmla="*/ 4196 w 5024"/>
                <a:gd name="T95" fmla="*/ 1430 h 3914"/>
                <a:gd name="T96" fmla="*/ 3866 w 5024"/>
                <a:gd name="T97" fmla="*/ 1690 h 3914"/>
                <a:gd name="T98" fmla="*/ 3988 w 5024"/>
                <a:gd name="T99" fmla="*/ 1796 h 3914"/>
                <a:gd name="T100" fmla="*/ 4328 w 5024"/>
                <a:gd name="T101" fmla="*/ 1834 h 3914"/>
                <a:gd name="T102" fmla="*/ 4100 w 5024"/>
                <a:gd name="T103" fmla="*/ 2054 h 3914"/>
                <a:gd name="T104" fmla="*/ 4268 w 5024"/>
                <a:gd name="T105" fmla="*/ 2378 h 3914"/>
                <a:gd name="T106" fmla="*/ 4384 w 5024"/>
                <a:gd name="T107" fmla="*/ 2538 h 3914"/>
                <a:gd name="T108" fmla="*/ 4424 w 5024"/>
                <a:gd name="T109" fmla="*/ 2668 h 3914"/>
                <a:gd name="T110" fmla="*/ 4380 w 5024"/>
                <a:gd name="T111" fmla="*/ 2774 h 3914"/>
                <a:gd name="T112" fmla="*/ 4282 w 5024"/>
                <a:gd name="T113" fmla="*/ 3048 h 3914"/>
                <a:gd name="T114" fmla="*/ 4242 w 5024"/>
                <a:gd name="T115" fmla="*/ 3212 h 3914"/>
                <a:gd name="T116" fmla="*/ 4136 w 5024"/>
                <a:gd name="T117" fmla="*/ 3370 h 3914"/>
                <a:gd name="T118" fmla="*/ 3930 w 5024"/>
                <a:gd name="T119" fmla="*/ 3558 h 3914"/>
                <a:gd name="T120" fmla="*/ 3726 w 5024"/>
                <a:gd name="T121" fmla="*/ 3658 h 3914"/>
                <a:gd name="T122" fmla="*/ 3512 w 5024"/>
                <a:gd name="T123" fmla="*/ 3730 h 3914"/>
                <a:gd name="T124" fmla="*/ 3288 w 5024"/>
                <a:gd name="T125" fmla="*/ 3834 h 3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24" h="3914">
                  <a:moveTo>
                    <a:pt x="3272" y="3914"/>
                  </a:moveTo>
                  <a:lnTo>
                    <a:pt x="3272" y="3914"/>
                  </a:lnTo>
                  <a:lnTo>
                    <a:pt x="3258" y="3900"/>
                  </a:lnTo>
                  <a:lnTo>
                    <a:pt x="3250" y="3888"/>
                  </a:lnTo>
                  <a:lnTo>
                    <a:pt x="3246" y="3878"/>
                  </a:lnTo>
                  <a:lnTo>
                    <a:pt x="3242" y="3866"/>
                  </a:lnTo>
                  <a:lnTo>
                    <a:pt x="3242" y="3866"/>
                  </a:lnTo>
                  <a:lnTo>
                    <a:pt x="3216" y="3828"/>
                  </a:lnTo>
                  <a:lnTo>
                    <a:pt x="3216" y="3828"/>
                  </a:lnTo>
                  <a:lnTo>
                    <a:pt x="3216" y="3810"/>
                  </a:lnTo>
                  <a:lnTo>
                    <a:pt x="3216" y="3796"/>
                  </a:lnTo>
                  <a:lnTo>
                    <a:pt x="3218" y="3790"/>
                  </a:lnTo>
                  <a:lnTo>
                    <a:pt x="3222" y="3784"/>
                  </a:lnTo>
                  <a:lnTo>
                    <a:pt x="3226" y="3780"/>
                  </a:lnTo>
                  <a:lnTo>
                    <a:pt x="3234" y="3776"/>
                  </a:lnTo>
                  <a:lnTo>
                    <a:pt x="3234" y="3776"/>
                  </a:lnTo>
                  <a:lnTo>
                    <a:pt x="3236" y="3770"/>
                  </a:lnTo>
                  <a:lnTo>
                    <a:pt x="3236" y="3770"/>
                  </a:lnTo>
                  <a:lnTo>
                    <a:pt x="3226" y="3770"/>
                  </a:lnTo>
                  <a:lnTo>
                    <a:pt x="3218" y="3772"/>
                  </a:lnTo>
                  <a:lnTo>
                    <a:pt x="3208" y="3776"/>
                  </a:lnTo>
                  <a:lnTo>
                    <a:pt x="3198" y="3782"/>
                  </a:lnTo>
                  <a:lnTo>
                    <a:pt x="3188" y="3790"/>
                  </a:lnTo>
                  <a:lnTo>
                    <a:pt x="3188" y="3790"/>
                  </a:lnTo>
                  <a:lnTo>
                    <a:pt x="3156" y="3790"/>
                  </a:lnTo>
                  <a:lnTo>
                    <a:pt x="3156" y="3790"/>
                  </a:lnTo>
                  <a:lnTo>
                    <a:pt x="3152" y="3764"/>
                  </a:lnTo>
                  <a:lnTo>
                    <a:pt x="3152" y="3764"/>
                  </a:lnTo>
                  <a:lnTo>
                    <a:pt x="3138" y="3758"/>
                  </a:lnTo>
                  <a:lnTo>
                    <a:pt x="3132" y="3752"/>
                  </a:lnTo>
                  <a:lnTo>
                    <a:pt x="3130" y="3746"/>
                  </a:lnTo>
                  <a:lnTo>
                    <a:pt x="3126" y="3740"/>
                  </a:lnTo>
                  <a:lnTo>
                    <a:pt x="3126" y="3740"/>
                  </a:lnTo>
                  <a:lnTo>
                    <a:pt x="3122" y="3742"/>
                  </a:lnTo>
                  <a:lnTo>
                    <a:pt x="3120" y="3744"/>
                  </a:lnTo>
                  <a:lnTo>
                    <a:pt x="3118" y="3750"/>
                  </a:lnTo>
                  <a:lnTo>
                    <a:pt x="3116" y="3760"/>
                  </a:lnTo>
                  <a:lnTo>
                    <a:pt x="3114" y="3770"/>
                  </a:lnTo>
                  <a:lnTo>
                    <a:pt x="3114" y="3770"/>
                  </a:lnTo>
                  <a:lnTo>
                    <a:pt x="3102" y="3770"/>
                  </a:lnTo>
                  <a:lnTo>
                    <a:pt x="3102" y="3770"/>
                  </a:lnTo>
                  <a:lnTo>
                    <a:pt x="3100" y="3768"/>
                  </a:lnTo>
                  <a:lnTo>
                    <a:pt x="3094" y="3766"/>
                  </a:lnTo>
                  <a:lnTo>
                    <a:pt x="3086" y="3768"/>
                  </a:lnTo>
                  <a:lnTo>
                    <a:pt x="3076" y="3770"/>
                  </a:lnTo>
                  <a:lnTo>
                    <a:pt x="3070" y="3774"/>
                  </a:lnTo>
                  <a:lnTo>
                    <a:pt x="3070" y="3774"/>
                  </a:lnTo>
                  <a:lnTo>
                    <a:pt x="3040" y="3772"/>
                  </a:lnTo>
                  <a:lnTo>
                    <a:pt x="3012" y="3768"/>
                  </a:lnTo>
                  <a:lnTo>
                    <a:pt x="2986" y="3764"/>
                  </a:lnTo>
                  <a:lnTo>
                    <a:pt x="2962" y="3762"/>
                  </a:lnTo>
                  <a:lnTo>
                    <a:pt x="2962" y="3762"/>
                  </a:lnTo>
                  <a:lnTo>
                    <a:pt x="2952" y="3756"/>
                  </a:lnTo>
                  <a:lnTo>
                    <a:pt x="2944" y="3748"/>
                  </a:lnTo>
                  <a:lnTo>
                    <a:pt x="2928" y="3730"/>
                  </a:lnTo>
                  <a:lnTo>
                    <a:pt x="2904" y="3696"/>
                  </a:lnTo>
                  <a:lnTo>
                    <a:pt x="2904" y="3696"/>
                  </a:lnTo>
                  <a:lnTo>
                    <a:pt x="2904" y="3674"/>
                  </a:lnTo>
                  <a:lnTo>
                    <a:pt x="2904" y="3674"/>
                  </a:lnTo>
                  <a:lnTo>
                    <a:pt x="2914" y="3654"/>
                  </a:lnTo>
                  <a:lnTo>
                    <a:pt x="2918" y="3644"/>
                  </a:lnTo>
                  <a:lnTo>
                    <a:pt x="2920" y="3634"/>
                  </a:lnTo>
                  <a:lnTo>
                    <a:pt x="2920" y="3634"/>
                  </a:lnTo>
                  <a:lnTo>
                    <a:pt x="2898" y="3620"/>
                  </a:lnTo>
                  <a:lnTo>
                    <a:pt x="2898" y="3620"/>
                  </a:lnTo>
                  <a:lnTo>
                    <a:pt x="2868" y="3618"/>
                  </a:lnTo>
                  <a:lnTo>
                    <a:pt x="2834" y="3614"/>
                  </a:lnTo>
                  <a:lnTo>
                    <a:pt x="2818" y="3610"/>
                  </a:lnTo>
                  <a:lnTo>
                    <a:pt x="2804" y="3604"/>
                  </a:lnTo>
                  <a:lnTo>
                    <a:pt x="2792" y="3598"/>
                  </a:lnTo>
                  <a:lnTo>
                    <a:pt x="2786" y="3590"/>
                  </a:lnTo>
                  <a:lnTo>
                    <a:pt x="2786" y="3590"/>
                  </a:lnTo>
                  <a:lnTo>
                    <a:pt x="2780" y="3574"/>
                  </a:lnTo>
                  <a:lnTo>
                    <a:pt x="2780" y="3574"/>
                  </a:lnTo>
                  <a:lnTo>
                    <a:pt x="2774" y="3572"/>
                  </a:lnTo>
                  <a:lnTo>
                    <a:pt x="2774" y="3572"/>
                  </a:lnTo>
                  <a:lnTo>
                    <a:pt x="2764" y="3574"/>
                  </a:lnTo>
                  <a:lnTo>
                    <a:pt x="2756" y="3576"/>
                  </a:lnTo>
                  <a:lnTo>
                    <a:pt x="2748" y="3580"/>
                  </a:lnTo>
                  <a:lnTo>
                    <a:pt x="2740" y="3584"/>
                  </a:lnTo>
                  <a:lnTo>
                    <a:pt x="2734" y="3590"/>
                  </a:lnTo>
                  <a:lnTo>
                    <a:pt x="2728" y="3598"/>
                  </a:lnTo>
                  <a:lnTo>
                    <a:pt x="2720" y="3612"/>
                  </a:lnTo>
                  <a:lnTo>
                    <a:pt x="2720" y="3612"/>
                  </a:lnTo>
                  <a:lnTo>
                    <a:pt x="2708" y="3622"/>
                  </a:lnTo>
                  <a:lnTo>
                    <a:pt x="2698" y="3632"/>
                  </a:lnTo>
                  <a:lnTo>
                    <a:pt x="2698" y="3632"/>
                  </a:lnTo>
                  <a:lnTo>
                    <a:pt x="2660" y="3632"/>
                  </a:lnTo>
                  <a:lnTo>
                    <a:pt x="2660" y="3632"/>
                  </a:lnTo>
                  <a:lnTo>
                    <a:pt x="2656" y="3640"/>
                  </a:lnTo>
                  <a:lnTo>
                    <a:pt x="2646" y="3650"/>
                  </a:lnTo>
                  <a:lnTo>
                    <a:pt x="2630" y="3664"/>
                  </a:lnTo>
                  <a:lnTo>
                    <a:pt x="2630" y="3664"/>
                  </a:lnTo>
                  <a:lnTo>
                    <a:pt x="2606" y="3666"/>
                  </a:lnTo>
                  <a:lnTo>
                    <a:pt x="2606" y="3666"/>
                  </a:lnTo>
                  <a:lnTo>
                    <a:pt x="2590" y="3648"/>
                  </a:lnTo>
                  <a:lnTo>
                    <a:pt x="2590" y="3648"/>
                  </a:lnTo>
                  <a:lnTo>
                    <a:pt x="2586" y="3642"/>
                  </a:lnTo>
                  <a:lnTo>
                    <a:pt x="2580" y="3642"/>
                  </a:lnTo>
                  <a:lnTo>
                    <a:pt x="2574" y="3642"/>
                  </a:lnTo>
                  <a:lnTo>
                    <a:pt x="2566" y="3646"/>
                  </a:lnTo>
                  <a:lnTo>
                    <a:pt x="2550" y="3654"/>
                  </a:lnTo>
                  <a:lnTo>
                    <a:pt x="2540" y="3660"/>
                  </a:lnTo>
                  <a:lnTo>
                    <a:pt x="2540" y="3660"/>
                  </a:lnTo>
                  <a:lnTo>
                    <a:pt x="2516" y="3658"/>
                  </a:lnTo>
                  <a:lnTo>
                    <a:pt x="2516" y="3658"/>
                  </a:lnTo>
                  <a:lnTo>
                    <a:pt x="2504" y="3648"/>
                  </a:lnTo>
                  <a:lnTo>
                    <a:pt x="2494" y="3640"/>
                  </a:lnTo>
                  <a:lnTo>
                    <a:pt x="2484" y="3636"/>
                  </a:lnTo>
                  <a:lnTo>
                    <a:pt x="2474" y="3636"/>
                  </a:lnTo>
                  <a:lnTo>
                    <a:pt x="2474" y="3636"/>
                  </a:lnTo>
                  <a:lnTo>
                    <a:pt x="2446" y="3668"/>
                  </a:lnTo>
                  <a:lnTo>
                    <a:pt x="2446" y="3668"/>
                  </a:lnTo>
                  <a:lnTo>
                    <a:pt x="2420" y="3670"/>
                  </a:lnTo>
                  <a:lnTo>
                    <a:pt x="2420" y="3670"/>
                  </a:lnTo>
                  <a:lnTo>
                    <a:pt x="2404" y="3660"/>
                  </a:lnTo>
                  <a:lnTo>
                    <a:pt x="2398" y="3656"/>
                  </a:lnTo>
                  <a:lnTo>
                    <a:pt x="2392" y="3656"/>
                  </a:lnTo>
                  <a:lnTo>
                    <a:pt x="2392" y="3656"/>
                  </a:lnTo>
                  <a:lnTo>
                    <a:pt x="2384" y="3664"/>
                  </a:lnTo>
                  <a:lnTo>
                    <a:pt x="2382" y="3668"/>
                  </a:lnTo>
                  <a:lnTo>
                    <a:pt x="2380" y="3684"/>
                  </a:lnTo>
                  <a:lnTo>
                    <a:pt x="2380" y="3684"/>
                  </a:lnTo>
                  <a:lnTo>
                    <a:pt x="2388" y="3698"/>
                  </a:lnTo>
                  <a:lnTo>
                    <a:pt x="2394" y="3708"/>
                  </a:lnTo>
                  <a:lnTo>
                    <a:pt x="2396" y="3722"/>
                  </a:lnTo>
                  <a:lnTo>
                    <a:pt x="2396" y="3744"/>
                  </a:lnTo>
                  <a:lnTo>
                    <a:pt x="2396" y="3744"/>
                  </a:lnTo>
                  <a:lnTo>
                    <a:pt x="2396" y="3756"/>
                  </a:lnTo>
                  <a:lnTo>
                    <a:pt x="2396" y="3768"/>
                  </a:lnTo>
                  <a:lnTo>
                    <a:pt x="2404" y="3796"/>
                  </a:lnTo>
                  <a:lnTo>
                    <a:pt x="2404" y="3796"/>
                  </a:lnTo>
                  <a:lnTo>
                    <a:pt x="2404" y="3816"/>
                  </a:lnTo>
                  <a:lnTo>
                    <a:pt x="2404" y="3816"/>
                  </a:lnTo>
                  <a:lnTo>
                    <a:pt x="2394" y="3828"/>
                  </a:lnTo>
                  <a:lnTo>
                    <a:pt x="2394" y="3828"/>
                  </a:lnTo>
                  <a:lnTo>
                    <a:pt x="2372" y="3828"/>
                  </a:lnTo>
                  <a:lnTo>
                    <a:pt x="2372" y="3828"/>
                  </a:lnTo>
                  <a:lnTo>
                    <a:pt x="2320" y="3792"/>
                  </a:lnTo>
                  <a:lnTo>
                    <a:pt x="2320" y="3792"/>
                  </a:lnTo>
                  <a:lnTo>
                    <a:pt x="2320" y="3742"/>
                  </a:lnTo>
                  <a:lnTo>
                    <a:pt x="2320" y="3742"/>
                  </a:lnTo>
                  <a:lnTo>
                    <a:pt x="2316" y="3738"/>
                  </a:lnTo>
                  <a:lnTo>
                    <a:pt x="2310" y="3736"/>
                  </a:lnTo>
                  <a:lnTo>
                    <a:pt x="2302" y="3734"/>
                  </a:lnTo>
                  <a:lnTo>
                    <a:pt x="2302" y="3734"/>
                  </a:lnTo>
                  <a:lnTo>
                    <a:pt x="2280" y="3752"/>
                  </a:lnTo>
                  <a:lnTo>
                    <a:pt x="2268" y="3762"/>
                  </a:lnTo>
                  <a:lnTo>
                    <a:pt x="2258" y="3770"/>
                  </a:lnTo>
                  <a:lnTo>
                    <a:pt x="2258" y="3770"/>
                  </a:lnTo>
                  <a:lnTo>
                    <a:pt x="2250" y="3770"/>
                  </a:lnTo>
                  <a:lnTo>
                    <a:pt x="2250" y="3770"/>
                  </a:lnTo>
                  <a:lnTo>
                    <a:pt x="2244" y="3764"/>
                  </a:lnTo>
                  <a:lnTo>
                    <a:pt x="2238" y="3760"/>
                  </a:lnTo>
                  <a:lnTo>
                    <a:pt x="2228" y="3756"/>
                  </a:lnTo>
                  <a:lnTo>
                    <a:pt x="2228" y="3756"/>
                  </a:lnTo>
                  <a:lnTo>
                    <a:pt x="2214" y="3738"/>
                  </a:lnTo>
                  <a:lnTo>
                    <a:pt x="2208" y="3730"/>
                  </a:lnTo>
                  <a:lnTo>
                    <a:pt x="2202" y="3726"/>
                  </a:lnTo>
                  <a:lnTo>
                    <a:pt x="2202" y="3726"/>
                  </a:lnTo>
                  <a:lnTo>
                    <a:pt x="2182" y="3700"/>
                  </a:lnTo>
                  <a:lnTo>
                    <a:pt x="2182" y="3700"/>
                  </a:lnTo>
                  <a:lnTo>
                    <a:pt x="2160" y="3698"/>
                  </a:lnTo>
                  <a:lnTo>
                    <a:pt x="2144" y="3694"/>
                  </a:lnTo>
                  <a:lnTo>
                    <a:pt x="2134" y="3688"/>
                  </a:lnTo>
                  <a:lnTo>
                    <a:pt x="2128" y="3678"/>
                  </a:lnTo>
                  <a:lnTo>
                    <a:pt x="2124" y="3668"/>
                  </a:lnTo>
                  <a:lnTo>
                    <a:pt x="2124" y="3656"/>
                  </a:lnTo>
                  <a:lnTo>
                    <a:pt x="2124" y="3622"/>
                  </a:lnTo>
                  <a:lnTo>
                    <a:pt x="2124" y="3622"/>
                  </a:lnTo>
                  <a:lnTo>
                    <a:pt x="2132" y="3604"/>
                  </a:lnTo>
                  <a:lnTo>
                    <a:pt x="2132" y="3604"/>
                  </a:lnTo>
                  <a:lnTo>
                    <a:pt x="2130" y="3582"/>
                  </a:lnTo>
                  <a:lnTo>
                    <a:pt x="2130" y="3582"/>
                  </a:lnTo>
                  <a:lnTo>
                    <a:pt x="2094" y="3570"/>
                  </a:lnTo>
                  <a:lnTo>
                    <a:pt x="2094" y="3570"/>
                  </a:lnTo>
                  <a:lnTo>
                    <a:pt x="2088" y="3564"/>
                  </a:lnTo>
                  <a:lnTo>
                    <a:pt x="2088" y="3564"/>
                  </a:lnTo>
                  <a:lnTo>
                    <a:pt x="2088" y="3544"/>
                  </a:lnTo>
                  <a:lnTo>
                    <a:pt x="2088" y="3544"/>
                  </a:lnTo>
                  <a:lnTo>
                    <a:pt x="2086" y="3542"/>
                  </a:lnTo>
                  <a:lnTo>
                    <a:pt x="2084" y="3540"/>
                  </a:lnTo>
                  <a:lnTo>
                    <a:pt x="2082" y="3530"/>
                  </a:lnTo>
                  <a:lnTo>
                    <a:pt x="2078" y="3516"/>
                  </a:lnTo>
                  <a:lnTo>
                    <a:pt x="2078" y="3516"/>
                  </a:lnTo>
                  <a:lnTo>
                    <a:pt x="2064" y="3486"/>
                  </a:lnTo>
                  <a:lnTo>
                    <a:pt x="2064" y="3486"/>
                  </a:lnTo>
                  <a:lnTo>
                    <a:pt x="2060" y="3468"/>
                  </a:lnTo>
                  <a:lnTo>
                    <a:pt x="2054" y="3460"/>
                  </a:lnTo>
                  <a:lnTo>
                    <a:pt x="2050" y="3458"/>
                  </a:lnTo>
                  <a:lnTo>
                    <a:pt x="2046" y="3456"/>
                  </a:lnTo>
                  <a:lnTo>
                    <a:pt x="2036" y="3456"/>
                  </a:lnTo>
                  <a:lnTo>
                    <a:pt x="2036" y="3456"/>
                  </a:lnTo>
                  <a:lnTo>
                    <a:pt x="1994" y="3478"/>
                  </a:lnTo>
                  <a:lnTo>
                    <a:pt x="1994" y="3478"/>
                  </a:lnTo>
                  <a:lnTo>
                    <a:pt x="1982" y="3478"/>
                  </a:lnTo>
                  <a:lnTo>
                    <a:pt x="1974" y="3476"/>
                  </a:lnTo>
                  <a:lnTo>
                    <a:pt x="1968" y="3474"/>
                  </a:lnTo>
                  <a:lnTo>
                    <a:pt x="1964" y="3470"/>
                  </a:lnTo>
                  <a:lnTo>
                    <a:pt x="1964" y="3470"/>
                  </a:lnTo>
                  <a:lnTo>
                    <a:pt x="1964" y="3372"/>
                  </a:lnTo>
                  <a:lnTo>
                    <a:pt x="1964" y="3372"/>
                  </a:lnTo>
                  <a:lnTo>
                    <a:pt x="1972" y="3352"/>
                  </a:lnTo>
                  <a:lnTo>
                    <a:pt x="1980" y="3336"/>
                  </a:lnTo>
                  <a:lnTo>
                    <a:pt x="1992" y="3322"/>
                  </a:lnTo>
                  <a:lnTo>
                    <a:pt x="2002" y="3308"/>
                  </a:lnTo>
                  <a:lnTo>
                    <a:pt x="2016" y="3296"/>
                  </a:lnTo>
                  <a:lnTo>
                    <a:pt x="2030" y="3284"/>
                  </a:lnTo>
                  <a:lnTo>
                    <a:pt x="2064" y="3260"/>
                  </a:lnTo>
                  <a:lnTo>
                    <a:pt x="2064" y="3260"/>
                  </a:lnTo>
                  <a:lnTo>
                    <a:pt x="2068" y="3258"/>
                  </a:lnTo>
                  <a:lnTo>
                    <a:pt x="2070" y="3254"/>
                  </a:lnTo>
                  <a:lnTo>
                    <a:pt x="2074" y="3236"/>
                  </a:lnTo>
                  <a:lnTo>
                    <a:pt x="2074" y="3210"/>
                  </a:lnTo>
                  <a:lnTo>
                    <a:pt x="2074" y="3210"/>
                  </a:lnTo>
                  <a:lnTo>
                    <a:pt x="2080" y="3192"/>
                  </a:lnTo>
                  <a:lnTo>
                    <a:pt x="2084" y="3176"/>
                  </a:lnTo>
                  <a:lnTo>
                    <a:pt x="2084" y="3146"/>
                  </a:lnTo>
                  <a:lnTo>
                    <a:pt x="2084" y="3146"/>
                  </a:lnTo>
                  <a:lnTo>
                    <a:pt x="2088" y="3128"/>
                  </a:lnTo>
                  <a:lnTo>
                    <a:pt x="2092" y="3122"/>
                  </a:lnTo>
                  <a:lnTo>
                    <a:pt x="2096" y="3116"/>
                  </a:lnTo>
                  <a:lnTo>
                    <a:pt x="2096" y="3116"/>
                  </a:lnTo>
                  <a:lnTo>
                    <a:pt x="2098" y="3086"/>
                  </a:lnTo>
                  <a:lnTo>
                    <a:pt x="2098" y="3086"/>
                  </a:lnTo>
                  <a:lnTo>
                    <a:pt x="2092" y="3076"/>
                  </a:lnTo>
                  <a:lnTo>
                    <a:pt x="2086" y="3068"/>
                  </a:lnTo>
                  <a:lnTo>
                    <a:pt x="2070" y="3056"/>
                  </a:lnTo>
                  <a:lnTo>
                    <a:pt x="2058" y="3046"/>
                  </a:lnTo>
                  <a:lnTo>
                    <a:pt x="2052" y="3040"/>
                  </a:lnTo>
                  <a:lnTo>
                    <a:pt x="2048" y="3034"/>
                  </a:lnTo>
                  <a:lnTo>
                    <a:pt x="2048" y="3034"/>
                  </a:lnTo>
                  <a:lnTo>
                    <a:pt x="2048" y="2998"/>
                  </a:lnTo>
                  <a:lnTo>
                    <a:pt x="2048" y="2998"/>
                  </a:lnTo>
                  <a:lnTo>
                    <a:pt x="2044" y="2998"/>
                  </a:lnTo>
                  <a:lnTo>
                    <a:pt x="2044" y="2998"/>
                  </a:lnTo>
                  <a:lnTo>
                    <a:pt x="2036" y="2982"/>
                  </a:lnTo>
                  <a:lnTo>
                    <a:pt x="2026" y="2970"/>
                  </a:lnTo>
                  <a:lnTo>
                    <a:pt x="2010" y="2950"/>
                  </a:lnTo>
                  <a:lnTo>
                    <a:pt x="2010" y="2950"/>
                  </a:lnTo>
                  <a:lnTo>
                    <a:pt x="1990" y="2950"/>
                  </a:lnTo>
                  <a:lnTo>
                    <a:pt x="1990" y="2950"/>
                  </a:lnTo>
                  <a:lnTo>
                    <a:pt x="1974" y="2966"/>
                  </a:lnTo>
                  <a:lnTo>
                    <a:pt x="1974" y="2966"/>
                  </a:lnTo>
                  <a:lnTo>
                    <a:pt x="1974" y="2980"/>
                  </a:lnTo>
                  <a:lnTo>
                    <a:pt x="1972" y="2996"/>
                  </a:lnTo>
                  <a:lnTo>
                    <a:pt x="1968" y="3012"/>
                  </a:lnTo>
                  <a:lnTo>
                    <a:pt x="1964" y="3018"/>
                  </a:lnTo>
                  <a:lnTo>
                    <a:pt x="1960" y="3024"/>
                  </a:lnTo>
                  <a:lnTo>
                    <a:pt x="1960" y="3024"/>
                  </a:lnTo>
                  <a:lnTo>
                    <a:pt x="1936" y="3024"/>
                  </a:lnTo>
                  <a:lnTo>
                    <a:pt x="1936" y="3024"/>
                  </a:lnTo>
                  <a:lnTo>
                    <a:pt x="1918" y="3016"/>
                  </a:lnTo>
                  <a:lnTo>
                    <a:pt x="1906" y="3008"/>
                  </a:lnTo>
                  <a:lnTo>
                    <a:pt x="1902" y="3002"/>
                  </a:lnTo>
                  <a:lnTo>
                    <a:pt x="1898" y="2998"/>
                  </a:lnTo>
                  <a:lnTo>
                    <a:pt x="1896" y="2990"/>
                  </a:lnTo>
                  <a:lnTo>
                    <a:pt x="1896" y="2982"/>
                  </a:lnTo>
                  <a:lnTo>
                    <a:pt x="1896" y="2982"/>
                  </a:lnTo>
                  <a:lnTo>
                    <a:pt x="1878" y="2974"/>
                  </a:lnTo>
                  <a:lnTo>
                    <a:pt x="1862" y="2968"/>
                  </a:lnTo>
                  <a:lnTo>
                    <a:pt x="1838" y="2960"/>
                  </a:lnTo>
                  <a:lnTo>
                    <a:pt x="1838" y="2960"/>
                  </a:lnTo>
                  <a:lnTo>
                    <a:pt x="1826" y="2946"/>
                  </a:lnTo>
                  <a:lnTo>
                    <a:pt x="1826" y="2946"/>
                  </a:lnTo>
                  <a:lnTo>
                    <a:pt x="1810" y="2946"/>
                  </a:lnTo>
                  <a:lnTo>
                    <a:pt x="1810" y="2946"/>
                  </a:lnTo>
                  <a:lnTo>
                    <a:pt x="1792" y="2960"/>
                  </a:lnTo>
                  <a:lnTo>
                    <a:pt x="1774" y="2972"/>
                  </a:lnTo>
                  <a:lnTo>
                    <a:pt x="1738" y="2996"/>
                  </a:lnTo>
                  <a:lnTo>
                    <a:pt x="1738" y="2996"/>
                  </a:lnTo>
                  <a:lnTo>
                    <a:pt x="1726" y="2998"/>
                  </a:lnTo>
                  <a:lnTo>
                    <a:pt x="1718" y="3000"/>
                  </a:lnTo>
                  <a:lnTo>
                    <a:pt x="1712" y="3004"/>
                  </a:lnTo>
                  <a:lnTo>
                    <a:pt x="1706" y="3008"/>
                  </a:lnTo>
                  <a:lnTo>
                    <a:pt x="1698" y="3020"/>
                  </a:lnTo>
                  <a:lnTo>
                    <a:pt x="1688" y="3034"/>
                  </a:lnTo>
                  <a:lnTo>
                    <a:pt x="1688" y="3034"/>
                  </a:lnTo>
                  <a:lnTo>
                    <a:pt x="1664" y="3036"/>
                  </a:lnTo>
                  <a:lnTo>
                    <a:pt x="1656" y="3038"/>
                  </a:lnTo>
                  <a:lnTo>
                    <a:pt x="1650" y="3042"/>
                  </a:lnTo>
                  <a:lnTo>
                    <a:pt x="1640" y="3054"/>
                  </a:lnTo>
                  <a:lnTo>
                    <a:pt x="1624" y="3072"/>
                  </a:lnTo>
                  <a:lnTo>
                    <a:pt x="1624" y="3072"/>
                  </a:lnTo>
                  <a:lnTo>
                    <a:pt x="1614" y="3078"/>
                  </a:lnTo>
                  <a:lnTo>
                    <a:pt x="1600" y="3082"/>
                  </a:lnTo>
                  <a:lnTo>
                    <a:pt x="1576" y="3086"/>
                  </a:lnTo>
                  <a:lnTo>
                    <a:pt x="1576" y="3086"/>
                  </a:lnTo>
                  <a:lnTo>
                    <a:pt x="1574" y="3092"/>
                  </a:lnTo>
                  <a:lnTo>
                    <a:pt x="1574" y="3092"/>
                  </a:lnTo>
                  <a:lnTo>
                    <a:pt x="1472" y="3088"/>
                  </a:lnTo>
                  <a:lnTo>
                    <a:pt x="1472" y="3088"/>
                  </a:lnTo>
                  <a:lnTo>
                    <a:pt x="1454" y="3090"/>
                  </a:lnTo>
                  <a:lnTo>
                    <a:pt x="1436" y="3090"/>
                  </a:lnTo>
                  <a:lnTo>
                    <a:pt x="1428" y="3088"/>
                  </a:lnTo>
                  <a:lnTo>
                    <a:pt x="1422" y="3086"/>
                  </a:lnTo>
                  <a:lnTo>
                    <a:pt x="1416" y="3082"/>
                  </a:lnTo>
                  <a:lnTo>
                    <a:pt x="1410" y="3076"/>
                  </a:lnTo>
                  <a:lnTo>
                    <a:pt x="1410" y="3076"/>
                  </a:lnTo>
                  <a:lnTo>
                    <a:pt x="1410" y="3058"/>
                  </a:lnTo>
                  <a:lnTo>
                    <a:pt x="1410" y="3058"/>
                  </a:lnTo>
                  <a:lnTo>
                    <a:pt x="1430" y="3012"/>
                  </a:lnTo>
                  <a:lnTo>
                    <a:pt x="1430" y="3012"/>
                  </a:lnTo>
                  <a:lnTo>
                    <a:pt x="1416" y="3008"/>
                  </a:lnTo>
                  <a:lnTo>
                    <a:pt x="1406" y="3000"/>
                  </a:lnTo>
                  <a:lnTo>
                    <a:pt x="1390" y="2988"/>
                  </a:lnTo>
                  <a:lnTo>
                    <a:pt x="1390" y="2988"/>
                  </a:lnTo>
                  <a:lnTo>
                    <a:pt x="1382" y="2958"/>
                  </a:lnTo>
                  <a:lnTo>
                    <a:pt x="1382" y="2958"/>
                  </a:lnTo>
                  <a:lnTo>
                    <a:pt x="1354" y="2956"/>
                  </a:lnTo>
                  <a:lnTo>
                    <a:pt x="1330" y="2950"/>
                  </a:lnTo>
                  <a:lnTo>
                    <a:pt x="1330" y="2950"/>
                  </a:lnTo>
                  <a:lnTo>
                    <a:pt x="1312" y="2930"/>
                  </a:lnTo>
                  <a:lnTo>
                    <a:pt x="1312" y="2930"/>
                  </a:lnTo>
                  <a:lnTo>
                    <a:pt x="1274" y="2914"/>
                  </a:lnTo>
                  <a:lnTo>
                    <a:pt x="1274" y="2914"/>
                  </a:lnTo>
                  <a:lnTo>
                    <a:pt x="1252" y="2902"/>
                  </a:lnTo>
                  <a:lnTo>
                    <a:pt x="1244" y="2898"/>
                  </a:lnTo>
                  <a:lnTo>
                    <a:pt x="1234" y="2894"/>
                  </a:lnTo>
                  <a:lnTo>
                    <a:pt x="1224" y="2894"/>
                  </a:lnTo>
                  <a:lnTo>
                    <a:pt x="1216" y="2898"/>
                  </a:lnTo>
                  <a:lnTo>
                    <a:pt x="1208" y="2904"/>
                  </a:lnTo>
                  <a:lnTo>
                    <a:pt x="1202" y="2914"/>
                  </a:lnTo>
                  <a:lnTo>
                    <a:pt x="1202" y="2914"/>
                  </a:lnTo>
                  <a:lnTo>
                    <a:pt x="1172" y="2928"/>
                  </a:lnTo>
                  <a:lnTo>
                    <a:pt x="1172" y="2928"/>
                  </a:lnTo>
                  <a:lnTo>
                    <a:pt x="1160" y="2940"/>
                  </a:lnTo>
                  <a:lnTo>
                    <a:pt x="1160" y="2940"/>
                  </a:lnTo>
                  <a:lnTo>
                    <a:pt x="1144" y="2996"/>
                  </a:lnTo>
                  <a:lnTo>
                    <a:pt x="1144" y="2996"/>
                  </a:lnTo>
                  <a:lnTo>
                    <a:pt x="1122" y="2996"/>
                  </a:lnTo>
                  <a:lnTo>
                    <a:pt x="1122" y="2996"/>
                  </a:lnTo>
                  <a:lnTo>
                    <a:pt x="1110" y="2990"/>
                  </a:lnTo>
                  <a:lnTo>
                    <a:pt x="1102" y="2984"/>
                  </a:lnTo>
                  <a:lnTo>
                    <a:pt x="1098" y="2978"/>
                  </a:lnTo>
                  <a:lnTo>
                    <a:pt x="1096" y="2970"/>
                  </a:lnTo>
                  <a:lnTo>
                    <a:pt x="1094" y="2962"/>
                  </a:lnTo>
                  <a:lnTo>
                    <a:pt x="1094" y="2954"/>
                  </a:lnTo>
                  <a:lnTo>
                    <a:pt x="1094" y="2938"/>
                  </a:lnTo>
                  <a:lnTo>
                    <a:pt x="1094" y="2938"/>
                  </a:lnTo>
                  <a:lnTo>
                    <a:pt x="1106" y="2904"/>
                  </a:lnTo>
                  <a:lnTo>
                    <a:pt x="1106" y="2904"/>
                  </a:lnTo>
                  <a:lnTo>
                    <a:pt x="1100" y="2896"/>
                  </a:lnTo>
                  <a:lnTo>
                    <a:pt x="1098" y="2894"/>
                  </a:lnTo>
                  <a:lnTo>
                    <a:pt x="1094" y="2892"/>
                  </a:lnTo>
                  <a:lnTo>
                    <a:pt x="1094" y="2892"/>
                  </a:lnTo>
                  <a:lnTo>
                    <a:pt x="1068" y="2894"/>
                  </a:lnTo>
                  <a:lnTo>
                    <a:pt x="1046" y="2900"/>
                  </a:lnTo>
                  <a:lnTo>
                    <a:pt x="1024" y="2906"/>
                  </a:lnTo>
                  <a:lnTo>
                    <a:pt x="1004" y="2914"/>
                  </a:lnTo>
                  <a:lnTo>
                    <a:pt x="1004" y="2914"/>
                  </a:lnTo>
                  <a:lnTo>
                    <a:pt x="998" y="2918"/>
                  </a:lnTo>
                  <a:lnTo>
                    <a:pt x="992" y="2920"/>
                  </a:lnTo>
                  <a:lnTo>
                    <a:pt x="984" y="2920"/>
                  </a:lnTo>
                  <a:lnTo>
                    <a:pt x="976" y="2918"/>
                  </a:lnTo>
                  <a:lnTo>
                    <a:pt x="964" y="2914"/>
                  </a:lnTo>
                  <a:lnTo>
                    <a:pt x="956" y="2912"/>
                  </a:lnTo>
                  <a:lnTo>
                    <a:pt x="956" y="2912"/>
                  </a:lnTo>
                  <a:lnTo>
                    <a:pt x="918" y="2866"/>
                  </a:lnTo>
                  <a:lnTo>
                    <a:pt x="918" y="2866"/>
                  </a:lnTo>
                  <a:lnTo>
                    <a:pt x="840" y="2866"/>
                  </a:lnTo>
                  <a:lnTo>
                    <a:pt x="840" y="2866"/>
                  </a:lnTo>
                  <a:lnTo>
                    <a:pt x="828" y="2860"/>
                  </a:lnTo>
                  <a:lnTo>
                    <a:pt x="828" y="2860"/>
                  </a:lnTo>
                  <a:lnTo>
                    <a:pt x="820" y="2844"/>
                  </a:lnTo>
                  <a:lnTo>
                    <a:pt x="814" y="2830"/>
                  </a:lnTo>
                  <a:lnTo>
                    <a:pt x="808" y="2818"/>
                  </a:lnTo>
                  <a:lnTo>
                    <a:pt x="804" y="2808"/>
                  </a:lnTo>
                  <a:lnTo>
                    <a:pt x="804" y="2808"/>
                  </a:lnTo>
                  <a:lnTo>
                    <a:pt x="792" y="2804"/>
                  </a:lnTo>
                  <a:lnTo>
                    <a:pt x="784" y="2800"/>
                  </a:lnTo>
                  <a:lnTo>
                    <a:pt x="778" y="2794"/>
                  </a:lnTo>
                  <a:lnTo>
                    <a:pt x="776" y="2788"/>
                  </a:lnTo>
                  <a:lnTo>
                    <a:pt x="776" y="2788"/>
                  </a:lnTo>
                  <a:lnTo>
                    <a:pt x="750" y="2774"/>
                  </a:lnTo>
                  <a:lnTo>
                    <a:pt x="750" y="2774"/>
                  </a:lnTo>
                  <a:lnTo>
                    <a:pt x="744" y="2772"/>
                  </a:lnTo>
                  <a:lnTo>
                    <a:pt x="736" y="2770"/>
                  </a:lnTo>
                  <a:lnTo>
                    <a:pt x="728" y="2772"/>
                  </a:lnTo>
                  <a:lnTo>
                    <a:pt x="728" y="2772"/>
                  </a:lnTo>
                  <a:lnTo>
                    <a:pt x="700" y="2750"/>
                  </a:lnTo>
                  <a:lnTo>
                    <a:pt x="700" y="2750"/>
                  </a:lnTo>
                  <a:lnTo>
                    <a:pt x="690" y="2740"/>
                  </a:lnTo>
                  <a:lnTo>
                    <a:pt x="684" y="2728"/>
                  </a:lnTo>
                  <a:lnTo>
                    <a:pt x="680" y="2716"/>
                  </a:lnTo>
                  <a:lnTo>
                    <a:pt x="678" y="2706"/>
                  </a:lnTo>
                  <a:lnTo>
                    <a:pt x="676" y="2684"/>
                  </a:lnTo>
                  <a:lnTo>
                    <a:pt x="674" y="2674"/>
                  </a:lnTo>
                  <a:lnTo>
                    <a:pt x="672" y="2664"/>
                  </a:lnTo>
                  <a:lnTo>
                    <a:pt x="672" y="2664"/>
                  </a:lnTo>
                  <a:lnTo>
                    <a:pt x="628" y="2666"/>
                  </a:lnTo>
                  <a:lnTo>
                    <a:pt x="628" y="2666"/>
                  </a:lnTo>
                  <a:lnTo>
                    <a:pt x="610" y="2658"/>
                  </a:lnTo>
                  <a:lnTo>
                    <a:pt x="600" y="2650"/>
                  </a:lnTo>
                  <a:lnTo>
                    <a:pt x="596" y="2642"/>
                  </a:lnTo>
                  <a:lnTo>
                    <a:pt x="592" y="2630"/>
                  </a:lnTo>
                  <a:lnTo>
                    <a:pt x="592" y="2630"/>
                  </a:lnTo>
                  <a:lnTo>
                    <a:pt x="580" y="2610"/>
                  </a:lnTo>
                  <a:lnTo>
                    <a:pt x="580" y="2610"/>
                  </a:lnTo>
                  <a:lnTo>
                    <a:pt x="520" y="2566"/>
                  </a:lnTo>
                  <a:lnTo>
                    <a:pt x="520" y="2566"/>
                  </a:lnTo>
                  <a:lnTo>
                    <a:pt x="486" y="2510"/>
                  </a:lnTo>
                  <a:lnTo>
                    <a:pt x="486" y="2510"/>
                  </a:lnTo>
                  <a:lnTo>
                    <a:pt x="470" y="2512"/>
                  </a:lnTo>
                  <a:lnTo>
                    <a:pt x="456" y="2516"/>
                  </a:lnTo>
                  <a:lnTo>
                    <a:pt x="444" y="2522"/>
                  </a:lnTo>
                  <a:lnTo>
                    <a:pt x="434" y="2530"/>
                  </a:lnTo>
                  <a:lnTo>
                    <a:pt x="434" y="2530"/>
                  </a:lnTo>
                  <a:lnTo>
                    <a:pt x="386" y="2530"/>
                  </a:lnTo>
                  <a:lnTo>
                    <a:pt x="386" y="2530"/>
                  </a:lnTo>
                  <a:lnTo>
                    <a:pt x="374" y="2520"/>
                  </a:lnTo>
                  <a:lnTo>
                    <a:pt x="366" y="2512"/>
                  </a:lnTo>
                  <a:lnTo>
                    <a:pt x="354" y="2496"/>
                  </a:lnTo>
                  <a:lnTo>
                    <a:pt x="354" y="2496"/>
                  </a:lnTo>
                  <a:lnTo>
                    <a:pt x="346" y="2478"/>
                  </a:lnTo>
                  <a:lnTo>
                    <a:pt x="346" y="2478"/>
                  </a:lnTo>
                  <a:lnTo>
                    <a:pt x="344" y="2464"/>
                  </a:lnTo>
                  <a:lnTo>
                    <a:pt x="342" y="2454"/>
                  </a:lnTo>
                  <a:lnTo>
                    <a:pt x="332" y="2434"/>
                  </a:lnTo>
                  <a:lnTo>
                    <a:pt x="312" y="2400"/>
                  </a:lnTo>
                  <a:lnTo>
                    <a:pt x="312" y="2400"/>
                  </a:lnTo>
                  <a:lnTo>
                    <a:pt x="258" y="2368"/>
                  </a:lnTo>
                  <a:lnTo>
                    <a:pt x="258" y="2368"/>
                  </a:lnTo>
                  <a:lnTo>
                    <a:pt x="226" y="2356"/>
                  </a:lnTo>
                  <a:lnTo>
                    <a:pt x="212" y="2350"/>
                  </a:lnTo>
                  <a:lnTo>
                    <a:pt x="202" y="2344"/>
                  </a:lnTo>
                  <a:lnTo>
                    <a:pt x="202" y="2344"/>
                  </a:lnTo>
                  <a:lnTo>
                    <a:pt x="198" y="2334"/>
                  </a:lnTo>
                  <a:lnTo>
                    <a:pt x="198" y="2326"/>
                  </a:lnTo>
                  <a:lnTo>
                    <a:pt x="198" y="2318"/>
                  </a:lnTo>
                  <a:lnTo>
                    <a:pt x="200" y="2310"/>
                  </a:lnTo>
                  <a:lnTo>
                    <a:pt x="208" y="2296"/>
                  </a:lnTo>
                  <a:lnTo>
                    <a:pt x="220" y="2284"/>
                  </a:lnTo>
                  <a:lnTo>
                    <a:pt x="220" y="2284"/>
                  </a:lnTo>
                  <a:lnTo>
                    <a:pt x="224" y="2210"/>
                  </a:lnTo>
                  <a:lnTo>
                    <a:pt x="224" y="2210"/>
                  </a:lnTo>
                  <a:lnTo>
                    <a:pt x="214" y="2184"/>
                  </a:lnTo>
                  <a:lnTo>
                    <a:pt x="214" y="2174"/>
                  </a:lnTo>
                  <a:lnTo>
                    <a:pt x="214" y="2168"/>
                  </a:lnTo>
                  <a:lnTo>
                    <a:pt x="218" y="2164"/>
                  </a:lnTo>
                  <a:lnTo>
                    <a:pt x="224" y="2162"/>
                  </a:lnTo>
                  <a:lnTo>
                    <a:pt x="236" y="2160"/>
                  </a:lnTo>
                  <a:lnTo>
                    <a:pt x="252" y="2160"/>
                  </a:lnTo>
                  <a:lnTo>
                    <a:pt x="252" y="2160"/>
                  </a:lnTo>
                  <a:lnTo>
                    <a:pt x="260" y="2166"/>
                  </a:lnTo>
                  <a:lnTo>
                    <a:pt x="264" y="2170"/>
                  </a:lnTo>
                  <a:lnTo>
                    <a:pt x="270" y="2178"/>
                  </a:lnTo>
                  <a:lnTo>
                    <a:pt x="278" y="2192"/>
                  </a:lnTo>
                  <a:lnTo>
                    <a:pt x="278" y="2192"/>
                  </a:lnTo>
                  <a:lnTo>
                    <a:pt x="290" y="2196"/>
                  </a:lnTo>
                  <a:lnTo>
                    <a:pt x="290" y="2196"/>
                  </a:lnTo>
                  <a:lnTo>
                    <a:pt x="296" y="2188"/>
                  </a:lnTo>
                  <a:lnTo>
                    <a:pt x="298" y="2180"/>
                  </a:lnTo>
                  <a:lnTo>
                    <a:pt x="300" y="2168"/>
                  </a:lnTo>
                  <a:lnTo>
                    <a:pt x="302" y="2158"/>
                  </a:lnTo>
                  <a:lnTo>
                    <a:pt x="300" y="2136"/>
                  </a:lnTo>
                  <a:lnTo>
                    <a:pt x="300" y="2118"/>
                  </a:lnTo>
                  <a:lnTo>
                    <a:pt x="300" y="2118"/>
                  </a:lnTo>
                  <a:lnTo>
                    <a:pt x="278" y="2052"/>
                  </a:lnTo>
                  <a:lnTo>
                    <a:pt x="278" y="2052"/>
                  </a:lnTo>
                  <a:lnTo>
                    <a:pt x="278" y="2024"/>
                  </a:lnTo>
                  <a:lnTo>
                    <a:pt x="280" y="2008"/>
                  </a:lnTo>
                  <a:lnTo>
                    <a:pt x="282" y="2000"/>
                  </a:lnTo>
                  <a:lnTo>
                    <a:pt x="286" y="1994"/>
                  </a:lnTo>
                  <a:lnTo>
                    <a:pt x="300" y="1978"/>
                  </a:lnTo>
                  <a:lnTo>
                    <a:pt x="300" y="1978"/>
                  </a:lnTo>
                  <a:lnTo>
                    <a:pt x="308" y="1964"/>
                  </a:lnTo>
                  <a:lnTo>
                    <a:pt x="308" y="1964"/>
                  </a:lnTo>
                  <a:lnTo>
                    <a:pt x="308" y="1956"/>
                  </a:lnTo>
                  <a:lnTo>
                    <a:pt x="308" y="1956"/>
                  </a:lnTo>
                  <a:lnTo>
                    <a:pt x="272" y="1932"/>
                  </a:lnTo>
                  <a:lnTo>
                    <a:pt x="272" y="1932"/>
                  </a:lnTo>
                  <a:lnTo>
                    <a:pt x="268" y="1930"/>
                  </a:lnTo>
                  <a:lnTo>
                    <a:pt x="266" y="1928"/>
                  </a:lnTo>
                  <a:lnTo>
                    <a:pt x="262" y="1920"/>
                  </a:lnTo>
                  <a:lnTo>
                    <a:pt x="262" y="1920"/>
                  </a:lnTo>
                  <a:lnTo>
                    <a:pt x="256" y="1912"/>
                  </a:lnTo>
                  <a:lnTo>
                    <a:pt x="252" y="1906"/>
                  </a:lnTo>
                  <a:lnTo>
                    <a:pt x="250" y="1898"/>
                  </a:lnTo>
                  <a:lnTo>
                    <a:pt x="248" y="1890"/>
                  </a:lnTo>
                  <a:lnTo>
                    <a:pt x="250" y="1872"/>
                  </a:lnTo>
                  <a:lnTo>
                    <a:pt x="250" y="1860"/>
                  </a:lnTo>
                  <a:lnTo>
                    <a:pt x="250" y="1860"/>
                  </a:lnTo>
                  <a:lnTo>
                    <a:pt x="254" y="1854"/>
                  </a:lnTo>
                  <a:lnTo>
                    <a:pt x="256" y="1848"/>
                  </a:lnTo>
                  <a:lnTo>
                    <a:pt x="256" y="1848"/>
                  </a:lnTo>
                  <a:lnTo>
                    <a:pt x="254" y="1836"/>
                  </a:lnTo>
                  <a:lnTo>
                    <a:pt x="250" y="1828"/>
                  </a:lnTo>
                  <a:lnTo>
                    <a:pt x="244" y="1822"/>
                  </a:lnTo>
                  <a:lnTo>
                    <a:pt x="238" y="1818"/>
                  </a:lnTo>
                  <a:lnTo>
                    <a:pt x="230" y="1816"/>
                  </a:lnTo>
                  <a:lnTo>
                    <a:pt x="222" y="1816"/>
                  </a:lnTo>
                  <a:lnTo>
                    <a:pt x="206" y="1816"/>
                  </a:lnTo>
                  <a:lnTo>
                    <a:pt x="206" y="1816"/>
                  </a:lnTo>
                  <a:lnTo>
                    <a:pt x="196" y="1810"/>
                  </a:lnTo>
                  <a:lnTo>
                    <a:pt x="186" y="1804"/>
                  </a:lnTo>
                  <a:lnTo>
                    <a:pt x="180" y="1796"/>
                  </a:lnTo>
                  <a:lnTo>
                    <a:pt x="172" y="1786"/>
                  </a:lnTo>
                  <a:lnTo>
                    <a:pt x="162" y="1768"/>
                  </a:lnTo>
                  <a:lnTo>
                    <a:pt x="154" y="1752"/>
                  </a:lnTo>
                  <a:lnTo>
                    <a:pt x="154" y="1752"/>
                  </a:lnTo>
                  <a:lnTo>
                    <a:pt x="126" y="1744"/>
                  </a:lnTo>
                  <a:lnTo>
                    <a:pt x="118" y="1740"/>
                  </a:lnTo>
                  <a:lnTo>
                    <a:pt x="114" y="1734"/>
                  </a:lnTo>
                  <a:lnTo>
                    <a:pt x="112" y="1728"/>
                  </a:lnTo>
                  <a:lnTo>
                    <a:pt x="112" y="1720"/>
                  </a:lnTo>
                  <a:lnTo>
                    <a:pt x="112" y="1694"/>
                  </a:lnTo>
                  <a:lnTo>
                    <a:pt x="112" y="1694"/>
                  </a:lnTo>
                  <a:lnTo>
                    <a:pt x="124" y="1660"/>
                  </a:lnTo>
                  <a:lnTo>
                    <a:pt x="124" y="1660"/>
                  </a:lnTo>
                  <a:lnTo>
                    <a:pt x="122" y="1650"/>
                  </a:lnTo>
                  <a:lnTo>
                    <a:pt x="118" y="1640"/>
                  </a:lnTo>
                  <a:lnTo>
                    <a:pt x="112" y="1632"/>
                  </a:lnTo>
                  <a:lnTo>
                    <a:pt x="106" y="1624"/>
                  </a:lnTo>
                  <a:lnTo>
                    <a:pt x="92" y="1612"/>
                  </a:lnTo>
                  <a:lnTo>
                    <a:pt x="78" y="1602"/>
                  </a:lnTo>
                  <a:lnTo>
                    <a:pt x="78" y="1602"/>
                  </a:lnTo>
                  <a:lnTo>
                    <a:pt x="36" y="1578"/>
                  </a:lnTo>
                  <a:lnTo>
                    <a:pt x="36" y="1578"/>
                  </a:lnTo>
                  <a:lnTo>
                    <a:pt x="32" y="1572"/>
                  </a:lnTo>
                  <a:lnTo>
                    <a:pt x="32" y="1572"/>
                  </a:lnTo>
                  <a:lnTo>
                    <a:pt x="32" y="1542"/>
                  </a:lnTo>
                  <a:lnTo>
                    <a:pt x="32" y="1534"/>
                  </a:lnTo>
                  <a:lnTo>
                    <a:pt x="34" y="1528"/>
                  </a:lnTo>
                  <a:lnTo>
                    <a:pt x="38" y="1524"/>
                  </a:lnTo>
                  <a:lnTo>
                    <a:pt x="46" y="1522"/>
                  </a:lnTo>
                  <a:lnTo>
                    <a:pt x="68" y="1510"/>
                  </a:lnTo>
                  <a:lnTo>
                    <a:pt x="68" y="1510"/>
                  </a:lnTo>
                  <a:lnTo>
                    <a:pt x="84" y="1502"/>
                  </a:lnTo>
                  <a:lnTo>
                    <a:pt x="84" y="1502"/>
                  </a:lnTo>
                  <a:lnTo>
                    <a:pt x="86" y="1440"/>
                  </a:lnTo>
                  <a:lnTo>
                    <a:pt x="86" y="1410"/>
                  </a:lnTo>
                  <a:lnTo>
                    <a:pt x="82" y="1396"/>
                  </a:lnTo>
                  <a:lnTo>
                    <a:pt x="78" y="1384"/>
                  </a:lnTo>
                  <a:lnTo>
                    <a:pt x="78" y="1384"/>
                  </a:lnTo>
                  <a:lnTo>
                    <a:pt x="72" y="1380"/>
                  </a:lnTo>
                  <a:lnTo>
                    <a:pt x="66" y="1378"/>
                  </a:lnTo>
                  <a:lnTo>
                    <a:pt x="52" y="1376"/>
                  </a:lnTo>
                  <a:lnTo>
                    <a:pt x="40" y="1378"/>
                  </a:lnTo>
                  <a:lnTo>
                    <a:pt x="30" y="1380"/>
                  </a:lnTo>
                  <a:lnTo>
                    <a:pt x="30" y="1380"/>
                  </a:lnTo>
                  <a:lnTo>
                    <a:pt x="28" y="1386"/>
                  </a:lnTo>
                  <a:lnTo>
                    <a:pt x="24" y="1388"/>
                  </a:lnTo>
                  <a:lnTo>
                    <a:pt x="20" y="1390"/>
                  </a:lnTo>
                  <a:lnTo>
                    <a:pt x="16" y="1388"/>
                  </a:lnTo>
                  <a:lnTo>
                    <a:pt x="10" y="1384"/>
                  </a:lnTo>
                  <a:lnTo>
                    <a:pt x="6" y="1380"/>
                  </a:lnTo>
                  <a:lnTo>
                    <a:pt x="6" y="1380"/>
                  </a:lnTo>
                  <a:lnTo>
                    <a:pt x="0" y="1354"/>
                  </a:lnTo>
                  <a:lnTo>
                    <a:pt x="0" y="1330"/>
                  </a:lnTo>
                  <a:lnTo>
                    <a:pt x="0" y="1330"/>
                  </a:lnTo>
                  <a:lnTo>
                    <a:pt x="26" y="1320"/>
                  </a:lnTo>
                  <a:lnTo>
                    <a:pt x="26" y="1320"/>
                  </a:lnTo>
                  <a:lnTo>
                    <a:pt x="26" y="1312"/>
                  </a:lnTo>
                  <a:lnTo>
                    <a:pt x="24" y="1306"/>
                  </a:lnTo>
                  <a:lnTo>
                    <a:pt x="18" y="1300"/>
                  </a:lnTo>
                  <a:lnTo>
                    <a:pt x="12" y="1294"/>
                  </a:lnTo>
                  <a:lnTo>
                    <a:pt x="8" y="1290"/>
                  </a:lnTo>
                  <a:lnTo>
                    <a:pt x="8" y="1290"/>
                  </a:lnTo>
                  <a:lnTo>
                    <a:pt x="8" y="1272"/>
                  </a:lnTo>
                  <a:lnTo>
                    <a:pt x="10" y="1268"/>
                  </a:lnTo>
                  <a:lnTo>
                    <a:pt x="12" y="1266"/>
                  </a:lnTo>
                  <a:lnTo>
                    <a:pt x="20" y="1262"/>
                  </a:lnTo>
                  <a:lnTo>
                    <a:pt x="36" y="1256"/>
                  </a:lnTo>
                  <a:lnTo>
                    <a:pt x="36" y="1256"/>
                  </a:lnTo>
                  <a:lnTo>
                    <a:pt x="44" y="1248"/>
                  </a:lnTo>
                  <a:lnTo>
                    <a:pt x="50" y="1238"/>
                  </a:lnTo>
                  <a:lnTo>
                    <a:pt x="62" y="1218"/>
                  </a:lnTo>
                  <a:lnTo>
                    <a:pt x="62" y="1218"/>
                  </a:lnTo>
                  <a:lnTo>
                    <a:pt x="74" y="1210"/>
                  </a:lnTo>
                  <a:lnTo>
                    <a:pt x="88" y="1204"/>
                  </a:lnTo>
                  <a:lnTo>
                    <a:pt x="88" y="1204"/>
                  </a:lnTo>
                  <a:lnTo>
                    <a:pt x="110" y="1196"/>
                  </a:lnTo>
                  <a:lnTo>
                    <a:pt x="110" y="1196"/>
                  </a:lnTo>
                  <a:lnTo>
                    <a:pt x="130" y="1196"/>
                  </a:lnTo>
                  <a:lnTo>
                    <a:pt x="162" y="1194"/>
                  </a:lnTo>
                  <a:lnTo>
                    <a:pt x="178" y="1192"/>
                  </a:lnTo>
                  <a:lnTo>
                    <a:pt x="194" y="1188"/>
                  </a:lnTo>
                  <a:lnTo>
                    <a:pt x="208" y="1182"/>
                  </a:lnTo>
                  <a:lnTo>
                    <a:pt x="218" y="1176"/>
                  </a:lnTo>
                  <a:lnTo>
                    <a:pt x="218" y="1176"/>
                  </a:lnTo>
                  <a:lnTo>
                    <a:pt x="232" y="1174"/>
                  </a:lnTo>
                  <a:lnTo>
                    <a:pt x="244" y="1172"/>
                  </a:lnTo>
                  <a:lnTo>
                    <a:pt x="246" y="1174"/>
                  </a:lnTo>
                  <a:lnTo>
                    <a:pt x="250" y="1178"/>
                  </a:lnTo>
                  <a:lnTo>
                    <a:pt x="252" y="1186"/>
                  </a:lnTo>
                  <a:lnTo>
                    <a:pt x="254" y="1198"/>
                  </a:lnTo>
                  <a:lnTo>
                    <a:pt x="254" y="1198"/>
                  </a:lnTo>
                  <a:lnTo>
                    <a:pt x="260" y="1212"/>
                  </a:lnTo>
                  <a:lnTo>
                    <a:pt x="264" y="1218"/>
                  </a:lnTo>
                  <a:lnTo>
                    <a:pt x="268" y="1222"/>
                  </a:lnTo>
                  <a:lnTo>
                    <a:pt x="274" y="1224"/>
                  </a:lnTo>
                  <a:lnTo>
                    <a:pt x="280" y="1226"/>
                  </a:lnTo>
                  <a:lnTo>
                    <a:pt x="302" y="1224"/>
                  </a:lnTo>
                  <a:lnTo>
                    <a:pt x="302" y="1224"/>
                  </a:lnTo>
                  <a:lnTo>
                    <a:pt x="312" y="1214"/>
                  </a:lnTo>
                  <a:lnTo>
                    <a:pt x="322" y="1200"/>
                  </a:lnTo>
                  <a:lnTo>
                    <a:pt x="332" y="1188"/>
                  </a:lnTo>
                  <a:lnTo>
                    <a:pt x="342" y="1178"/>
                  </a:lnTo>
                  <a:lnTo>
                    <a:pt x="342" y="1178"/>
                  </a:lnTo>
                  <a:lnTo>
                    <a:pt x="366" y="1180"/>
                  </a:lnTo>
                  <a:lnTo>
                    <a:pt x="378" y="1180"/>
                  </a:lnTo>
                  <a:lnTo>
                    <a:pt x="394" y="1178"/>
                  </a:lnTo>
                  <a:lnTo>
                    <a:pt x="394" y="1178"/>
                  </a:lnTo>
                  <a:lnTo>
                    <a:pt x="398" y="1170"/>
                  </a:lnTo>
                  <a:lnTo>
                    <a:pt x="404" y="1164"/>
                  </a:lnTo>
                  <a:lnTo>
                    <a:pt x="410" y="1160"/>
                  </a:lnTo>
                  <a:lnTo>
                    <a:pt x="416" y="1158"/>
                  </a:lnTo>
                  <a:lnTo>
                    <a:pt x="432" y="1154"/>
                  </a:lnTo>
                  <a:lnTo>
                    <a:pt x="450" y="1154"/>
                  </a:lnTo>
                  <a:lnTo>
                    <a:pt x="450" y="1154"/>
                  </a:lnTo>
                  <a:lnTo>
                    <a:pt x="492" y="1168"/>
                  </a:lnTo>
                  <a:lnTo>
                    <a:pt x="492" y="1168"/>
                  </a:lnTo>
                  <a:lnTo>
                    <a:pt x="498" y="1164"/>
                  </a:lnTo>
                  <a:lnTo>
                    <a:pt x="506" y="1162"/>
                  </a:lnTo>
                  <a:lnTo>
                    <a:pt x="534" y="1158"/>
                  </a:lnTo>
                  <a:lnTo>
                    <a:pt x="564" y="1154"/>
                  </a:lnTo>
                  <a:lnTo>
                    <a:pt x="590" y="1148"/>
                  </a:lnTo>
                  <a:lnTo>
                    <a:pt x="590" y="1148"/>
                  </a:lnTo>
                  <a:lnTo>
                    <a:pt x="608" y="1138"/>
                  </a:lnTo>
                  <a:lnTo>
                    <a:pt x="628" y="1128"/>
                  </a:lnTo>
                  <a:lnTo>
                    <a:pt x="628" y="1128"/>
                  </a:lnTo>
                  <a:lnTo>
                    <a:pt x="632" y="1110"/>
                  </a:lnTo>
                  <a:lnTo>
                    <a:pt x="638" y="1098"/>
                  </a:lnTo>
                  <a:lnTo>
                    <a:pt x="646" y="1090"/>
                  </a:lnTo>
                  <a:lnTo>
                    <a:pt x="660" y="1078"/>
                  </a:lnTo>
                  <a:lnTo>
                    <a:pt x="660" y="1078"/>
                  </a:lnTo>
                  <a:lnTo>
                    <a:pt x="684" y="1024"/>
                  </a:lnTo>
                  <a:lnTo>
                    <a:pt x="684" y="1024"/>
                  </a:lnTo>
                  <a:lnTo>
                    <a:pt x="716" y="1006"/>
                  </a:lnTo>
                  <a:lnTo>
                    <a:pt x="716" y="1006"/>
                  </a:lnTo>
                  <a:lnTo>
                    <a:pt x="728" y="972"/>
                  </a:lnTo>
                  <a:lnTo>
                    <a:pt x="728" y="972"/>
                  </a:lnTo>
                  <a:lnTo>
                    <a:pt x="732" y="926"/>
                  </a:lnTo>
                  <a:lnTo>
                    <a:pt x="732" y="926"/>
                  </a:lnTo>
                  <a:lnTo>
                    <a:pt x="724" y="902"/>
                  </a:lnTo>
                  <a:lnTo>
                    <a:pt x="724" y="902"/>
                  </a:lnTo>
                  <a:lnTo>
                    <a:pt x="724" y="878"/>
                  </a:lnTo>
                  <a:lnTo>
                    <a:pt x="724" y="878"/>
                  </a:lnTo>
                  <a:lnTo>
                    <a:pt x="728" y="866"/>
                  </a:lnTo>
                  <a:lnTo>
                    <a:pt x="732" y="854"/>
                  </a:lnTo>
                  <a:lnTo>
                    <a:pt x="732" y="830"/>
                  </a:lnTo>
                  <a:lnTo>
                    <a:pt x="732" y="830"/>
                  </a:lnTo>
                  <a:lnTo>
                    <a:pt x="724" y="820"/>
                  </a:lnTo>
                  <a:lnTo>
                    <a:pt x="722" y="812"/>
                  </a:lnTo>
                  <a:lnTo>
                    <a:pt x="722" y="800"/>
                  </a:lnTo>
                  <a:lnTo>
                    <a:pt x="722" y="800"/>
                  </a:lnTo>
                  <a:lnTo>
                    <a:pt x="726" y="798"/>
                  </a:lnTo>
                  <a:lnTo>
                    <a:pt x="734" y="796"/>
                  </a:lnTo>
                  <a:lnTo>
                    <a:pt x="760" y="796"/>
                  </a:lnTo>
                  <a:lnTo>
                    <a:pt x="808" y="798"/>
                  </a:lnTo>
                  <a:lnTo>
                    <a:pt x="808" y="798"/>
                  </a:lnTo>
                  <a:lnTo>
                    <a:pt x="826" y="800"/>
                  </a:lnTo>
                  <a:lnTo>
                    <a:pt x="844" y="804"/>
                  </a:lnTo>
                  <a:lnTo>
                    <a:pt x="864" y="808"/>
                  </a:lnTo>
                  <a:lnTo>
                    <a:pt x="886" y="812"/>
                  </a:lnTo>
                  <a:lnTo>
                    <a:pt x="886" y="812"/>
                  </a:lnTo>
                  <a:lnTo>
                    <a:pt x="924" y="828"/>
                  </a:lnTo>
                  <a:lnTo>
                    <a:pt x="924" y="828"/>
                  </a:lnTo>
                  <a:lnTo>
                    <a:pt x="932" y="818"/>
                  </a:lnTo>
                  <a:lnTo>
                    <a:pt x="932" y="818"/>
                  </a:lnTo>
                  <a:lnTo>
                    <a:pt x="926" y="806"/>
                  </a:lnTo>
                  <a:lnTo>
                    <a:pt x="926" y="806"/>
                  </a:lnTo>
                  <a:lnTo>
                    <a:pt x="926" y="772"/>
                  </a:lnTo>
                  <a:lnTo>
                    <a:pt x="926" y="772"/>
                  </a:lnTo>
                  <a:lnTo>
                    <a:pt x="936" y="756"/>
                  </a:lnTo>
                  <a:lnTo>
                    <a:pt x="948" y="740"/>
                  </a:lnTo>
                  <a:lnTo>
                    <a:pt x="972" y="712"/>
                  </a:lnTo>
                  <a:lnTo>
                    <a:pt x="972" y="712"/>
                  </a:lnTo>
                  <a:lnTo>
                    <a:pt x="976" y="690"/>
                  </a:lnTo>
                  <a:lnTo>
                    <a:pt x="984" y="676"/>
                  </a:lnTo>
                  <a:lnTo>
                    <a:pt x="994" y="664"/>
                  </a:lnTo>
                  <a:lnTo>
                    <a:pt x="1008" y="648"/>
                  </a:lnTo>
                  <a:lnTo>
                    <a:pt x="1008" y="648"/>
                  </a:lnTo>
                  <a:lnTo>
                    <a:pt x="1014" y="632"/>
                  </a:lnTo>
                  <a:lnTo>
                    <a:pt x="1016" y="628"/>
                  </a:lnTo>
                  <a:lnTo>
                    <a:pt x="1020" y="624"/>
                  </a:lnTo>
                  <a:lnTo>
                    <a:pt x="1024" y="622"/>
                  </a:lnTo>
                  <a:lnTo>
                    <a:pt x="1030" y="622"/>
                  </a:lnTo>
                  <a:lnTo>
                    <a:pt x="1050" y="620"/>
                  </a:lnTo>
                  <a:lnTo>
                    <a:pt x="1050" y="620"/>
                  </a:lnTo>
                  <a:lnTo>
                    <a:pt x="1062" y="630"/>
                  </a:lnTo>
                  <a:lnTo>
                    <a:pt x="1080" y="640"/>
                  </a:lnTo>
                  <a:lnTo>
                    <a:pt x="1098" y="652"/>
                  </a:lnTo>
                  <a:lnTo>
                    <a:pt x="1118" y="660"/>
                  </a:lnTo>
                  <a:lnTo>
                    <a:pt x="1118" y="660"/>
                  </a:lnTo>
                  <a:lnTo>
                    <a:pt x="1128" y="660"/>
                  </a:lnTo>
                  <a:lnTo>
                    <a:pt x="1140" y="662"/>
                  </a:lnTo>
                  <a:lnTo>
                    <a:pt x="1152" y="666"/>
                  </a:lnTo>
                  <a:lnTo>
                    <a:pt x="1158" y="670"/>
                  </a:lnTo>
                  <a:lnTo>
                    <a:pt x="1164" y="676"/>
                  </a:lnTo>
                  <a:lnTo>
                    <a:pt x="1164" y="676"/>
                  </a:lnTo>
                  <a:lnTo>
                    <a:pt x="1182" y="676"/>
                  </a:lnTo>
                  <a:lnTo>
                    <a:pt x="1202" y="674"/>
                  </a:lnTo>
                  <a:lnTo>
                    <a:pt x="1212" y="670"/>
                  </a:lnTo>
                  <a:lnTo>
                    <a:pt x="1220" y="666"/>
                  </a:lnTo>
                  <a:lnTo>
                    <a:pt x="1226" y="660"/>
                  </a:lnTo>
                  <a:lnTo>
                    <a:pt x="1230" y="652"/>
                  </a:lnTo>
                  <a:lnTo>
                    <a:pt x="1230" y="652"/>
                  </a:lnTo>
                  <a:lnTo>
                    <a:pt x="1230" y="626"/>
                  </a:lnTo>
                  <a:lnTo>
                    <a:pt x="1230" y="626"/>
                  </a:lnTo>
                  <a:lnTo>
                    <a:pt x="1228" y="608"/>
                  </a:lnTo>
                  <a:lnTo>
                    <a:pt x="1226" y="596"/>
                  </a:lnTo>
                  <a:lnTo>
                    <a:pt x="1228" y="586"/>
                  </a:lnTo>
                  <a:lnTo>
                    <a:pt x="1230" y="578"/>
                  </a:lnTo>
                  <a:lnTo>
                    <a:pt x="1234" y="570"/>
                  </a:lnTo>
                  <a:lnTo>
                    <a:pt x="1240" y="562"/>
                  </a:lnTo>
                  <a:lnTo>
                    <a:pt x="1256" y="542"/>
                  </a:lnTo>
                  <a:lnTo>
                    <a:pt x="1256" y="542"/>
                  </a:lnTo>
                  <a:lnTo>
                    <a:pt x="1276" y="534"/>
                  </a:lnTo>
                  <a:lnTo>
                    <a:pt x="1294" y="530"/>
                  </a:lnTo>
                  <a:lnTo>
                    <a:pt x="1316" y="526"/>
                  </a:lnTo>
                  <a:lnTo>
                    <a:pt x="1340" y="524"/>
                  </a:lnTo>
                  <a:lnTo>
                    <a:pt x="1340" y="524"/>
                  </a:lnTo>
                  <a:lnTo>
                    <a:pt x="1350" y="520"/>
                  </a:lnTo>
                  <a:lnTo>
                    <a:pt x="1350" y="520"/>
                  </a:lnTo>
                  <a:lnTo>
                    <a:pt x="1360" y="490"/>
                  </a:lnTo>
                  <a:lnTo>
                    <a:pt x="1360" y="490"/>
                  </a:lnTo>
                  <a:lnTo>
                    <a:pt x="1380" y="472"/>
                  </a:lnTo>
                  <a:lnTo>
                    <a:pt x="1380" y="472"/>
                  </a:lnTo>
                  <a:lnTo>
                    <a:pt x="1434" y="470"/>
                  </a:lnTo>
                  <a:lnTo>
                    <a:pt x="1434" y="470"/>
                  </a:lnTo>
                  <a:lnTo>
                    <a:pt x="1440" y="478"/>
                  </a:lnTo>
                  <a:lnTo>
                    <a:pt x="1444" y="488"/>
                  </a:lnTo>
                  <a:lnTo>
                    <a:pt x="1448" y="500"/>
                  </a:lnTo>
                  <a:lnTo>
                    <a:pt x="1450" y="514"/>
                  </a:lnTo>
                  <a:lnTo>
                    <a:pt x="1450" y="514"/>
                  </a:lnTo>
                  <a:lnTo>
                    <a:pt x="1456" y="530"/>
                  </a:lnTo>
                  <a:lnTo>
                    <a:pt x="1466" y="548"/>
                  </a:lnTo>
                  <a:lnTo>
                    <a:pt x="1490" y="588"/>
                  </a:lnTo>
                  <a:lnTo>
                    <a:pt x="1490" y="588"/>
                  </a:lnTo>
                  <a:lnTo>
                    <a:pt x="1496" y="592"/>
                  </a:lnTo>
                  <a:lnTo>
                    <a:pt x="1502" y="598"/>
                  </a:lnTo>
                  <a:lnTo>
                    <a:pt x="1516" y="604"/>
                  </a:lnTo>
                  <a:lnTo>
                    <a:pt x="1554" y="614"/>
                  </a:lnTo>
                  <a:lnTo>
                    <a:pt x="1554" y="614"/>
                  </a:lnTo>
                  <a:lnTo>
                    <a:pt x="1592" y="644"/>
                  </a:lnTo>
                  <a:lnTo>
                    <a:pt x="1592" y="644"/>
                  </a:lnTo>
                  <a:lnTo>
                    <a:pt x="1604" y="668"/>
                  </a:lnTo>
                  <a:lnTo>
                    <a:pt x="1604" y="668"/>
                  </a:lnTo>
                  <a:lnTo>
                    <a:pt x="1610" y="718"/>
                  </a:lnTo>
                  <a:lnTo>
                    <a:pt x="1610" y="718"/>
                  </a:lnTo>
                  <a:lnTo>
                    <a:pt x="1612" y="720"/>
                  </a:lnTo>
                  <a:lnTo>
                    <a:pt x="1612" y="720"/>
                  </a:lnTo>
                  <a:lnTo>
                    <a:pt x="1630" y="756"/>
                  </a:lnTo>
                  <a:lnTo>
                    <a:pt x="1630" y="756"/>
                  </a:lnTo>
                  <a:lnTo>
                    <a:pt x="1632" y="774"/>
                  </a:lnTo>
                  <a:lnTo>
                    <a:pt x="1634" y="798"/>
                  </a:lnTo>
                  <a:lnTo>
                    <a:pt x="1634" y="822"/>
                  </a:lnTo>
                  <a:lnTo>
                    <a:pt x="1632" y="834"/>
                  </a:lnTo>
                  <a:lnTo>
                    <a:pt x="1628" y="844"/>
                  </a:lnTo>
                  <a:lnTo>
                    <a:pt x="1628" y="844"/>
                  </a:lnTo>
                  <a:lnTo>
                    <a:pt x="1588" y="878"/>
                  </a:lnTo>
                  <a:lnTo>
                    <a:pt x="1588" y="878"/>
                  </a:lnTo>
                  <a:lnTo>
                    <a:pt x="1586" y="898"/>
                  </a:lnTo>
                  <a:lnTo>
                    <a:pt x="1586" y="898"/>
                  </a:lnTo>
                  <a:lnTo>
                    <a:pt x="1588" y="912"/>
                  </a:lnTo>
                  <a:lnTo>
                    <a:pt x="1592" y="924"/>
                  </a:lnTo>
                  <a:lnTo>
                    <a:pt x="1598" y="938"/>
                  </a:lnTo>
                  <a:lnTo>
                    <a:pt x="1598" y="938"/>
                  </a:lnTo>
                  <a:lnTo>
                    <a:pt x="1634" y="962"/>
                  </a:lnTo>
                  <a:lnTo>
                    <a:pt x="1634" y="962"/>
                  </a:lnTo>
                  <a:lnTo>
                    <a:pt x="1672" y="970"/>
                  </a:lnTo>
                  <a:lnTo>
                    <a:pt x="1672" y="970"/>
                  </a:lnTo>
                  <a:lnTo>
                    <a:pt x="1712" y="988"/>
                  </a:lnTo>
                  <a:lnTo>
                    <a:pt x="1712" y="988"/>
                  </a:lnTo>
                  <a:lnTo>
                    <a:pt x="1792" y="998"/>
                  </a:lnTo>
                  <a:lnTo>
                    <a:pt x="1792" y="998"/>
                  </a:lnTo>
                  <a:lnTo>
                    <a:pt x="1812" y="1010"/>
                  </a:lnTo>
                  <a:lnTo>
                    <a:pt x="1812" y="1010"/>
                  </a:lnTo>
                  <a:lnTo>
                    <a:pt x="1836" y="1036"/>
                  </a:lnTo>
                  <a:lnTo>
                    <a:pt x="1862" y="1060"/>
                  </a:lnTo>
                  <a:lnTo>
                    <a:pt x="1876" y="1070"/>
                  </a:lnTo>
                  <a:lnTo>
                    <a:pt x="1892" y="1080"/>
                  </a:lnTo>
                  <a:lnTo>
                    <a:pt x="1908" y="1088"/>
                  </a:lnTo>
                  <a:lnTo>
                    <a:pt x="1926" y="1094"/>
                  </a:lnTo>
                  <a:lnTo>
                    <a:pt x="1926" y="1094"/>
                  </a:lnTo>
                  <a:lnTo>
                    <a:pt x="1950" y="1116"/>
                  </a:lnTo>
                  <a:lnTo>
                    <a:pt x="1950" y="1116"/>
                  </a:lnTo>
                  <a:lnTo>
                    <a:pt x="1964" y="1168"/>
                  </a:lnTo>
                  <a:lnTo>
                    <a:pt x="1964" y="1168"/>
                  </a:lnTo>
                  <a:lnTo>
                    <a:pt x="1968" y="1176"/>
                  </a:lnTo>
                  <a:lnTo>
                    <a:pt x="1974" y="1184"/>
                  </a:lnTo>
                  <a:lnTo>
                    <a:pt x="1986" y="1198"/>
                  </a:lnTo>
                  <a:lnTo>
                    <a:pt x="1990" y="1206"/>
                  </a:lnTo>
                  <a:lnTo>
                    <a:pt x="1994" y="1216"/>
                  </a:lnTo>
                  <a:lnTo>
                    <a:pt x="1994" y="1228"/>
                  </a:lnTo>
                  <a:lnTo>
                    <a:pt x="1992" y="1242"/>
                  </a:lnTo>
                  <a:lnTo>
                    <a:pt x="1992" y="1242"/>
                  </a:lnTo>
                  <a:lnTo>
                    <a:pt x="1998" y="1256"/>
                  </a:lnTo>
                  <a:lnTo>
                    <a:pt x="2004" y="1266"/>
                  </a:lnTo>
                  <a:lnTo>
                    <a:pt x="2016" y="1274"/>
                  </a:lnTo>
                  <a:lnTo>
                    <a:pt x="2016" y="1274"/>
                  </a:lnTo>
                  <a:lnTo>
                    <a:pt x="2044" y="1278"/>
                  </a:lnTo>
                  <a:lnTo>
                    <a:pt x="2072" y="1282"/>
                  </a:lnTo>
                  <a:lnTo>
                    <a:pt x="2102" y="1288"/>
                  </a:lnTo>
                  <a:lnTo>
                    <a:pt x="2134" y="1298"/>
                  </a:lnTo>
                  <a:lnTo>
                    <a:pt x="2134" y="1298"/>
                  </a:lnTo>
                  <a:lnTo>
                    <a:pt x="2212" y="1316"/>
                  </a:lnTo>
                  <a:lnTo>
                    <a:pt x="2212" y="1316"/>
                  </a:lnTo>
                  <a:lnTo>
                    <a:pt x="2384" y="1318"/>
                  </a:lnTo>
                  <a:lnTo>
                    <a:pt x="2384" y="1318"/>
                  </a:lnTo>
                  <a:lnTo>
                    <a:pt x="2418" y="1326"/>
                  </a:lnTo>
                  <a:lnTo>
                    <a:pt x="2438" y="1330"/>
                  </a:lnTo>
                  <a:lnTo>
                    <a:pt x="2454" y="1338"/>
                  </a:lnTo>
                  <a:lnTo>
                    <a:pt x="2454" y="1338"/>
                  </a:lnTo>
                  <a:lnTo>
                    <a:pt x="2506" y="1380"/>
                  </a:lnTo>
                  <a:lnTo>
                    <a:pt x="2506" y="1380"/>
                  </a:lnTo>
                  <a:lnTo>
                    <a:pt x="2526" y="1390"/>
                  </a:lnTo>
                  <a:lnTo>
                    <a:pt x="2526" y="1390"/>
                  </a:lnTo>
                  <a:lnTo>
                    <a:pt x="2578" y="1398"/>
                  </a:lnTo>
                  <a:lnTo>
                    <a:pt x="2578" y="1398"/>
                  </a:lnTo>
                  <a:lnTo>
                    <a:pt x="2600" y="1414"/>
                  </a:lnTo>
                  <a:lnTo>
                    <a:pt x="2600" y="1414"/>
                  </a:lnTo>
                  <a:lnTo>
                    <a:pt x="2666" y="1436"/>
                  </a:lnTo>
                  <a:lnTo>
                    <a:pt x="2666" y="1436"/>
                  </a:lnTo>
                  <a:lnTo>
                    <a:pt x="2672" y="1440"/>
                  </a:lnTo>
                  <a:lnTo>
                    <a:pt x="2680" y="1446"/>
                  </a:lnTo>
                  <a:lnTo>
                    <a:pt x="2696" y="1460"/>
                  </a:lnTo>
                  <a:lnTo>
                    <a:pt x="2704" y="1464"/>
                  </a:lnTo>
                  <a:lnTo>
                    <a:pt x="2714" y="1466"/>
                  </a:lnTo>
                  <a:lnTo>
                    <a:pt x="2718" y="1466"/>
                  </a:lnTo>
                  <a:lnTo>
                    <a:pt x="2724" y="1462"/>
                  </a:lnTo>
                  <a:lnTo>
                    <a:pt x="2728" y="1458"/>
                  </a:lnTo>
                  <a:lnTo>
                    <a:pt x="2732" y="1452"/>
                  </a:lnTo>
                  <a:lnTo>
                    <a:pt x="2732" y="1452"/>
                  </a:lnTo>
                  <a:lnTo>
                    <a:pt x="2754" y="1438"/>
                  </a:lnTo>
                  <a:lnTo>
                    <a:pt x="2754" y="1438"/>
                  </a:lnTo>
                  <a:lnTo>
                    <a:pt x="2766" y="1434"/>
                  </a:lnTo>
                  <a:lnTo>
                    <a:pt x="2778" y="1426"/>
                  </a:lnTo>
                  <a:lnTo>
                    <a:pt x="2800" y="1410"/>
                  </a:lnTo>
                  <a:lnTo>
                    <a:pt x="2800" y="1410"/>
                  </a:lnTo>
                  <a:lnTo>
                    <a:pt x="2846" y="1396"/>
                  </a:lnTo>
                  <a:lnTo>
                    <a:pt x="2846" y="1396"/>
                  </a:lnTo>
                  <a:lnTo>
                    <a:pt x="2862" y="1386"/>
                  </a:lnTo>
                  <a:lnTo>
                    <a:pt x="2882" y="1378"/>
                  </a:lnTo>
                  <a:lnTo>
                    <a:pt x="2902" y="1370"/>
                  </a:lnTo>
                  <a:lnTo>
                    <a:pt x="2910" y="1366"/>
                  </a:lnTo>
                  <a:lnTo>
                    <a:pt x="2920" y="1360"/>
                  </a:lnTo>
                  <a:lnTo>
                    <a:pt x="2920" y="1360"/>
                  </a:lnTo>
                  <a:lnTo>
                    <a:pt x="2936" y="1354"/>
                  </a:lnTo>
                  <a:lnTo>
                    <a:pt x="2936" y="1354"/>
                  </a:lnTo>
                  <a:lnTo>
                    <a:pt x="2948" y="1348"/>
                  </a:lnTo>
                  <a:lnTo>
                    <a:pt x="2960" y="1344"/>
                  </a:lnTo>
                  <a:lnTo>
                    <a:pt x="2972" y="1342"/>
                  </a:lnTo>
                  <a:lnTo>
                    <a:pt x="2986" y="1342"/>
                  </a:lnTo>
                  <a:lnTo>
                    <a:pt x="3016" y="1346"/>
                  </a:lnTo>
                  <a:lnTo>
                    <a:pt x="3048" y="1354"/>
                  </a:lnTo>
                  <a:lnTo>
                    <a:pt x="3048" y="1354"/>
                  </a:lnTo>
                  <a:lnTo>
                    <a:pt x="3094" y="1354"/>
                  </a:lnTo>
                  <a:lnTo>
                    <a:pt x="3094" y="1354"/>
                  </a:lnTo>
                  <a:lnTo>
                    <a:pt x="3104" y="1348"/>
                  </a:lnTo>
                  <a:lnTo>
                    <a:pt x="3116" y="1344"/>
                  </a:lnTo>
                  <a:lnTo>
                    <a:pt x="3140" y="1338"/>
                  </a:lnTo>
                  <a:lnTo>
                    <a:pt x="3140" y="1338"/>
                  </a:lnTo>
                  <a:lnTo>
                    <a:pt x="3154" y="1330"/>
                  </a:lnTo>
                  <a:lnTo>
                    <a:pt x="3166" y="1322"/>
                  </a:lnTo>
                  <a:lnTo>
                    <a:pt x="3166" y="1322"/>
                  </a:lnTo>
                  <a:lnTo>
                    <a:pt x="3184" y="1302"/>
                  </a:lnTo>
                  <a:lnTo>
                    <a:pt x="3200" y="1282"/>
                  </a:lnTo>
                  <a:lnTo>
                    <a:pt x="3216" y="1264"/>
                  </a:lnTo>
                  <a:lnTo>
                    <a:pt x="3226" y="1256"/>
                  </a:lnTo>
                  <a:lnTo>
                    <a:pt x="3238" y="1250"/>
                  </a:lnTo>
                  <a:lnTo>
                    <a:pt x="3238" y="1250"/>
                  </a:lnTo>
                  <a:lnTo>
                    <a:pt x="3260" y="1228"/>
                  </a:lnTo>
                  <a:lnTo>
                    <a:pt x="3272" y="1216"/>
                  </a:lnTo>
                  <a:lnTo>
                    <a:pt x="3278" y="1214"/>
                  </a:lnTo>
                  <a:lnTo>
                    <a:pt x="3282" y="1212"/>
                  </a:lnTo>
                  <a:lnTo>
                    <a:pt x="3282" y="1212"/>
                  </a:lnTo>
                  <a:lnTo>
                    <a:pt x="3282" y="1210"/>
                  </a:lnTo>
                  <a:lnTo>
                    <a:pt x="3282" y="1210"/>
                  </a:lnTo>
                  <a:lnTo>
                    <a:pt x="3296" y="1200"/>
                  </a:lnTo>
                  <a:lnTo>
                    <a:pt x="3312" y="1192"/>
                  </a:lnTo>
                  <a:lnTo>
                    <a:pt x="3312" y="1192"/>
                  </a:lnTo>
                  <a:lnTo>
                    <a:pt x="3312" y="1176"/>
                  </a:lnTo>
                  <a:lnTo>
                    <a:pt x="3312" y="1176"/>
                  </a:lnTo>
                  <a:lnTo>
                    <a:pt x="3298" y="1166"/>
                  </a:lnTo>
                  <a:lnTo>
                    <a:pt x="3298" y="1166"/>
                  </a:lnTo>
                  <a:lnTo>
                    <a:pt x="3286" y="1150"/>
                  </a:lnTo>
                  <a:lnTo>
                    <a:pt x="3278" y="1138"/>
                  </a:lnTo>
                  <a:lnTo>
                    <a:pt x="3274" y="1126"/>
                  </a:lnTo>
                  <a:lnTo>
                    <a:pt x="3272" y="1114"/>
                  </a:lnTo>
                  <a:lnTo>
                    <a:pt x="3272" y="1102"/>
                  </a:lnTo>
                  <a:lnTo>
                    <a:pt x="3274" y="1090"/>
                  </a:lnTo>
                  <a:lnTo>
                    <a:pt x="3280" y="1062"/>
                  </a:lnTo>
                  <a:lnTo>
                    <a:pt x="3280" y="1062"/>
                  </a:lnTo>
                  <a:lnTo>
                    <a:pt x="3286" y="1052"/>
                  </a:lnTo>
                  <a:lnTo>
                    <a:pt x="3292" y="1042"/>
                  </a:lnTo>
                  <a:lnTo>
                    <a:pt x="3302" y="1028"/>
                  </a:lnTo>
                  <a:lnTo>
                    <a:pt x="3302" y="1028"/>
                  </a:lnTo>
                  <a:lnTo>
                    <a:pt x="3312" y="1022"/>
                  </a:lnTo>
                  <a:lnTo>
                    <a:pt x="3312" y="1022"/>
                  </a:lnTo>
                  <a:lnTo>
                    <a:pt x="3340" y="1028"/>
                  </a:lnTo>
                  <a:lnTo>
                    <a:pt x="3340" y="1028"/>
                  </a:lnTo>
                  <a:lnTo>
                    <a:pt x="3358" y="1044"/>
                  </a:lnTo>
                  <a:lnTo>
                    <a:pt x="3368" y="1050"/>
                  </a:lnTo>
                  <a:lnTo>
                    <a:pt x="3380" y="1056"/>
                  </a:lnTo>
                  <a:lnTo>
                    <a:pt x="3392" y="1060"/>
                  </a:lnTo>
                  <a:lnTo>
                    <a:pt x="3406" y="1062"/>
                  </a:lnTo>
                  <a:lnTo>
                    <a:pt x="3420" y="1060"/>
                  </a:lnTo>
                  <a:lnTo>
                    <a:pt x="3434" y="1054"/>
                  </a:lnTo>
                  <a:lnTo>
                    <a:pt x="3434" y="1054"/>
                  </a:lnTo>
                  <a:lnTo>
                    <a:pt x="3450" y="1034"/>
                  </a:lnTo>
                  <a:lnTo>
                    <a:pt x="3458" y="1026"/>
                  </a:lnTo>
                  <a:lnTo>
                    <a:pt x="3466" y="1022"/>
                  </a:lnTo>
                  <a:lnTo>
                    <a:pt x="3466" y="1022"/>
                  </a:lnTo>
                  <a:lnTo>
                    <a:pt x="3468" y="1014"/>
                  </a:lnTo>
                  <a:lnTo>
                    <a:pt x="3472" y="1008"/>
                  </a:lnTo>
                  <a:lnTo>
                    <a:pt x="3484" y="994"/>
                  </a:lnTo>
                  <a:lnTo>
                    <a:pt x="3498" y="980"/>
                  </a:lnTo>
                  <a:lnTo>
                    <a:pt x="3510" y="970"/>
                  </a:lnTo>
                  <a:lnTo>
                    <a:pt x="3510" y="970"/>
                  </a:lnTo>
                  <a:lnTo>
                    <a:pt x="3556" y="972"/>
                  </a:lnTo>
                  <a:lnTo>
                    <a:pt x="3556" y="972"/>
                  </a:lnTo>
                  <a:lnTo>
                    <a:pt x="3562" y="964"/>
                  </a:lnTo>
                  <a:lnTo>
                    <a:pt x="3562" y="964"/>
                  </a:lnTo>
                  <a:lnTo>
                    <a:pt x="3578" y="958"/>
                  </a:lnTo>
                  <a:lnTo>
                    <a:pt x="3594" y="950"/>
                  </a:lnTo>
                  <a:lnTo>
                    <a:pt x="3608" y="940"/>
                  </a:lnTo>
                  <a:lnTo>
                    <a:pt x="3622" y="926"/>
                  </a:lnTo>
                  <a:lnTo>
                    <a:pt x="3622" y="926"/>
                  </a:lnTo>
                  <a:lnTo>
                    <a:pt x="3628" y="902"/>
                  </a:lnTo>
                  <a:lnTo>
                    <a:pt x="3632" y="892"/>
                  </a:lnTo>
                  <a:lnTo>
                    <a:pt x="3636" y="882"/>
                  </a:lnTo>
                  <a:lnTo>
                    <a:pt x="3642" y="874"/>
                  </a:lnTo>
                  <a:lnTo>
                    <a:pt x="3650" y="866"/>
                  </a:lnTo>
                  <a:lnTo>
                    <a:pt x="3660" y="860"/>
                  </a:lnTo>
                  <a:lnTo>
                    <a:pt x="3672" y="854"/>
                  </a:lnTo>
                  <a:lnTo>
                    <a:pt x="3672" y="854"/>
                  </a:lnTo>
                  <a:lnTo>
                    <a:pt x="3706" y="846"/>
                  </a:lnTo>
                  <a:lnTo>
                    <a:pt x="3706" y="846"/>
                  </a:lnTo>
                  <a:lnTo>
                    <a:pt x="3724" y="828"/>
                  </a:lnTo>
                  <a:lnTo>
                    <a:pt x="3724" y="828"/>
                  </a:lnTo>
                  <a:lnTo>
                    <a:pt x="3752" y="812"/>
                  </a:lnTo>
                  <a:lnTo>
                    <a:pt x="3764" y="804"/>
                  </a:lnTo>
                  <a:lnTo>
                    <a:pt x="3780" y="798"/>
                  </a:lnTo>
                  <a:lnTo>
                    <a:pt x="3780" y="798"/>
                  </a:lnTo>
                  <a:lnTo>
                    <a:pt x="3878" y="802"/>
                  </a:lnTo>
                  <a:lnTo>
                    <a:pt x="3878" y="802"/>
                  </a:lnTo>
                  <a:lnTo>
                    <a:pt x="3892" y="796"/>
                  </a:lnTo>
                  <a:lnTo>
                    <a:pt x="3892" y="796"/>
                  </a:lnTo>
                  <a:lnTo>
                    <a:pt x="3896" y="788"/>
                  </a:lnTo>
                  <a:lnTo>
                    <a:pt x="3898" y="780"/>
                  </a:lnTo>
                  <a:lnTo>
                    <a:pt x="3900" y="772"/>
                  </a:lnTo>
                  <a:lnTo>
                    <a:pt x="3898" y="766"/>
                  </a:lnTo>
                  <a:lnTo>
                    <a:pt x="3892" y="754"/>
                  </a:lnTo>
                  <a:lnTo>
                    <a:pt x="3886" y="742"/>
                  </a:lnTo>
                  <a:lnTo>
                    <a:pt x="3886" y="742"/>
                  </a:lnTo>
                  <a:lnTo>
                    <a:pt x="3814" y="690"/>
                  </a:lnTo>
                  <a:lnTo>
                    <a:pt x="3814" y="690"/>
                  </a:lnTo>
                  <a:lnTo>
                    <a:pt x="3802" y="674"/>
                  </a:lnTo>
                  <a:lnTo>
                    <a:pt x="3792" y="664"/>
                  </a:lnTo>
                  <a:lnTo>
                    <a:pt x="3788" y="660"/>
                  </a:lnTo>
                  <a:lnTo>
                    <a:pt x="3782" y="658"/>
                  </a:lnTo>
                  <a:lnTo>
                    <a:pt x="3766" y="658"/>
                  </a:lnTo>
                  <a:lnTo>
                    <a:pt x="3766" y="658"/>
                  </a:lnTo>
                  <a:lnTo>
                    <a:pt x="3754" y="676"/>
                  </a:lnTo>
                  <a:lnTo>
                    <a:pt x="3754" y="676"/>
                  </a:lnTo>
                  <a:lnTo>
                    <a:pt x="3724" y="676"/>
                  </a:lnTo>
                  <a:lnTo>
                    <a:pt x="3724" y="676"/>
                  </a:lnTo>
                  <a:lnTo>
                    <a:pt x="3722" y="702"/>
                  </a:lnTo>
                  <a:lnTo>
                    <a:pt x="3722" y="702"/>
                  </a:lnTo>
                  <a:lnTo>
                    <a:pt x="3720" y="708"/>
                  </a:lnTo>
                  <a:lnTo>
                    <a:pt x="3716" y="712"/>
                  </a:lnTo>
                  <a:lnTo>
                    <a:pt x="3712" y="714"/>
                  </a:lnTo>
                  <a:lnTo>
                    <a:pt x="3708" y="716"/>
                  </a:lnTo>
                  <a:lnTo>
                    <a:pt x="3696" y="716"/>
                  </a:lnTo>
                  <a:lnTo>
                    <a:pt x="3684" y="714"/>
                  </a:lnTo>
                  <a:lnTo>
                    <a:pt x="3670" y="710"/>
                  </a:lnTo>
                  <a:lnTo>
                    <a:pt x="3660" y="704"/>
                  </a:lnTo>
                  <a:lnTo>
                    <a:pt x="3644" y="698"/>
                  </a:lnTo>
                  <a:lnTo>
                    <a:pt x="3644" y="698"/>
                  </a:lnTo>
                  <a:lnTo>
                    <a:pt x="3628" y="698"/>
                  </a:lnTo>
                  <a:lnTo>
                    <a:pt x="3612" y="704"/>
                  </a:lnTo>
                  <a:lnTo>
                    <a:pt x="3600" y="710"/>
                  </a:lnTo>
                  <a:lnTo>
                    <a:pt x="3590" y="722"/>
                  </a:lnTo>
                  <a:lnTo>
                    <a:pt x="3590" y="722"/>
                  </a:lnTo>
                  <a:lnTo>
                    <a:pt x="3566" y="722"/>
                  </a:lnTo>
                  <a:lnTo>
                    <a:pt x="3566" y="722"/>
                  </a:lnTo>
                  <a:lnTo>
                    <a:pt x="3554" y="718"/>
                  </a:lnTo>
                  <a:lnTo>
                    <a:pt x="3546" y="712"/>
                  </a:lnTo>
                  <a:lnTo>
                    <a:pt x="3540" y="704"/>
                  </a:lnTo>
                  <a:lnTo>
                    <a:pt x="3536" y="698"/>
                  </a:lnTo>
                  <a:lnTo>
                    <a:pt x="3536" y="690"/>
                  </a:lnTo>
                  <a:lnTo>
                    <a:pt x="3534" y="682"/>
                  </a:lnTo>
                  <a:lnTo>
                    <a:pt x="3534" y="668"/>
                  </a:lnTo>
                  <a:lnTo>
                    <a:pt x="3534" y="668"/>
                  </a:lnTo>
                  <a:lnTo>
                    <a:pt x="3550" y="656"/>
                  </a:lnTo>
                  <a:lnTo>
                    <a:pt x="3556" y="648"/>
                  </a:lnTo>
                  <a:lnTo>
                    <a:pt x="3564" y="640"/>
                  </a:lnTo>
                  <a:lnTo>
                    <a:pt x="3564" y="640"/>
                  </a:lnTo>
                  <a:lnTo>
                    <a:pt x="3564" y="610"/>
                  </a:lnTo>
                  <a:lnTo>
                    <a:pt x="3566" y="586"/>
                  </a:lnTo>
                  <a:lnTo>
                    <a:pt x="3566" y="586"/>
                  </a:lnTo>
                  <a:lnTo>
                    <a:pt x="3574" y="566"/>
                  </a:lnTo>
                  <a:lnTo>
                    <a:pt x="3584" y="546"/>
                  </a:lnTo>
                  <a:lnTo>
                    <a:pt x="3584" y="546"/>
                  </a:lnTo>
                  <a:lnTo>
                    <a:pt x="3584" y="524"/>
                  </a:lnTo>
                  <a:lnTo>
                    <a:pt x="3586" y="506"/>
                  </a:lnTo>
                  <a:lnTo>
                    <a:pt x="3590" y="492"/>
                  </a:lnTo>
                  <a:lnTo>
                    <a:pt x="3598" y="476"/>
                  </a:lnTo>
                  <a:lnTo>
                    <a:pt x="3598" y="476"/>
                  </a:lnTo>
                  <a:lnTo>
                    <a:pt x="3634" y="474"/>
                  </a:lnTo>
                  <a:lnTo>
                    <a:pt x="3634" y="474"/>
                  </a:lnTo>
                  <a:lnTo>
                    <a:pt x="3658" y="478"/>
                  </a:lnTo>
                  <a:lnTo>
                    <a:pt x="3672" y="478"/>
                  </a:lnTo>
                  <a:lnTo>
                    <a:pt x="3686" y="478"/>
                  </a:lnTo>
                  <a:lnTo>
                    <a:pt x="3700" y="476"/>
                  </a:lnTo>
                  <a:lnTo>
                    <a:pt x="3714" y="470"/>
                  </a:lnTo>
                  <a:lnTo>
                    <a:pt x="3728" y="464"/>
                  </a:lnTo>
                  <a:lnTo>
                    <a:pt x="3738" y="452"/>
                  </a:lnTo>
                  <a:lnTo>
                    <a:pt x="3738" y="452"/>
                  </a:lnTo>
                  <a:lnTo>
                    <a:pt x="3764" y="432"/>
                  </a:lnTo>
                  <a:lnTo>
                    <a:pt x="3764" y="432"/>
                  </a:lnTo>
                  <a:lnTo>
                    <a:pt x="3780" y="414"/>
                  </a:lnTo>
                  <a:lnTo>
                    <a:pt x="3780" y="414"/>
                  </a:lnTo>
                  <a:lnTo>
                    <a:pt x="3782" y="364"/>
                  </a:lnTo>
                  <a:lnTo>
                    <a:pt x="3784" y="342"/>
                  </a:lnTo>
                  <a:lnTo>
                    <a:pt x="3786" y="322"/>
                  </a:lnTo>
                  <a:lnTo>
                    <a:pt x="3786" y="322"/>
                  </a:lnTo>
                  <a:lnTo>
                    <a:pt x="3796" y="304"/>
                  </a:lnTo>
                  <a:lnTo>
                    <a:pt x="3804" y="290"/>
                  </a:lnTo>
                  <a:lnTo>
                    <a:pt x="3814" y="274"/>
                  </a:lnTo>
                  <a:lnTo>
                    <a:pt x="3820" y="260"/>
                  </a:lnTo>
                  <a:lnTo>
                    <a:pt x="3820" y="260"/>
                  </a:lnTo>
                  <a:lnTo>
                    <a:pt x="3822" y="244"/>
                  </a:lnTo>
                  <a:lnTo>
                    <a:pt x="3824" y="232"/>
                  </a:lnTo>
                  <a:lnTo>
                    <a:pt x="3830" y="220"/>
                  </a:lnTo>
                  <a:lnTo>
                    <a:pt x="3838" y="210"/>
                  </a:lnTo>
                  <a:lnTo>
                    <a:pt x="3838" y="210"/>
                  </a:lnTo>
                  <a:lnTo>
                    <a:pt x="3838" y="180"/>
                  </a:lnTo>
                  <a:lnTo>
                    <a:pt x="3838" y="180"/>
                  </a:lnTo>
                  <a:lnTo>
                    <a:pt x="3810" y="148"/>
                  </a:lnTo>
                  <a:lnTo>
                    <a:pt x="3810" y="148"/>
                  </a:lnTo>
                  <a:lnTo>
                    <a:pt x="3798" y="144"/>
                  </a:lnTo>
                  <a:lnTo>
                    <a:pt x="3790" y="138"/>
                  </a:lnTo>
                  <a:lnTo>
                    <a:pt x="3790" y="138"/>
                  </a:lnTo>
                  <a:lnTo>
                    <a:pt x="3792" y="122"/>
                  </a:lnTo>
                  <a:lnTo>
                    <a:pt x="3794" y="110"/>
                  </a:lnTo>
                  <a:lnTo>
                    <a:pt x="3796" y="100"/>
                  </a:lnTo>
                  <a:lnTo>
                    <a:pt x="3800" y="92"/>
                  </a:lnTo>
                  <a:lnTo>
                    <a:pt x="3806" y="86"/>
                  </a:lnTo>
                  <a:lnTo>
                    <a:pt x="3814" y="80"/>
                  </a:lnTo>
                  <a:lnTo>
                    <a:pt x="3838" y="68"/>
                  </a:lnTo>
                  <a:lnTo>
                    <a:pt x="3838" y="68"/>
                  </a:lnTo>
                  <a:lnTo>
                    <a:pt x="3846" y="66"/>
                  </a:lnTo>
                  <a:lnTo>
                    <a:pt x="3856" y="64"/>
                  </a:lnTo>
                  <a:lnTo>
                    <a:pt x="3876" y="56"/>
                  </a:lnTo>
                  <a:lnTo>
                    <a:pt x="3896" y="46"/>
                  </a:lnTo>
                  <a:lnTo>
                    <a:pt x="3906" y="42"/>
                  </a:lnTo>
                  <a:lnTo>
                    <a:pt x="3918" y="40"/>
                  </a:lnTo>
                  <a:lnTo>
                    <a:pt x="3918" y="40"/>
                  </a:lnTo>
                  <a:lnTo>
                    <a:pt x="3940" y="24"/>
                  </a:lnTo>
                  <a:lnTo>
                    <a:pt x="3966" y="10"/>
                  </a:lnTo>
                  <a:lnTo>
                    <a:pt x="3966" y="10"/>
                  </a:lnTo>
                  <a:lnTo>
                    <a:pt x="3978" y="4"/>
                  </a:lnTo>
                  <a:lnTo>
                    <a:pt x="3992" y="0"/>
                  </a:lnTo>
                  <a:lnTo>
                    <a:pt x="3992" y="0"/>
                  </a:lnTo>
                  <a:lnTo>
                    <a:pt x="4034" y="0"/>
                  </a:lnTo>
                  <a:lnTo>
                    <a:pt x="4034" y="0"/>
                  </a:lnTo>
                  <a:lnTo>
                    <a:pt x="4054" y="6"/>
                  </a:lnTo>
                  <a:lnTo>
                    <a:pt x="4066" y="10"/>
                  </a:lnTo>
                  <a:lnTo>
                    <a:pt x="4078" y="20"/>
                  </a:lnTo>
                  <a:lnTo>
                    <a:pt x="4078" y="20"/>
                  </a:lnTo>
                  <a:lnTo>
                    <a:pt x="4096" y="18"/>
                  </a:lnTo>
                  <a:lnTo>
                    <a:pt x="4116" y="16"/>
                  </a:lnTo>
                  <a:lnTo>
                    <a:pt x="4136" y="14"/>
                  </a:lnTo>
                  <a:lnTo>
                    <a:pt x="4158" y="14"/>
                  </a:lnTo>
                  <a:lnTo>
                    <a:pt x="4158" y="14"/>
                  </a:lnTo>
                  <a:lnTo>
                    <a:pt x="4190" y="30"/>
                  </a:lnTo>
                  <a:lnTo>
                    <a:pt x="4190" y="30"/>
                  </a:lnTo>
                  <a:lnTo>
                    <a:pt x="4206" y="48"/>
                  </a:lnTo>
                  <a:lnTo>
                    <a:pt x="4224" y="66"/>
                  </a:lnTo>
                  <a:lnTo>
                    <a:pt x="4240" y="88"/>
                  </a:lnTo>
                  <a:lnTo>
                    <a:pt x="4258" y="114"/>
                  </a:lnTo>
                  <a:lnTo>
                    <a:pt x="4258" y="114"/>
                  </a:lnTo>
                  <a:lnTo>
                    <a:pt x="4270" y="126"/>
                  </a:lnTo>
                  <a:lnTo>
                    <a:pt x="4284" y="144"/>
                  </a:lnTo>
                  <a:lnTo>
                    <a:pt x="4294" y="166"/>
                  </a:lnTo>
                  <a:lnTo>
                    <a:pt x="4298" y="178"/>
                  </a:lnTo>
                  <a:lnTo>
                    <a:pt x="4302" y="190"/>
                  </a:lnTo>
                  <a:lnTo>
                    <a:pt x="4302" y="190"/>
                  </a:lnTo>
                  <a:lnTo>
                    <a:pt x="4328" y="212"/>
                  </a:lnTo>
                  <a:lnTo>
                    <a:pt x="4344" y="228"/>
                  </a:lnTo>
                  <a:lnTo>
                    <a:pt x="4360" y="246"/>
                  </a:lnTo>
                  <a:lnTo>
                    <a:pt x="4360" y="246"/>
                  </a:lnTo>
                  <a:lnTo>
                    <a:pt x="4362" y="252"/>
                  </a:lnTo>
                  <a:lnTo>
                    <a:pt x="4362" y="258"/>
                  </a:lnTo>
                  <a:lnTo>
                    <a:pt x="4362" y="270"/>
                  </a:lnTo>
                  <a:lnTo>
                    <a:pt x="4362" y="276"/>
                  </a:lnTo>
                  <a:lnTo>
                    <a:pt x="4366" y="282"/>
                  </a:lnTo>
                  <a:lnTo>
                    <a:pt x="4372" y="288"/>
                  </a:lnTo>
                  <a:lnTo>
                    <a:pt x="4382" y="294"/>
                  </a:lnTo>
                  <a:lnTo>
                    <a:pt x="4382" y="294"/>
                  </a:lnTo>
                  <a:lnTo>
                    <a:pt x="4406" y="318"/>
                  </a:lnTo>
                  <a:lnTo>
                    <a:pt x="4406" y="318"/>
                  </a:lnTo>
                  <a:lnTo>
                    <a:pt x="4406" y="334"/>
                  </a:lnTo>
                  <a:lnTo>
                    <a:pt x="4408" y="344"/>
                  </a:lnTo>
                  <a:lnTo>
                    <a:pt x="4412" y="356"/>
                  </a:lnTo>
                  <a:lnTo>
                    <a:pt x="4412" y="356"/>
                  </a:lnTo>
                  <a:lnTo>
                    <a:pt x="4438" y="356"/>
                  </a:lnTo>
                  <a:lnTo>
                    <a:pt x="4450" y="356"/>
                  </a:lnTo>
                  <a:lnTo>
                    <a:pt x="4462" y="354"/>
                  </a:lnTo>
                  <a:lnTo>
                    <a:pt x="4462" y="354"/>
                  </a:lnTo>
                  <a:lnTo>
                    <a:pt x="4498" y="354"/>
                  </a:lnTo>
                  <a:lnTo>
                    <a:pt x="4498" y="354"/>
                  </a:lnTo>
                  <a:lnTo>
                    <a:pt x="4512" y="362"/>
                  </a:lnTo>
                  <a:lnTo>
                    <a:pt x="4520" y="364"/>
                  </a:lnTo>
                  <a:lnTo>
                    <a:pt x="4532" y="366"/>
                  </a:lnTo>
                  <a:lnTo>
                    <a:pt x="4532" y="366"/>
                  </a:lnTo>
                  <a:lnTo>
                    <a:pt x="4532" y="362"/>
                  </a:lnTo>
                  <a:lnTo>
                    <a:pt x="4532" y="362"/>
                  </a:lnTo>
                  <a:lnTo>
                    <a:pt x="4538" y="360"/>
                  </a:lnTo>
                  <a:lnTo>
                    <a:pt x="4548" y="358"/>
                  </a:lnTo>
                  <a:lnTo>
                    <a:pt x="4568" y="358"/>
                  </a:lnTo>
                  <a:lnTo>
                    <a:pt x="4568" y="358"/>
                  </a:lnTo>
                  <a:lnTo>
                    <a:pt x="4584" y="374"/>
                  </a:lnTo>
                  <a:lnTo>
                    <a:pt x="4608" y="396"/>
                  </a:lnTo>
                  <a:lnTo>
                    <a:pt x="4608" y="396"/>
                  </a:lnTo>
                  <a:lnTo>
                    <a:pt x="4626" y="396"/>
                  </a:lnTo>
                  <a:lnTo>
                    <a:pt x="4640" y="400"/>
                  </a:lnTo>
                  <a:lnTo>
                    <a:pt x="4652" y="406"/>
                  </a:lnTo>
                  <a:lnTo>
                    <a:pt x="4660" y="414"/>
                  </a:lnTo>
                  <a:lnTo>
                    <a:pt x="4668" y="426"/>
                  </a:lnTo>
                  <a:lnTo>
                    <a:pt x="4674" y="440"/>
                  </a:lnTo>
                  <a:lnTo>
                    <a:pt x="4684" y="478"/>
                  </a:lnTo>
                  <a:lnTo>
                    <a:pt x="4684" y="478"/>
                  </a:lnTo>
                  <a:lnTo>
                    <a:pt x="4714" y="512"/>
                  </a:lnTo>
                  <a:lnTo>
                    <a:pt x="4714" y="512"/>
                  </a:lnTo>
                  <a:lnTo>
                    <a:pt x="4722" y="512"/>
                  </a:lnTo>
                  <a:lnTo>
                    <a:pt x="4722" y="512"/>
                  </a:lnTo>
                  <a:lnTo>
                    <a:pt x="4744" y="506"/>
                  </a:lnTo>
                  <a:lnTo>
                    <a:pt x="4770" y="500"/>
                  </a:lnTo>
                  <a:lnTo>
                    <a:pt x="4796" y="490"/>
                  </a:lnTo>
                  <a:lnTo>
                    <a:pt x="4806" y="486"/>
                  </a:lnTo>
                  <a:lnTo>
                    <a:pt x="4814" y="480"/>
                  </a:lnTo>
                  <a:lnTo>
                    <a:pt x="4814" y="480"/>
                  </a:lnTo>
                  <a:lnTo>
                    <a:pt x="4828" y="458"/>
                  </a:lnTo>
                  <a:lnTo>
                    <a:pt x="4840" y="442"/>
                  </a:lnTo>
                  <a:lnTo>
                    <a:pt x="4856" y="426"/>
                  </a:lnTo>
                  <a:lnTo>
                    <a:pt x="4874" y="412"/>
                  </a:lnTo>
                  <a:lnTo>
                    <a:pt x="4874" y="412"/>
                  </a:lnTo>
                  <a:lnTo>
                    <a:pt x="4888" y="394"/>
                  </a:lnTo>
                  <a:lnTo>
                    <a:pt x="4906" y="378"/>
                  </a:lnTo>
                  <a:lnTo>
                    <a:pt x="4942" y="346"/>
                  </a:lnTo>
                  <a:lnTo>
                    <a:pt x="4942" y="346"/>
                  </a:lnTo>
                  <a:lnTo>
                    <a:pt x="4946" y="346"/>
                  </a:lnTo>
                  <a:lnTo>
                    <a:pt x="4950" y="342"/>
                  </a:lnTo>
                  <a:lnTo>
                    <a:pt x="4956" y="336"/>
                  </a:lnTo>
                  <a:lnTo>
                    <a:pt x="4956" y="336"/>
                  </a:lnTo>
                  <a:lnTo>
                    <a:pt x="4972" y="336"/>
                  </a:lnTo>
                  <a:lnTo>
                    <a:pt x="4982" y="338"/>
                  </a:lnTo>
                  <a:lnTo>
                    <a:pt x="4994" y="342"/>
                  </a:lnTo>
                  <a:lnTo>
                    <a:pt x="4994" y="342"/>
                  </a:lnTo>
                  <a:lnTo>
                    <a:pt x="4996" y="350"/>
                  </a:lnTo>
                  <a:lnTo>
                    <a:pt x="4996" y="362"/>
                  </a:lnTo>
                  <a:lnTo>
                    <a:pt x="4992" y="384"/>
                  </a:lnTo>
                  <a:lnTo>
                    <a:pt x="4992" y="384"/>
                  </a:lnTo>
                  <a:lnTo>
                    <a:pt x="4992" y="418"/>
                  </a:lnTo>
                  <a:lnTo>
                    <a:pt x="4992" y="418"/>
                  </a:lnTo>
                  <a:lnTo>
                    <a:pt x="5010" y="434"/>
                  </a:lnTo>
                  <a:lnTo>
                    <a:pt x="5018" y="446"/>
                  </a:lnTo>
                  <a:lnTo>
                    <a:pt x="5024" y="462"/>
                  </a:lnTo>
                  <a:lnTo>
                    <a:pt x="5024" y="462"/>
                  </a:lnTo>
                  <a:lnTo>
                    <a:pt x="5020" y="514"/>
                  </a:lnTo>
                  <a:lnTo>
                    <a:pt x="5020" y="514"/>
                  </a:lnTo>
                  <a:lnTo>
                    <a:pt x="5010" y="540"/>
                  </a:lnTo>
                  <a:lnTo>
                    <a:pt x="5010" y="540"/>
                  </a:lnTo>
                  <a:lnTo>
                    <a:pt x="5004" y="550"/>
                  </a:lnTo>
                  <a:lnTo>
                    <a:pt x="5002" y="560"/>
                  </a:lnTo>
                  <a:lnTo>
                    <a:pt x="5002" y="574"/>
                  </a:lnTo>
                  <a:lnTo>
                    <a:pt x="5006" y="588"/>
                  </a:lnTo>
                  <a:lnTo>
                    <a:pt x="5006" y="588"/>
                  </a:lnTo>
                  <a:lnTo>
                    <a:pt x="5004" y="666"/>
                  </a:lnTo>
                  <a:lnTo>
                    <a:pt x="5004" y="666"/>
                  </a:lnTo>
                  <a:lnTo>
                    <a:pt x="4994" y="714"/>
                  </a:lnTo>
                  <a:lnTo>
                    <a:pt x="4994" y="714"/>
                  </a:lnTo>
                  <a:lnTo>
                    <a:pt x="4996" y="748"/>
                  </a:lnTo>
                  <a:lnTo>
                    <a:pt x="4996" y="748"/>
                  </a:lnTo>
                  <a:lnTo>
                    <a:pt x="4984" y="764"/>
                  </a:lnTo>
                  <a:lnTo>
                    <a:pt x="4984" y="764"/>
                  </a:lnTo>
                  <a:lnTo>
                    <a:pt x="4974" y="770"/>
                  </a:lnTo>
                  <a:lnTo>
                    <a:pt x="4966" y="772"/>
                  </a:lnTo>
                  <a:lnTo>
                    <a:pt x="4956" y="772"/>
                  </a:lnTo>
                  <a:lnTo>
                    <a:pt x="4946" y="772"/>
                  </a:lnTo>
                  <a:lnTo>
                    <a:pt x="4930" y="770"/>
                  </a:lnTo>
                  <a:lnTo>
                    <a:pt x="4918" y="766"/>
                  </a:lnTo>
                  <a:lnTo>
                    <a:pt x="4918" y="766"/>
                  </a:lnTo>
                  <a:lnTo>
                    <a:pt x="4896" y="764"/>
                  </a:lnTo>
                  <a:lnTo>
                    <a:pt x="4896" y="764"/>
                  </a:lnTo>
                  <a:lnTo>
                    <a:pt x="4890" y="772"/>
                  </a:lnTo>
                  <a:lnTo>
                    <a:pt x="4886" y="782"/>
                  </a:lnTo>
                  <a:lnTo>
                    <a:pt x="4886" y="782"/>
                  </a:lnTo>
                  <a:lnTo>
                    <a:pt x="4876" y="790"/>
                  </a:lnTo>
                  <a:lnTo>
                    <a:pt x="4866" y="798"/>
                  </a:lnTo>
                  <a:lnTo>
                    <a:pt x="4858" y="802"/>
                  </a:lnTo>
                  <a:lnTo>
                    <a:pt x="4852" y="808"/>
                  </a:lnTo>
                  <a:lnTo>
                    <a:pt x="4850" y="816"/>
                  </a:lnTo>
                  <a:lnTo>
                    <a:pt x="4850" y="824"/>
                  </a:lnTo>
                  <a:lnTo>
                    <a:pt x="4858" y="836"/>
                  </a:lnTo>
                  <a:lnTo>
                    <a:pt x="4870" y="854"/>
                  </a:lnTo>
                  <a:lnTo>
                    <a:pt x="4870" y="854"/>
                  </a:lnTo>
                  <a:lnTo>
                    <a:pt x="4876" y="874"/>
                  </a:lnTo>
                  <a:lnTo>
                    <a:pt x="4884" y="896"/>
                  </a:lnTo>
                  <a:lnTo>
                    <a:pt x="4894" y="920"/>
                  </a:lnTo>
                  <a:lnTo>
                    <a:pt x="4906" y="944"/>
                  </a:lnTo>
                  <a:lnTo>
                    <a:pt x="4906" y="944"/>
                  </a:lnTo>
                  <a:lnTo>
                    <a:pt x="4910" y="970"/>
                  </a:lnTo>
                  <a:lnTo>
                    <a:pt x="4914" y="984"/>
                  </a:lnTo>
                  <a:lnTo>
                    <a:pt x="4920" y="1000"/>
                  </a:lnTo>
                  <a:lnTo>
                    <a:pt x="4920" y="1000"/>
                  </a:lnTo>
                  <a:lnTo>
                    <a:pt x="4920" y="1012"/>
                  </a:lnTo>
                  <a:lnTo>
                    <a:pt x="4922" y="1030"/>
                  </a:lnTo>
                  <a:lnTo>
                    <a:pt x="4920" y="1040"/>
                  </a:lnTo>
                  <a:lnTo>
                    <a:pt x="4918" y="1048"/>
                  </a:lnTo>
                  <a:lnTo>
                    <a:pt x="4916" y="1054"/>
                  </a:lnTo>
                  <a:lnTo>
                    <a:pt x="4910" y="1060"/>
                  </a:lnTo>
                  <a:lnTo>
                    <a:pt x="4910" y="1060"/>
                  </a:lnTo>
                  <a:lnTo>
                    <a:pt x="4900" y="1086"/>
                  </a:lnTo>
                  <a:lnTo>
                    <a:pt x="4900" y="1086"/>
                  </a:lnTo>
                  <a:lnTo>
                    <a:pt x="4894" y="1122"/>
                  </a:lnTo>
                  <a:lnTo>
                    <a:pt x="4894" y="1122"/>
                  </a:lnTo>
                  <a:lnTo>
                    <a:pt x="4884" y="1128"/>
                  </a:lnTo>
                  <a:lnTo>
                    <a:pt x="4884" y="1128"/>
                  </a:lnTo>
                  <a:lnTo>
                    <a:pt x="4876" y="1126"/>
                  </a:lnTo>
                  <a:lnTo>
                    <a:pt x="4870" y="1126"/>
                  </a:lnTo>
                  <a:lnTo>
                    <a:pt x="4866" y="1122"/>
                  </a:lnTo>
                  <a:lnTo>
                    <a:pt x="4860" y="1116"/>
                  </a:lnTo>
                  <a:lnTo>
                    <a:pt x="4860" y="1116"/>
                  </a:lnTo>
                  <a:lnTo>
                    <a:pt x="4852" y="1120"/>
                  </a:lnTo>
                  <a:lnTo>
                    <a:pt x="4844" y="1120"/>
                  </a:lnTo>
                  <a:lnTo>
                    <a:pt x="4832" y="1116"/>
                  </a:lnTo>
                  <a:lnTo>
                    <a:pt x="4832" y="1116"/>
                  </a:lnTo>
                  <a:lnTo>
                    <a:pt x="4830" y="1070"/>
                  </a:lnTo>
                  <a:lnTo>
                    <a:pt x="4830" y="1070"/>
                  </a:lnTo>
                  <a:lnTo>
                    <a:pt x="4824" y="1062"/>
                  </a:lnTo>
                  <a:lnTo>
                    <a:pt x="4820" y="1060"/>
                  </a:lnTo>
                  <a:lnTo>
                    <a:pt x="4818" y="1060"/>
                  </a:lnTo>
                  <a:lnTo>
                    <a:pt x="4812" y="1064"/>
                  </a:lnTo>
                  <a:lnTo>
                    <a:pt x="4808" y="1072"/>
                  </a:lnTo>
                  <a:lnTo>
                    <a:pt x="4800" y="1092"/>
                  </a:lnTo>
                  <a:lnTo>
                    <a:pt x="4798" y="1106"/>
                  </a:lnTo>
                  <a:lnTo>
                    <a:pt x="4798" y="1106"/>
                  </a:lnTo>
                  <a:lnTo>
                    <a:pt x="4786" y="1124"/>
                  </a:lnTo>
                  <a:lnTo>
                    <a:pt x="4776" y="1142"/>
                  </a:lnTo>
                  <a:lnTo>
                    <a:pt x="4766" y="1160"/>
                  </a:lnTo>
                  <a:lnTo>
                    <a:pt x="4754" y="1176"/>
                  </a:lnTo>
                  <a:lnTo>
                    <a:pt x="4754" y="1176"/>
                  </a:lnTo>
                  <a:lnTo>
                    <a:pt x="4740" y="1182"/>
                  </a:lnTo>
                  <a:lnTo>
                    <a:pt x="4728" y="1184"/>
                  </a:lnTo>
                  <a:lnTo>
                    <a:pt x="4704" y="1188"/>
                  </a:lnTo>
                  <a:lnTo>
                    <a:pt x="4704" y="1188"/>
                  </a:lnTo>
                  <a:lnTo>
                    <a:pt x="4700" y="1194"/>
                  </a:lnTo>
                  <a:lnTo>
                    <a:pt x="4700" y="1208"/>
                  </a:lnTo>
                  <a:lnTo>
                    <a:pt x="4700" y="1208"/>
                  </a:lnTo>
                  <a:lnTo>
                    <a:pt x="4704" y="1214"/>
                  </a:lnTo>
                  <a:lnTo>
                    <a:pt x="4704" y="1214"/>
                  </a:lnTo>
                  <a:lnTo>
                    <a:pt x="4712" y="1218"/>
                  </a:lnTo>
                  <a:lnTo>
                    <a:pt x="4720" y="1226"/>
                  </a:lnTo>
                  <a:lnTo>
                    <a:pt x="4722" y="1230"/>
                  </a:lnTo>
                  <a:lnTo>
                    <a:pt x="4724" y="1236"/>
                  </a:lnTo>
                  <a:lnTo>
                    <a:pt x="4726" y="1244"/>
                  </a:lnTo>
                  <a:lnTo>
                    <a:pt x="4724" y="1252"/>
                  </a:lnTo>
                  <a:lnTo>
                    <a:pt x="4724" y="1252"/>
                  </a:lnTo>
                  <a:lnTo>
                    <a:pt x="4712" y="1266"/>
                  </a:lnTo>
                  <a:lnTo>
                    <a:pt x="4704" y="1272"/>
                  </a:lnTo>
                  <a:lnTo>
                    <a:pt x="4696" y="1276"/>
                  </a:lnTo>
                  <a:lnTo>
                    <a:pt x="4696" y="1276"/>
                  </a:lnTo>
                  <a:lnTo>
                    <a:pt x="4640" y="1274"/>
                  </a:lnTo>
                  <a:lnTo>
                    <a:pt x="4640" y="1274"/>
                  </a:lnTo>
                  <a:lnTo>
                    <a:pt x="4628" y="1268"/>
                  </a:lnTo>
                  <a:lnTo>
                    <a:pt x="4616" y="1260"/>
                  </a:lnTo>
                  <a:lnTo>
                    <a:pt x="4610" y="1258"/>
                  </a:lnTo>
                  <a:lnTo>
                    <a:pt x="4604" y="1258"/>
                  </a:lnTo>
                  <a:lnTo>
                    <a:pt x="4598" y="1258"/>
                  </a:lnTo>
                  <a:lnTo>
                    <a:pt x="4594" y="1260"/>
                  </a:lnTo>
                  <a:lnTo>
                    <a:pt x="4594" y="1260"/>
                  </a:lnTo>
                  <a:lnTo>
                    <a:pt x="4584" y="1276"/>
                  </a:lnTo>
                  <a:lnTo>
                    <a:pt x="4576" y="1294"/>
                  </a:lnTo>
                  <a:lnTo>
                    <a:pt x="4564" y="1334"/>
                  </a:lnTo>
                  <a:lnTo>
                    <a:pt x="4564" y="1334"/>
                  </a:lnTo>
                  <a:lnTo>
                    <a:pt x="4552" y="1348"/>
                  </a:lnTo>
                  <a:lnTo>
                    <a:pt x="4544" y="1364"/>
                  </a:lnTo>
                  <a:lnTo>
                    <a:pt x="4544" y="1364"/>
                  </a:lnTo>
                  <a:lnTo>
                    <a:pt x="4522" y="1386"/>
                  </a:lnTo>
                  <a:lnTo>
                    <a:pt x="4522" y="1386"/>
                  </a:lnTo>
                  <a:lnTo>
                    <a:pt x="4494" y="1402"/>
                  </a:lnTo>
                  <a:lnTo>
                    <a:pt x="4482" y="1412"/>
                  </a:lnTo>
                  <a:lnTo>
                    <a:pt x="4476" y="1416"/>
                  </a:lnTo>
                  <a:lnTo>
                    <a:pt x="4474" y="1422"/>
                  </a:lnTo>
                  <a:lnTo>
                    <a:pt x="4474" y="1422"/>
                  </a:lnTo>
                  <a:lnTo>
                    <a:pt x="4462" y="1430"/>
                  </a:lnTo>
                  <a:lnTo>
                    <a:pt x="4450" y="1442"/>
                  </a:lnTo>
                  <a:lnTo>
                    <a:pt x="4428" y="1468"/>
                  </a:lnTo>
                  <a:lnTo>
                    <a:pt x="4428" y="1468"/>
                  </a:lnTo>
                  <a:lnTo>
                    <a:pt x="4426" y="1506"/>
                  </a:lnTo>
                  <a:lnTo>
                    <a:pt x="4426" y="1506"/>
                  </a:lnTo>
                  <a:lnTo>
                    <a:pt x="4386" y="1524"/>
                  </a:lnTo>
                  <a:lnTo>
                    <a:pt x="4386" y="1524"/>
                  </a:lnTo>
                  <a:lnTo>
                    <a:pt x="4366" y="1528"/>
                  </a:lnTo>
                  <a:lnTo>
                    <a:pt x="4350" y="1534"/>
                  </a:lnTo>
                  <a:lnTo>
                    <a:pt x="4336" y="1540"/>
                  </a:lnTo>
                  <a:lnTo>
                    <a:pt x="4322" y="1548"/>
                  </a:lnTo>
                  <a:lnTo>
                    <a:pt x="4310" y="1556"/>
                  </a:lnTo>
                  <a:lnTo>
                    <a:pt x="4298" y="1566"/>
                  </a:lnTo>
                  <a:lnTo>
                    <a:pt x="4274" y="1592"/>
                  </a:lnTo>
                  <a:lnTo>
                    <a:pt x="4274" y="1592"/>
                  </a:lnTo>
                  <a:lnTo>
                    <a:pt x="4266" y="1604"/>
                  </a:lnTo>
                  <a:lnTo>
                    <a:pt x="4260" y="1616"/>
                  </a:lnTo>
                  <a:lnTo>
                    <a:pt x="4260" y="1616"/>
                  </a:lnTo>
                  <a:lnTo>
                    <a:pt x="4256" y="1642"/>
                  </a:lnTo>
                  <a:lnTo>
                    <a:pt x="4244" y="1668"/>
                  </a:lnTo>
                  <a:lnTo>
                    <a:pt x="4244" y="1668"/>
                  </a:lnTo>
                  <a:lnTo>
                    <a:pt x="4238" y="1670"/>
                  </a:lnTo>
                  <a:lnTo>
                    <a:pt x="4228" y="1674"/>
                  </a:lnTo>
                  <a:lnTo>
                    <a:pt x="4206" y="1678"/>
                  </a:lnTo>
                  <a:lnTo>
                    <a:pt x="4184" y="1678"/>
                  </a:lnTo>
                  <a:lnTo>
                    <a:pt x="4176" y="1676"/>
                  </a:lnTo>
                  <a:lnTo>
                    <a:pt x="4172" y="1674"/>
                  </a:lnTo>
                  <a:lnTo>
                    <a:pt x="4172" y="1674"/>
                  </a:lnTo>
                  <a:lnTo>
                    <a:pt x="4172" y="1664"/>
                  </a:lnTo>
                  <a:lnTo>
                    <a:pt x="4176" y="1656"/>
                  </a:lnTo>
                  <a:lnTo>
                    <a:pt x="4178" y="1648"/>
                  </a:lnTo>
                  <a:lnTo>
                    <a:pt x="4182" y="1644"/>
                  </a:lnTo>
                  <a:lnTo>
                    <a:pt x="4194" y="1632"/>
                  </a:lnTo>
                  <a:lnTo>
                    <a:pt x="4206" y="1620"/>
                  </a:lnTo>
                  <a:lnTo>
                    <a:pt x="4206" y="1620"/>
                  </a:lnTo>
                  <a:lnTo>
                    <a:pt x="4212" y="1606"/>
                  </a:lnTo>
                  <a:lnTo>
                    <a:pt x="4212" y="1606"/>
                  </a:lnTo>
                  <a:lnTo>
                    <a:pt x="4202" y="1600"/>
                  </a:lnTo>
                  <a:lnTo>
                    <a:pt x="4194" y="1594"/>
                  </a:lnTo>
                  <a:lnTo>
                    <a:pt x="4190" y="1586"/>
                  </a:lnTo>
                  <a:lnTo>
                    <a:pt x="4186" y="1580"/>
                  </a:lnTo>
                  <a:lnTo>
                    <a:pt x="4186" y="1572"/>
                  </a:lnTo>
                  <a:lnTo>
                    <a:pt x="4186" y="1564"/>
                  </a:lnTo>
                  <a:lnTo>
                    <a:pt x="4190" y="1548"/>
                  </a:lnTo>
                  <a:lnTo>
                    <a:pt x="4190" y="1548"/>
                  </a:lnTo>
                  <a:lnTo>
                    <a:pt x="4224" y="1502"/>
                  </a:lnTo>
                  <a:lnTo>
                    <a:pt x="4224" y="1502"/>
                  </a:lnTo>
                  <a:lnTo>
                    <a:pt x="4228" y="1462"/>
                  </a:lnTo>
                  <a:lnTo>
                    <a:pt x="4228" y="1462"/>
                  </a:lnTo>
                  <a:lnTo>
                    <a:pt x="4216" y="1448"/>
                  </a:lnTo>
                  <a:lnTo>
                    <a:pt x="4206" y="1438"/>
                  </a:lnTo>
                  <a:lnTo>
                    <a:pt x="4196" y="1430"/>
                  </a:lnTo>
                  <a:lnTo>
                    <a:pt x="4188" y="1424"/>
                  </a:lnTo>
                  <a:lnTo>
                    <a:pt x="4188" y="1424"/>
                  </a:lnTo>
                  <a:lnTo>
                    <a:pt x="4154" y="1430"/>
                  </a:lnTo>
                  <a:lnTo>
                    <a:pt x="4154" y="1430"/>
                  </a:lnTo>
                  <a:lnTo>
                    <a:pt x="4142" y="1440"/>
                  </a:lnTo>
                  <a:lnTo>
                    <a:pt x="4130" y="1452"/>
                  </a:lnTo>
                  <a:lnTo>
                    <a:pt x="4112" y="1476"/>
                  </a:lnTo>
                  <a:lnTo>
                    <a:pt x="4112" y="1476"/>
                  </a:lnTo>
                  <a:lnTo>
                    <a:pt x="4092" y="1506"/>
                  </a:lnTo>
                  <a:lnTo>
                    <a:pt x="4082" y="1522"/>
                  </a:lnTo>
                  <a:lnTo>
                    <a:pt x="4070" y="1536"/>
                  </a:lnTo>
                  <a:lnTo>
                    <a:pt x="4070" y="1536"/>
                  </a:lnTo>
                  <a:lnTo>
                    <a:pt x="4060" y="1544"/>
                  </a:lnTo>
                  <a:lnTo>
                    <a:pt x="4050" y="1552"/>
                  </a:lnTo>
                  <a:lnTo>
                    <a:pt x="4036" y="1570"/>
                  </a:lnTo>
                  <a:lnTo>
                    <a:pt x="4006" y="1610"/>
                  </a:lnTo>
                  <a:lnTo>
                    <a:pt x="4006" y="1610"/>
                  </a:lnTo>
                  <a:lnTo>
                    <a:pt x="4002" y="1626"/>
                  </a:lnTo>
                  <a:lnTo>
                    <a:pt x="4002" y="1626"/>
                  </a:lnTo>
                  <a:lnTo>
                    <a:pt x="3992" y="1634"/>
                  </a:lnTo>
                  <a:lnTo>
                    <a:pt x="3984" y="1644"/>
                  </a:lnTo>
                  <a:lnTo>
                    <a:pt x="3984" y="1644"/>
                  </a:lnTo>
                  <a:lnTo>
                    <a:pt x="3948" y="1664"/>
                  </a:lnTo>
                  <a:lnTo>
                    <a:pt x="3948" y="1664"/>
                  </a:lnTo>
                  <a:lnTo>
                    <a:pt x="3906" y="1674"/>
                  </a:lnTo>
                  <a:lnTo>
                    <a:pt x="3886" y="1680"/>
                  </a:lnTo>
                  <a:lnTo>
                    <a:pt x="3866" y="1690"/>
                  </a:lnTo>
                  <a:lnTo>
                    <a:pt x="3866" y="1690"/>
                  </a:lnTo>
                  <a:lnTo>
                    <a:pt x="3864" y="1698"/>
                  </a:lnTo>
                  <a:lnTo>
                    <a:pt x="3862" y="1708"/>
                  </a:lnTo>
                  <a:lnTo>
                    <a:pt x="3864" y="1718"/>
                  </a:lnTo>
                  <a:lnTo>
                    <a:pt x="3866" y="1726"/>
                  </a:lnTo>
                  <a:lnTo>
                    <a:pt x="3874" y="1746"/>
                  </a:lnTo>
                  <a:lnTo>
                    <a:pt x="3886" y="1768"/>
                  </a:lnTo>
                  <a:lnTo>
                    <a:pt x="3886" y="1768"/>
                  </a:lnTo>
                  <a:lnTo>
                    <a:pt x="3888" y="1768"/>
                  </a:lnTo>
                  <a:lnTo>
                    <a:pt x="3890" y="1772"/>
                  </a:lnTo>
                  <a:lnTo>
                    <a:pt x="3894" y="1780"/>
                  </a:lnTo>
                  <a:lnTo>
                    <a:pt x="3900" y="1806"/>
                  </a:lnTo>
                  <a:lnTo>
                    <a:pt x="3900" y="1806"/>
                  </a:lnTo>
                  <a:lnTo>
                    <a:pt x="3902" y="1812"/>
                  </a:lnTo>
                  <a:lnTo>
                    <a:pt x="3902" y="1812"/>
                  </a:lnTo>
                  <a:lnTo>
                    <a:pt x="3912" y="1812"/>
                  </a:lnTo>
                  <a:lnTo>
                    <a:pt x="3912" y="1812"/>
                  </a:lnTo>
                  <a:lnTo>
                    <a:pt x="3920" y="1794"/>
                  </a:lnTo>
                  <a:lnTo>
                    <a:pt x="3922" y="1790"/>
                  </a:lnTo>
                  <a:lnTo>
                    <a:pt x="3926" y="1788"/>
                  </a:lnTo>
                  <a:lnTo>
                    <a:pt x="3938" y="1788"/>
                  </a:lnTo>
                  <a:lnTo>
                    <a:pt x="3960" y="1790"/>
                  </a:lnTo>
                  <a:lnTo>
                    <a:pt x="3960" y="1790"/>
                  </a:lnTo>
                  <a:lnTo>
                    <a:pt x="3962" y="1786"/>
                  </a:lnTo>
                  <a:lnTo>
                    <a:pt x="3968" y="1786"/>
                  </a:lnTo>
                  <a:lnTo>
                    <a:pt x="3984" y="1786"/>
                  </a:lnTo>
                  <a:lnTo>
                    <a:pt x="3984" y="1786"/>
                  </a:lnTo>
                  <a:lnTo>
                    <a:pt x="3986" y="1792"/>
                  </a:lnTo>
                  <a:lnTo>
                    <a:pt x="3988" y="1796"/>
                  </a:lnTo>
                  <a:lnTo>
                    <a:pt x="4000" y="1814"/>
                  </a:lnTo>
                  <a:lnTo>
                    <a:pt x="4000" y="1814"/>
                  </a:lnTo>
                  <a:lnTo>
                    <a:pt x="4000" y="1856"/>
                  </a:lnTo>
                  <a:lnTo>
                    <a:pt x="4000" y="1856"/>
                  </a:lnTo>
                  <a:lnTo>
                    <a:pt x="4010" y="1864"/>
                  </a:lnTo>
                  <a:lnTo>
                    <a:pt x="4024" y="1872"/>
                  </a:lnTo>
                  <a:lnTo>
                    <a:pt x="4042" y="1880"/>
                  </a:lnTo>
                  <a:lnTo>
                    <a:pt x="4060" y="1884"/>
                  </a:lnTo>
                  <a:lnTo>
                    <a:pt x="4060" y="1884"/>
                  </a:lnTo>
                  <a:lnTo>
                    <a:pt x="4086" y="1838"/>
                  </a:lnTo>
                  <a:lnTo>
                    <a:pt x="4086" y="1838"/>
                  </a:lnTo>
                  <a:lnTo>
                    <a:pt x="4108" y="1814"/>
                  </a:lnTo>
                  <a:lnTo>
                    <a:pt x="4116" y="1804"/>
                  </a:lnTo>
                  <a:lnTo>
                    <a:pt x="4126" y="1798"/>
                  </a:lnTo>
                  <a:lnTo>
                    <a:pt x="4138" y="1792"/>
                  </a:lnTo>
                  <a:lnTo>
                    <a:pt x="4150" y="1790"/>
                  </a:lnTo>
                  <a:lnTo>
                    <a:pt x="4166" y="1790"/>
                  </a:lnTo>
                  <a:lnTo>
                    <a:pt x="4184" y="1792"/>
                  </a:lnTo>
                  <a:lnTo>
                    <a:pt x="4184" y="1792"/>
                  </a:lnTo>
                  <a:lnTo>
                    <a:pt x="4222" y="1808"/>
                  </a:lnTo>
                  <a:lnTo>
                    <a:pt x="4222" y="1808"/>
                  </a:lnTo>
                  <a:lnTo>
                    <a:pt x="4320" y="1806"/>
                  </a:lnTo>
                  <a:lnTo>
                    <a:pt x="4320" y="1806"/>
                  </a:lnTo>
                  <a:lnTo>
                    <a:pt x="4334" y="1814"/>
                  </a:lnTo>
                  <a:lnTo>
                    <a:pt x="4334" y="1814"/>
                  </a:lnTo>
                  <a:lnTo>
                    <a:pt x="4330" y="1824"/>
                  </a:lnTo>
                  <a:lnTo>
                    <a:pt x="4328" y="1834"/>
                  </a:lnTo>
                  <a:lnTo>
                    <a:pt x="4328" y="1834"/>
                  </a:lnTo>
                  <a:lnTo>
                    <a:pt x="4328" y="1844"/>
                  </a:lnTo>
                  <a:lnTo>
                    <a:pt x="4328" y="1854"/>
                  </a:lnTo>
                  <a:lnTo>
                    <a:pt x="4324" y="1864"/>
                  </a:lnTo>
                  <a:lnTo>
                    <a:pt x="4322" y="1868"/>
                  </a:lnTo>
                  <a:lnTo>
                    <a:pt x="4316" y="1874"/>
                  </a:lnTo>
                  <a:lnTo>
                    <a:pt x="4316" y="1874"/>
                  </a:lnTo>
                  <a:lnTo>
                    <a:pt x="4284" y="1874"/>
                  </a:lnTo>
                  <a:lnTo>
                    <a:pt x="4284" y="1874"/>
                  </a:lnTo>
                  <a:lnTo>
                    <a:pt x="4254" y="1890"/>
                  </a:lnTo>
                  <a:lnTo>
                    <a:pt x="4254" y="1890"/>
                  </a:lnTo>
                  <a:lnTo>
                    <a:pt x="4218" y="1916"/>
                  </a:lnTo>
                  <a:lnTo>
                    <a:pt x="4210" y="1924"/>
                  </a:lnTo>
                  <a:lnTo>
                    <a:pt x="4202" y="1932"/>
                  </a:lnTo>
                  <a:lnTo>
                    <a:pt x="4196" y="1940"/>
                  </a:lnTo>
                  <a:lnTo>
                    <a:pt x="4194" y="1950"/>
                  </a:lnTo>
                  <a:lnTo>
                    <a:pt x="4194" y="1950"/>
                  </a:lnTo>
                  <a:lnTo>
                    <a:pt x="4188" y="1954"/>
                  </a:lnTo>
                  <a:lnTo>
                    <a:pt x="4180" y="1958"/>
                  </a:lnTo>
                  <a:lnTo>
                    <a:pt x="4168" y="1964"/>
                  </a:lnTo>
                  <a:lnTo>
                    <a:pt x="4168" y="1964"/>
                  </a:lnTo>
                  <a:lnTo>
                    <a:pt x="4160" y="1972"/>
                  </a:lnTo>
                  <a:lnTo>
                    <a:pt x="4150" y="1976"/>
                  </a:lnTo>
                  <a:lnTo>
                    <a:pt x="4134" y="1982"/>
                  </a:lnTo>
                  <a:lnTo>
                    <a:pt x="4134" y="1982"/>
                  </a:lnTo>
                  <a:lnTo>
                    <a:pt x="4130" y="2018"/>
                  </a:lnTo>
                  <a:lnTo>
                    <a:pt x="4130" y="2018"/>
                  </a:lnTo>
                  <a:lnTo>
                    <a:pt x="4110" y="2042"/>
                  </a:lnTo>
                  <a:lnTo>
                    <a:pt x="4100" y="2054"/>
                  </a:lnTo>
                  <a:lnTo>
                    <a:pt x="4094" y="2066"/>
                  </a:lnTo>
                  <a:lnTo>
                    <a:pt x="4094" y="2066"/>
                  </a:lnTo>
                  <a:lnTo>
                    <a:pt x="4090" y="2102"/>
                  </a:lnTo>
                  <a:lnTo>
                    <a:pt x="4090" y="2102"/>
                  </a:lnTo>
                  <a:lnTo>
                    <a:pt x="4078" y="2122"/>
                  </a:lnTo>
                  <a:lnTo>
                    <a:pt x="4078" y="2122"/>
                  </a:lnTo>
                  <a:lnTo>
                    <a:pt x="4076" y="2140"/>
                  </a:lnTo>
                  <a:lnTo>
                    <a:pt x="4076" y="2140"/>
                  </a:lnTo>
                  <a:lnTo>
                    <a:pt x="4094" y="2152"/>
                  </a:lnTo>
                  <a:lnTo>
                    <a:pt x="4108" y="2160"/>
                  </a:lnTo>
                  <a:lnTo>
                    <a:pt x="4126" y="2168"/>
                  </a:lnTo>
                  <a:lnTo>
                    <a:pt x="4126" y="2168"/>
                  </a:lnTo>
                  <a:lnTo>
                    <a:pt x="4130" y="2174"/>
                  </a:lnTo>
                  <a:lnTo>
                    <a:pt x="4142" y="2182"/>
                  </a:lnTo>
                  <a:lnTo>
                    <a:pt x="4154" y="2190"/>
                  </a:lnTo>
                  <a:lnTo>
                    <a:pt x="4170" y="2194"/>
                  </a:lnTo>
                  <a:lnTo>
                    <a:pt x="4170" y="2194"/>
                  </a:lnTo>
                  <a:lnTo>
                    <a:pt x="4176" y="2200"/>
                  </a:lnTo>
                  <a:lnTo>
                    <a:pt x="4182" y="2210"/>
                  </a:lnTo>
                  <a:lnTo>
                    <a:pt x="4196" y="2232"/>
                  </a:lnTo>
                  <a:lnTo>
                    <a:pt x="4222" y="2284"/>
                  </a:lnTo>
                  <a:lnTo>
                    <a:pt x="4222" y="2284"/>
                  </a:lnTo>
                  <a:lnTo>
                    <a:pt x="4254" y="2332"/>
                  </a:lnTo>
                  <a:lnTo>
                    <a:pt x="4254" y="2332"/>
                  </a:lnTo>
                  <a:lnTo>
                    <a:pt x="4256" y="2348"/>
                  </a:lnTo>
                  <a:lnTo>
                    <a:pt x="4258" y="2358"/>
                  </a:lnTo>
                  <a:lnTo>
                    <a:pt x="4262" y="2368"/>
                  </a:lnTo>
                  <a:lnTo>
                    <a:pt x="4268" y="2378"/>
                  </a:lnTo>
                  <a:lnTo>
                    <a:pt x="4274" y="2386"/>
                  </a:lnTo>
                  <a:lnTo>
                    <a:pt x="4282" y="2392"/>
                  </a:lnTo>
                  <a:lnTo>
                    <a:pt x="4294" y="2394"/>
                  </a:lnTo>
                  <a:lnTo>
                    <a:pt x="4294" y="2394"/>
                  </a:lnTo>
                  <a:lnTo>
                    <a:pt x="4362" y="2438"/>
                  </a:lnTo>
                  <a:lnTo>
                    <a:pt x="4362" y="2438"/>
                  </a:lnTo>
                  <a:lnTo>
                    <a:pt x="4366" y="2448"/>
                  </a:lnTo>
                  <a:lnTo>
                    <a:pt x="4366" y="2462"/>
                  </a:lnTo>
                  <a:lnTo>
                    <a:pt x="4366" y="2462"/>
                  </a:lnTo>
                  <a:lnTo>
                    <a:pt x="4352" y="2472"/>
                  </a:lnTo>
                  <a:lnTo>
                    <a:pt x="4352" y="2472"/>
                  </a:lnTo>
                  <a:lnTo>
                    <a:pt x="4308" y="2470"/>
                  </a:lnTo>
                  <a:lnTo>
                    <a:pt x="4308" y="2470"/>
                  </a:lnTo>
                  <a:lnTo>
                    <a:pt x="4310" y="2476"/>
                  </a:lnTo>
                  <a:lnTo>
                    <a:pt x="4310" y="2476"/>
                  </a:lnTo>
                  <a:lnTo>
                    <a:pt x="4320" y="2476"/>
                  </a:lnTo>
                  <a:lnTo>
                    <a:pt x="4332" y="2480"/>
                  </a:lnTo>
                  <a:lnTo>
                    <a:pt x="4338" y="2482"/>
                  </a:lnTo>
                  <a:lnTo>
                    <a:pt x="4342" y="2486"/>
                  </a:lnTo>
                  <a:lnTo>
                    <a:pt x="4344" y="2494"/>
                  </a:lnTo>
                  <a:lnTo>
                    <a:pt x="4346" y="2502"/>
                  </a:lnTo>
                  <a:lnTo>
                    <a:pt x="4346" y="2502"/>
                  </a:lnTo>
                  <a:lnTo>
                    <a:pt x="4340" y="2512"/>
                  </a:lnTo>
                  <a:lnTo>
                    <a:pt x="4340" y="2512"/>
                  </a:lnTo>
                  <a:lnTo>
                    <a:pt x="4360" y="2522"/>
                  </a:lnTo>
                  <a:lnTo>
                    <a:pt x="4372" y="2528"/>
                  </a:lnTo>
                  <a:lnTo>
                    <a:pt x="4384" y="2538"/>
                  </a:lnTo>
                  <a:lnTo>
                    <a:pt x="4384" y="2538"/>
                  </a:lnTo>
                  <a:lnTo>
                    <a:pt x="4384" y="2564"/>
                  </a:lnTo>
                  <a:lnTo>
                    <a:pt x="4384" y="2564"/>
                  </a:lnTo>
                  <a:lnTo>
                    <a:pt x="4366" y="2582"/>
                  </a:lnTo>
                  <a:lnTo>
                    <a:pt x="4366" y="2582"/>
                  </a:lnTo>
                  <a:lnTo>
                    <a:pt x="4354" y="2588"/>
                  </a:lnTo>
                  <a:lnTo>
                    <a:pt x="4344" y="2594"/>
                  </a:lnTo>
                  <a:lnTo>
                    <a:pt x="4326" y="2610"/>
                  </a:lnTo>
                  <a:lnTo>
                    <a:pt x="4306" y="2628"/>
                  </a:lnTo>
                  <a:lnTo>
                    <a:pt x="4286" y="2646"/>
                  </a:lnTo>
                  <a:lnTo>
                    <a:pt x="4286" y="2646"/>
                  </a:lnTo>
                  <a:lnTo>
                    <a:pt x="4262" y="2652"/>
                  </a:lnTo>
                  <a:lnTo>
                    <a:pt x="4262" y="2652"/>
                  </a:lnTo>
                  <a:lnTo>
                    <a:pt x="4262" y="2660"/>
                  </a:lnTo>
                  <a:lnTo>
                    <a:pt x="4262" y="2660"/>
                  </a:lnTo>
                  <a:lnTo>
                    <a:pt x="4266" y="2664"/>
                  </a:lnTo>
                  <a:lnTo>
                    <a:pt x="4272" y="2668"/>
                  </a:lnTo>
                  <a:lnTo>
                    <a:pt x="4280" y="2670"/>
                  </a:lnTo>
                  <a:lnTo>
                    <a:pt x="4290" y="2670"/>
                  </a:lnTo>
                  <a:lnTo>
                    <a:pt x="4290" y="2670"/>
                  </a:lnTo>
                  <a:lnTo>
                    <a:pt x="4304" y="2660"/>
                  </a:lnTo>
                  <a:lnTo>
                    <a:pt x="4312" y="2652"/>
                  </a:lnTo>
                  <a:lnTo>
                    <a:pt x="4324" y="2648"/>
                  </a:lnTo>
                  <a:lnTo>
                    <a:pt x="4342" y="2646"/>
                  </a:lnTo>
                  <a:lnTo>
                    <a:pt x="4342" y="2646"/>
                  </a:lnTo>
                  <a:lnTo>
                    <a:pt x="4360" y="2656"/>
                  </a:lnTo>
                  <a:lnTo>
                    <a:pt x="4378" y="2662"/>
                  </a:lnTo>
                  <a:lnTo>
                    <a:pt x="4400" y="2666"/>
                  </a:lnTo>
                  <a:lnTo>
                    <a:pt x="4424" y="2668"/>
                  </a:lnTo>
                  <a:lnTo>
                    <a:pt x="4424" y="2668"/>
                  </a:lnTo>
                  <a:lnTo>
                    <a:pt x="4426" y="2670"/>
                  </a:lnTo>
                  <a:lnTo>
                    <a:pt x="4428" y="2674"/>
                  </a:lnTo>
                  <a:lnTo>
                    <a:pt x="4426" y="2680"/>
                  </a:lnTo>
                  <a:lnTo>
                    <a:pt x="4420" y="2686"/>
                  </a:lnTo>
                  <a:lnTo>
                    <a:pt x="4414" y="2694"/>
                  </a:lnTo>
                  <a:lnTo>
                    <a:pt x="4398" y="2708"/>
                  </a:lnTo>
                  <a:lnTo>
                    <a:pt x="4384" y="2716"/>
                  </a:lnTo>
                  <a:lnTo>
                    <a:pt x="4384" y="2716"/>
                  </a:lnTo>
                  <a:lnTo>
                    <a:pt x="4376" y="2722"/>
                  </a:lnTo>
                  <a:lnTo>
                    <a:pt x="4374" y="2726"/>
                  </a:lnTo>
                  <a:lnTo>
                    <a:pt x="4376" y="2730"/>
                  </a:lnTo>
                  <a:lnTo>
                    <a:pt x="4376" y="2730"/>
                  </a:lnTo>
                  <a:lnTo>
                    <a:pt x="4390" y="2730"/>
                  </a:lnTo>
                  <a:lnTo>
                    <a:pt x="4390" y="2730"/>
                  </a:lnTo>
                  <a:lnTo>
                    <a:pt x="4402" y="2714"/>
                  </a:lnTo>
                  <a:lnTo>
                    <a:pt x="4402" y="2714"/>
                  </a:lnTo>
                  <a:lnTo>
                    <a:pt x="4414" y="2716"/>
                  </a:lnTo>
                  <a:lnTo>
                    <a:pt x="4414" y="2716"/>
                  </a:lnTo>
                  <a:lnTo>
                    <a:pt x="4420" y="2728"/>
                  </a:lnTo>
                  <a:lnTo>
                    <a:pt x="4420" y="2738"/>
                  </a:lnTo>
                  <a:lnTo>
                    <a:pt x="4422" y="2752"/>
                  </a:lnTo>
                  <a:lnTo>
                    <a:pt x="4422" y="2752"/>
                  </a:lnTo>
                  <a:lnTo>
                    <a:pt x="4412" y="2762"/>
                  </a:lnTo>
                  <a:lnTo>
                    <a:pt x="4412" y="2762"/>
                  </a:lnTo>
                  <a:lnTo>
                    <a:pt x="4392" y="2766"/>
                  </a:lnTo>
                  <a:lnTo>
                    <a:pt x="4382" y="2770"/>
                  </a:lnTo>
                  <a:lnTo>
                    <a:pt x="4380" y="2774"/>
                  </a:lnTo>
                  <a:lnTo>
                    <a:pt x="4378" y="2778"/>
                  </a:lnTo>
                  <a:lnTo>
                    <a:pt x="4378" y="2778"/>
                  </a:lnTo>
                  <a:lnTo>
                    <a:pt x="4400" y="2790"/>
                  </a:lnTo>
                  <a:lnTo>
                    <a:pt x="4400" y="2790"/>
                  </a:lnTo>
                  <a:lnTo>
                    <a:pt x="4396" y="2846"/>
                  </a:lnTo>
                  <a:lnTo>
                    <a:pt x="4396" y="2846"/>
                  </a:lnTo>
                  <a:lnTo>
                    <a:pt x="4404" y="2860"/>
                  </a:lnTo>
                  <a:lnTo>
                    <a:pt x="4404" y="2860"/>
                  </a:lnTo>
                  <a:lnTo>
                    <a:pt x="4402" y="2870"/>
                  </a:lnTo>
                  <a:lnTo>
                    <a:pt x="4400" y="2882"/>
                  </a:lnTo>
                  <a:lnTo>
                    <a:pt x="4396" y="2894"/>
                  </a:lnTo>
                  <a:lnTo>
                    <a:pt x="4392" y="2900"/>
                  </a:lnTo>
                  <a:lnTo>
                    <a:pt x="4388" y="2904"/>
                  </a:lnTo>
                  <a:lnTo>
                    <a:pt x="4388" y="2904"/>
                  </a:lnTo>
                  <a:lnTo>
                    <a:pt x="4368" y="2904"/>
                  </a:lnTo>
                  <a:lnTo>
                    <a:pt x="4368" y="2904"/>
                  </a:lnTo>
                  <a:lnTo>
                    <a:pt x="4364" y="2892"/>
                  </a:lnTo>
                  <a:lnTo>
                    <a:pt x="4364" y="2892"/>
                  </a:lnTo>
                  <a:lnTo>
                    <a:pt x="4336" y="2920"/>
                  </a:lnTo>
                  <a:lnTo>
                    <a:pt x="4328" y="2930"/>
                  </a:lnTo>
                  <a:lnTo>
                    <a:pt x="4322" y="2942"/>
                  </a:lnTo>
                  <a:lnTo>
                    <a:pt x="4318" y="2954"/>
                  </a:lnTo>
                  <a:lnTo>
                    <a:pt x="4316" y="2968"/>
                  </a:lnTo>
                  <a:lnTo>
                    <a:pt x="4316" y="3008"/>
                  </a:lnTo>
                  <a:lnTo>
                    <a:pt x="4316" y="3008"/>
                  </a:lnTo>
                  <a:lnTo>
                    <a:pt x="4310" y="3018"/>
                  </a:lnTo>
                  <a:lnTo>
                    <a:pt x="4302" y="3028"/>
                  </a:lnTo>
                  <a:lnTo>
                    <a:pt x="4282" y="3048"/>
                  </a:lnTo>
                  <a:lnTo>
                    <a:pt x="4282" y="3048"/>
                  </a:lnTo>
                  <a:lnTo>
                    <a:pt x="4280" y="3084"/>
                  </a:lnTo>
                  <a:lnTo>
                    <a:pt x="4280" y="3084"/>
                  </a:lnTo>
                  <a:lnTo>
                    <a:pt x="4272" y="3088"/>
                  </a:lnTo>
                  <a:lnTo>
                    <a:pt x="4264" y="3090"/>
                  </a:lnTo>
                  <a:lnTo>
                    <a:pt x="4250" y="3092"/>
                  </a:lnTo>
                  <a:lnTo>
                    <a:pt x="4238" y="3090"/>
                  </a:lnTo>
                  <a:lnTo>
                    <a:pt x="4230" y="3092"/>
                  </a:lnTo>
                  <a:lnTo>
                    <a:pt x="4224" y="3094"/>
                  </a:lnTo>
                  <a:lnTo>
                    <a:pt x="4224" y="3094"/>
                  </a:lnTo>
                  <a:lnTo>
                    <a:pt x="4240" y="3108"/>
                  </a:lnTo>
                  <a:lnTo>
                    <a:pt x="4240" y="3108"/>
                  </a:lnTo>
                  <a:lnTo>
                    <a:pt x="4244" y="3116"/>
                  </a:lnTo>
                  <a:lnTo>
                    <a:pt x="4244" y="3116"/>
                  </a:lnTo>
                  <a:lnTo>
                    <a:pt x="4268" y="3126"/>
                  </a:lnTo>
                  <a:lnTo>
                    <a:pt x="4268" y="3126"/>
                  </a:lnTo>
                  <a:lnTo>
                    <a:pt x="4268" y="3134"/>
                  </a:lnTo>
                  <a:lnTo>
                    <a:pt x="4268" y="3134"/>
                  </a:lnTo>
                  <a:lnTo>
                    <a:pt x="4256" y="3142"/>
                  </a:lnTo>
                  <a:lnTo>
                    <a:pt x="4250" y="3146"/>
                  </a:lnTo>
                  <a:lnTo>
                    <a:pt x="4246" y="3154"/>
                  </a:lnTo>
                  <a:lnTo>
                    <a:pt x="4246" y="3170"/>
                  </a:lnTo>
                  <a:lnTo>
                    <a:pt x="4246" y="3170"/>
                  </a:lnTo>
                  <a:lnTo>
                    <a:pt x="4242" y="3176"/>
                  </a:lnTo>
                  <a:lnTo>
                    <a:pt x="4240" y="3184"/>
                  </a:lnTo>
                  <a:lnTo>
                    <a:pt x="4238" y="3206"/>
                  </a:lnTo>
                  <a:lnTo>
                    <a:pt x="4238" y="3206"/>
                  </a:lnTo>
                  <a:lnTo>
                    <a:pt x="4242" y="3212"/>
                  </a:lnTo>
                  <a:lnTo>
                    <a:pt x="4248" y="3218"/>
                  </a:lnTo>
                  <a:lnTo>
                    <a:pt x="4252" y="3226"/>
                  </a:lnTo>
                  <a:lnTo>
                    <a:pt x="4254" y="3238"/>
                  </a:lnTo>
                  <a:lnTo>
                    <a:pt x="4254" y="3238"/>
                  </a:lnTo>
                  <a:lnTo>
                    <a:pt x="4214" y="3240"/>
                  </a:lnTo>
                  <a:lnTo>
                    <a:pt x="4214" y="3240"/>
                  </a:lnTo>
                  <a:lnTo>
                    <a:pt x="4216" y="3248"/>
                  </a:lnTo>
                  <a:lnTo>
                    <a:pt x="4218" y="3250"/>
                  </a:lnTo>
                  <a:lnTo>
                    <a:pt x="4222" y="3254"/>
                  </a:lnTo>
                  <a:lnTo>
                    <a:pt x="4222" y="3254"/>
                  </a:lnTo>
                  <a:lnTo>
                    <a:pt x="4222" y="3260"/>
                  </a:lnTo>
                  <a:lnTo>
                    <a:pt x="4222" y="3260"/>
                  </a:lnTo>
                  <a:lnTo>
                    <a:pt x="4192" y="3282"/>
                  </a:lnTo>
                  <a:lnTo>
                    <a:pt x="4192" y="3282"/>
                  </a:lnTo>
                  <a:lnTo>
                    <a:pt x="4190" y="3292"/>
                  </a:lnTo>
                  <a:lnTo>
                    <a:pt x="4188" y="3304"/>
                  </a:lnTo>
                  <a:lnTo>
                    <a:pt x="4182" y="3316"/>
                  </a:lnTo>
                  <a:lnTo>
                    <a:pt x="4174" y="3328"/>
                  </a:lnTo>
                  <a:lnTo>
                    <a:pt x="4174" y="3328"/>
                  </a:lnTo>
                  <a:lnTo>
                    <a:pt x="4158" y="3342"/>
                  </a:lnTo>
                  <a:lnTo>
                    <a:pt x="4158" y="3342"/>
                  </a:lnTo>
                  <a:lnTo>
                    <a:pt x="4126" y="3344"/>
                  </a:lnTo>
                  <a:lnTo>
                    <a:pt x="4126" y="3344"/>
                  </a:lnTo>
                  <a:lnTo>
                    <a:pt x="4126" y="3348"/>
                  </a:lnTo>
                  <a:lnTo>
                    <a:pt x="4128" y="3352"/>
                  </a:lnTo>
                  <a:lnTo>
                    <a:pt x="4136" y="3356"/>
                  </a:lnTo>
                  <a:lnTo>
                    <a:pt x="4136" y="3356"/>
                  </a:lnTo>
                  <a:lnTo>
                    <a:pt x="4136" y="3370"/>
                  </a:lnTo>
                  <a:lnTo>
                    <a:pt x="4136" y="3370"/>
                  </a:lnTo>
                  <a:lnTo>
                    <a:pt x="4130" y="3374"/>
                  </a:lnTo>
                  <a:lnTo>
                    <a:pt x="4124" y="3376"/>
                  </a:lnTo>
                  <a:lnTo>
                    <a:pt x="4116" y="3378"/>
                  </a:lnTo>
                  <a:lnTo>
                    <a:pt x="4116" y="3378"/>
                  </a:lnTo>
                  <a:lnTo>
                    <a:pt x="4102" y="3388"/>
                  </a:lnTo>
                  <a:lnTo>
                    <a:pt x="4088" y="3400"/>
                  </a:lnTo>
                  <a:lnTo>
                    <a:pt x="4076" y="3414"/>
                  </a:lnTo>
                  <a:lnTo>
                    <a:pt x="4066" y="3428"/>
                  </a:lnTo>
                  <a:lnTo>
                    <a:pt x="4066" y="3428"/>
                  </a:lnTo>
                  <a:lnTo>
                    <a:pt x="4062" y="3444"/>
                  </a:lnTo>
                  <a:lnTo>
                    <a:pt x="4062" y="3444"/>
                  </a:lnTo>
                  <a:lnTo>
                    <a:pt x="4044" y="3460"/>
                  </a:lnTo>
                  <a:lnTo>
                    <a:pt x="4028" y="3470"/>
                  </a:lnTo>
                  <a:lnTo>
                    <a:pt x="4010" y="3478"/>
                  </a:lnTo>
                  <a:lnTo>
                    <a:pt x="3990" y="3482"/>
                  </a:lnTo>
                  <a:lnTo>
                    <a:pt x="3990" y="3482"/>
                  </a:lnTo>
                  <a:lnTo>
                    <a:pt x="3974" y="3496"/>
                  </a:lnTo>
                  <a:lnTo>
                    <a:pt x="3960" y="3508"/>
                  </a:lnTo>
                  <a:lnTo>
                    <a:pt x="3960" y="3508"/>
                  </a:lnTo>
                  <a:lnTo>
                    <a:pt x="3960" y="3514"/>
                  </a:lnTo>
                  <a:lnTo>
                    <a:pt x="3960" y="3514"/>
                  </a:lnTo>
                  <a:lnTo>
                    <a:pt x="3962" y="3518"/>
                  </a:lnTo>
                  <a:lnTo>
                    <a:pt x="3964" y="3526"/>
                  </a:lnTo>
                  <a:lnTo>
                    <a:pt x="3964" y="3534"/>
                  </a:lnTo>
                  <a:lnTo>
                    <a:pt x="3960" y="3544"/>
                  </a:lnTo>
                  <a:lnTo>
                    <a:pt x="3960" y="3544"/>
                  </a:lnTo>
                  <a:lnTo>
                    <a:pt x="3930" y="3558"/>
                  </a:lnTo>
                  <a:lnTo>
                    <a:pt x="3930" y="3558"/>
                  </a:lnTo>
                  <a:lnTo>
                    <a:pt x="3908" y="3572"/>
                  </a:lnTo>
                  <a:lnTo>
                    <a:pt x="3888" y="3584"/>
                  </a:lnTo>
                  <a:lnTo>
                    <a:pt x="3868" y="3596"/>
                  </a:lnTo>
                  <a:lnTo>
                    <a:pt x="3848" y="3612"/>
                  </a:lnTo>
                  <a:lnTo>
                    <a:pt x="3848" y="3612"/>
                  </a:lnTo>
                  <a:lnTo>
                    <a:pt x="3836" y="3610"/>
                  </a:lnTo>
                  <a:lnTo>
                    <a:pt x="3826" y="3606"/>
                  </a:lnTo>
                  <a:lnTo>
                    <a:pt x="3820" y="3602"/>
                  </a:lnTo>
                  <a:lnTo>
                    <a:pt x="3814" y="3602"/>
                  </a:lnTo>
                  <a:lnTo>
                    <a:pt x="3814" y="3602"/>
                  </a:lnTo>
                  <a:lnTo>
                    <a:pt x="3802" y="3616"/>
                  </a:lnTo>
                  <a:lnTo>
                    <a:pt x="3802" y="3616"/>
                  </a:lnTo>
                  <a:lnTo>
                    <a:pt x="3778" y="3616"/>
                  </a:lnTo>
                  <a:lnTo>
                    <a:pt x="3778" y="3616"/>
                  </a:lnTo>
                  <a:lnTo>
                    <a:pt x="3764" y="3606"/>
                  </a:lnTo>
                  <a:lnTo>
                    <a:pt x="3764" y="3606"/>
                  </a:lnTo>
                  <a:lnTo>
                    <a:pt x="3764" y="3620"/>
                  </a:lnTo>
                  <a:lnTo>
                    <a:pt x="3760" y="3628"/>
                  </a:lnTo>
                  <a:lnTo>
                    <a:pt x="3758" y="3630"/>
                  </a:lnTo>
                  <a:lnTo>
                    <a:pt x="3754" y="3634"/>
                  </a:lnTo>
                  <a:lnTo>
                    <a:pt x="3754" y="3634"/>
                  </a:lnTo>
                  <a:lnTo>
                    <a:pt x="3742" y="3636"/>
                  </a:lnTo>
                  <a:lnTo>
                    <a:pt x="3736" y="3638"/>
                  </a:lnTo>
                  <a:lnTo>
                    <a:pt x="3734" y="3644"/>
                  </a:lnTo>
                  <a:lnTo>
                    <a:pt x="3732" y="3654"/>
                  </a:lnTo>
                  <a:lnTo>
                    <a:pt x="3732" y="3654"/>
                  </a:lnTo>
                  <a:lnTo>
                    <a:pt x="3726" y="3658"/>
                  </a:lnTo>
                  <a:lnTo>
                    <a:pt x="3720" y="3658"/>
                  </a:lnTo>
                  <a:lnTo>
                    <a:pt x="3708" y="3658"/>
                  </a:lnTo>
                  <a:lnTo>
                    <a:pt x="3698" y="3654"/>
                  </a:lnTo>
                  <a:lnTo>
                    <a:pt x="3692" y="3652"/>
                  </a:lnTo>
                  <a:lnTo>
                    <a:pt x="3692" y="3652"/>
                  </a:lnTo>
                  <a:lnTo>
                    <a:pt x="3688" y="3638"/>
                  </a:lnTo>
                  <a:lnTo>
                    <a:pt x="3688" y="3638"/>
                  </a:lnTo>
                  <a:lnTo>
                    <a:pt x="3682" y="3638"/>
                  </a:lnTo>
                  <a:lnTo>
                    <a:pt x="3682" y="3638"/>
                  </a:lnTo>
                  <a:lnTo>
                    <a:pt x="3652" y="3612"/>
                  </a:lnTo>
                  <a:lnTo>
                    <a:pt x="3652" y="3612"/>
                  </a:lnTo>
                  <a:lnTo>
                    <a:pt x="3648" y="3624"/>
                  </a:lnTo>
                  <a:lnTo>
                    <a:pt x="3644" y="3636"/>
                  </a:lnTo>
                  <a:lnTo>
                    <a:pt x="3644" y="3636"/>
                  </a:lnTo>
                  <a:lnTo>
                    <a:pt x="3630" y="3658"/>
                  </a:lnTo>
                  <a:lnTo>
                    <a:pt x="3612" y="3680"/>
                  </a:lnTo>
                  <a:lnTo>
                    <a:pt x="3612" y="3680"/>
                  </a:lnTo>
                  <a:lnTo>
                    <a:pt x="3600" y="3686"/>
                  </a:lnTo>
                  <a:lnTo>
                    <a:pt x="3592" y="3694"/>
                  </a:lnTo>
                  <a:lnTo>
                    <a:pt x="3584" y="3702"/>
                  </a:lnTo>
                  <a:lnTo>
                    <a:pt x="3576" y="3710"/>
                  </a:lnTo>
                  <a:lnTo>
                    <a:pt x="3576" y="3710"/>
                  </a:lnTo>
                  <a:lnTo>
                    <a:pt x="3562" y="3712"/>
                  </a:lnTo>
                  <a:lnTo>
                    <a:pt x="3552" y="3716"/>
                  </a:lnTo>
                  <a:lnTo>
                    <a:pt x="3544" y="3724"/>
                  </a:lnTo>
                  <a:lnTo>
                    <a:pt x="3536" y="3730"/>
                  </a:lnTo>
                  <a:lnTo>
                    <a:pt x="3536" y="3730"/>
                  </a:lnTo>
                  <a:lnTo>
                    <a:pt x="3512" y="3730"/>
                  </a:lnTo>
                  <a:lnTo>
                    <a:pt x="3504" y="3732"/>
                  </a:lnTo>
                  <a:lnTo>
                    <a:pt x="3498" y="3734"/>
                  </a:lnTo>
                  <a:lnTo>
                    <a:pt x="3498" y="3734"/>
                  </a:lnTo>
                  <a:lnTo>
                    <a:pt x="3494" y="3742"/>
                  </a:lnTo>
                  <a:lnTo>
                    <a:pt x="3488" y="3748"/>
                  </a:lnTo>
                  <a:lnTo>
                    <a:pt x="3482" y="3750"/>
                  </a:lnTo>
                  <a:lnTo>
                    <a:pt x="3476" y="3752"/>
                  </a:lnTo>
                  <a:lnTo>
                    <a:pt x="3470" y="3752"/>
                  </a:lnTo>
                  <a:lnTo>
                    <a:pt x="3464" y="3750"/>
                  </a:lnTo>
                  <a:lnTo>
                    <a:pt x="3452" y="3744"/>
                  </a:lnTo>
                  <a:lnTo>
                    <a:pt x="3452" y="3744"/>
                  </a:lnTo>
                  <a:lnTo>
                    <a:pt x="3430" y="3750"/>
                  </a:lnTo>
                  <a:lnTo>
                    <a:pt x="3410" y="3758"/>
                  </a:lnTo>
                  <a:lnTo>
                    <a:pt x="3390" y="3768"/>
                  </a:lnTo>
                  <a:lnTo>
                    <a:pt x="3370" y="3774"/>
                  </a:lnTo>
                  <a:lnTo>
                    <a:pt x="3370" y="3774"/>
                  </a:lnTo>
                  <a:lnTo>
                    <a:pt x="3344" y="3776"/>
                  </a:lnTo>
                  <a:lnTo>
                    <a:pt x="3336" y="3778"/>
                  </a:lnTo>
                  <a:lnTo>
                    <a:pt x="3328" y="3780"/>
                  </a:lnTo>
                  <a:lnTo>
                    <a:pt x="3324" y="3786"/>
                  </a:lnTo>
                  <a:lnTo>
                    <a:pt x="3320" y="3792"/>
                  </a:lnTo>
                  <a:lnTo>
                    <a:pt x="3316" y="3804"/>
                  </a:lnTo>
                  <a:lnTo>
                    <a:pt x="3312" y="3816"/>
                  </a:lnTo>
                  <a:lnTo>
                    <a:pt x="3312" y="3816"/>
                  </a:lnTo>
                  <a:lnTo>
                    <a:pt x="3306" y="3822"/>
                  </a:lnTo>
                  <a:lnTo>
                    <a:pt x="3298" y="3824"/>
                  </a:lnTo>
                  <a:lnTo>
                    <a:pt x="3292" y="3828"/>
                  </a:lnTo>
                  <a:lnTo>
                    <a:pt x="3288" y="3834"/>
                  </a:lnTo>
                  <a:lnTo>
                    <a:pt x="3288" y="3834"/>
                  </a:lnTo>
                  <a:lnTo>
                    <a:pt x="3324" y="3876"/>
                  </a:lnTo>
                  <a:lnTo>
                    <a:pt x="3324" y="3876"/>
                  </a:lnTo>
                  <a:lnTo>
                    <a:pt x="3324" y="3898"/>
                  </a:lnTo>
                  <a:lnTo>
                    <a:pt x="3324" y="3898"/>
                  </a:lnTo>
                  <a:lnTo>
                    <a:pt x="3310" y="3906"/>
                  </a:lnTo>
                  <a:lnTo>
                    <a:pt x="3298" y="3912"/>
                  </a:lnTo>
                  <a:lnTo>
                    <a:pt x="3284" y="3914"/>
                  </a:lnTo>
                  <a:lnTo>
                    <a:pt x="3272" y="3914"/>
                  </a:lnTo>
                  <a:lnTo>
                    <a:pt x="3272" y="3914"/>
                  </a:lnTo>
                  <a:close/>
                </a:path>
              </a:pathLst>
            </a:custGeom>
            <a:solidFill>
              <a:schemeClr val="bg1">
                <a:lumMod val="50000"/>
              </a:schemeClr>
            </a:solidFill>
            <a:ln w="9525">
              <a:noFill/>
              <a:round/>
              <a:headEnd/>
              <a:tailEnd/>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68" name="Freeform 10">
              <a:extLst>
                <a:ext uri="{FF2B5EF4-FFF2-40B4-BE49-F238E27FC236}">
                  <a16:creationId xmlns:a16="http://schemas.microsoft.com/office/drawing/2014/main" xmlns="" id="{919675E6-7671-5D43-B3BE-3A1E9F4A524F}"/>
                </a:ext>
              </a:extLst>
            </p:cNvPr>
            <p:cNvSpPr>
              <a:spLocks/>
            </p:cNvSpPr>
            <p:nvPr/>
          </p:nvSpPr>
          <p:spPr bwMode="auto">
            <a:xfrm>
              <a:off x="3037161" y="4160116"/>
              <a:ext cx="709673" cy="544928"/>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602">
                  <a:moveTo>
                    <a:pt x="54" y="602"/>
                  </a:moveTo>
                  <a:lnTo>
                    <a:pt x="54" y="602"/>
                  </a:lnTo>
                  <a:lnTo>
                    <a:pt x="46" y="596"/>
                  </a:lnTo>
                  <a:lnTo>
                    <a:pt x="40" y="590"/>
                  </a:lnTo>
                  <a:lnTo>
                    <a:pt x="34" y="580"/>
                  </a:lnTo>
                  <a:lnTo>
                    <a:pt x="28" y="558"/>
                  </a:lnTo>
                  <a:lnTo>
                    <a:pt x="28" y="558"/>
                  </a:lnTo>
                  <a:lnTo>
                    <a:pt x="0" y="520"/>
                  </a:lnTo>
                  <a:lnTo>
                    <a:pt x="0" y="520"/>
                  </a:lnTo>
                  <a:lnTo>
                    <a:pt x="0" y="502"/>
                  </a:lnTo>
                  <a:lnTo>
                    <a:pt x="2" y="492"/>
                  </a:lnTo>
                  <a:lnTo>
                    <a:pt x="8" y="486"/>
                  </a:lnTo>
                  <a:lnTo>
                    <a:pt x="18" y="478"/>
                  </a:lnTo>
                  <a:lnTo>
                    <a:pt x="18" y="478"/>
                  </a:lnTo>
                  <a:lnTo>
                    <a:pt x="22" y="450"/>
                  </a:lnTo>
                  <a:lnTo>
                    <a:pt x="26" y="440"/>
                  </a:lnTo>
                  <a:lnTo>
                    <a:pt x="30" y="430"/>
                  </a:lnTo>
                  <a:lnTo>
                    <a:pt x="36" y="422"/>
                  </a:lnTo>
                  <a:lnTo>
                    <a:pt x="44" y="414"/>
                  </a:lnTo>
                  <a:lnTo>
                    <a:pt x="66" y="396"/>
                  </a:lnTo>
                  <a:lnTo>
                    <a:pt x="66" y="396"/>
                  </a:lnTo>
                  <a:lnTo>
                    <a:pt x="94" y="366"/>
                  </a:lnTo>
                  <a:lnTo>
                    <a:pt x="108" y="354"/>
                  </a:lnTo>
                  <a:lnTo>
                    <a:pt x="124" y="342"/>
                  </a:lnTo>
                  <a:lnTo>
                    <a:pt x="124" y="342"/>
                  </a:lnTo>
                  <a:lnTo>
                    <a:pt x="154" y="306"/>
                  </a:lnTo>
                  <a:lnTo>
                    <a:pt x="184" y="276"/>
                  </a:lnTo>
                  <a:lnTo>
                    <a:pt x="184" y="276"/>
                  </a:lnTo>
                  <a:lnTo>
                    <a:pt x="196" y="266"/>
                  </a:lnTo>
                  <a:lnTo>
                    <a:pt x="204" y="256"/>
                  </a:lnTo>
                  <a:lnTo>
                    <a:pt x="210" y="244"/>
                  </a:lnTo>
                  <a:lnTo>
                    <a:pt x="214" y="230"/>
                  </a:lnTo>
                  <a:lnTo>
                    <a:pt x="214" y="230"/>
                  </a:lnTo>
                  <a:lnTo>
                    <a:pt x="214" y="214"/>
                  </a:lnTo>
                  <a:lnTo>
                    <a:pt x="216" y="204"/>
                  </a:lnTo>
                  <a:lnTo>
                    <a:pt x="218" y="196"/>
                  </a:lnTo>
                  <a:lnTo>
                    <a:pt x="222" y="190"/>
                  </a:lnTo>
                  <a:lnTo>
                    <a:pt x="232" y="180"/>
                  </a:lnTo>
                  <a:lnTo>
                    <a:pt x="240" y="174"/>
                  </a:lnTo>
                  <a:lnTo>
                    <a:pt x="248" y="164"/>
                  </a:lnTo>
                  <a:lnTo>
                    <a:pt x="248" y="164"/>
                  </a:lnTo>
                  <a:lnTo>
                    <a:pt x="244" y="106"/>
                  </a:lnTo>
                  <a:lnTo>
                    <a:pt x="244" y="106"/>
                  </a:lnTo>
                  <a:lnTo>
                    <a:pt x="254" y="96"/>
                  </a:lnTo>
                  <a:lnTo>
                    <a:pt x="260" y="84"/>
                  </a:lnTo>
                  <a:lnTo>
                    <a:pt x="262" y="72"/>
                  </a:lnTo>
                  <a:lnTo>
                    <a:pt x="264" y="60"/>
                  </a:lnTo>
                  <a:lnTo>
                    <a:pt x="264" y="60"/>
                  </a:lnTo>
                  <a:lnTo>
                    <a:pt x="278" y="36"/>
                  </a:lnTo>
                  <a:lnTo>
                    <a:pt x="278" y="36"/>
                  </a:lnTo>
                  <a:lnTo>
                    <a:pt x="298" y="36"/>
                  </a:lnTo>
                  <a:lnTo>
                    <a:pt x="298" y="36"/>
                  </a:lnTo>
                  <a:lnTo>
                    <a:pt x="332" y="68"/>
                  </a:lnTo>
                  <a:lnTo>
                    <a:pt x="332" y="68"/>
                  </a:lnTo>
                  <a:lnTo>
                    <a:pt x="352" y="68"/>
                  </a:lnTo>
                  <a:lnTo>
                    <a:pt x="352" y="68"/>
                  </a:lnTo>
                  <a:lnTo>
                    <a:pt x="354" y="64"/>
                  </a:lnTo>
                  <a:lnTo>
                    <a:pt x="356" y="60"/>
                  </a:lnTo>
                  <a:lnTo>
                    <a:pt x="358" y="48"/>
                  </a:lnTo>
                  <a:lnTo>
                    <a:pt x="360" y="32"/>
                  </a:lnTo>
                  <a:lnTo>
                    <a:pt x="360" y="32"/>
                  </a:lnTo>
                  <a:lnTo>
                    <a:pt x="340" y="10"/>
                  </a:lnTo>
                  <a:lnTo>
                    <a:pt x="340" y="10"/>
                  </a:lnTo>
                  <a:lnTo>
                    <a:pt x="346" y="8"/>
                  </a:lnTo>
                  <a:lnTo>
                    <a:pt x="346" y="8"/>
                  </a:lnTo>
                  <a:lnTo>
                    <a:pt x="442" y="8"/>
                  </a:lnTo>
                  <a:lnTo>
                    <a:pt x="442" y="8"/>
                  </a:lnTo>
                  <a:lnTo>
                    <a:pt x="454" y="10"/>
                  </a:lnTo>
                  <a:lnTo>
                    <a:pt x="472" y="10"/>
                  </a:lnTo>
                  <a:lnTo>
                    <a:pt x="490" y="8"/>
                  </a:lnTo>
                  <a:lnTo>
                    <a:pt x="500" y="4"/>
                  </a:lnTo>
                  <a:lnTo>
                    <a:pt x="506" y="0"/>
                  </a:lnTo>
                  <a:lnTo>
                    <a:pt x="506" y="0"/>
                  </a:lnTo>
                  <a:lnTo>
                    <a:pt x="518" y="0"/>
                  </a:lnTo>
                  <a:lnTo>
                    <a:pt x="518" y="0"/>
                  </a:lnTo>
                  <a:lnTo>
                    <a:pt x="518" y="20"/>
                  </a:lnTo>
                  <a:lnTo>
                    <a:pt x="518" y="20"/>
                  </a:lnTo>
                  <a:lnTo>
                    <a:pt x="476" y="68"/>
                  </a:lnTo>
                  <a:lnTo>
                    <a:pt x="476" y="68"/>
                  </a:lnTo>
                  <a:lnTo>
                    <a:pt x="478" y="82"/>
                  </a:lnTo>
                  <a:lnTo>
                    <a:pt x="482" y="88"/>
                  </a:lnTo>
                  <a:lnTo>
                    <a:pt x="486" y="92"/>
                  </a:lnTo>
                  <a:lnTo>
                    <a:pt x="492" y="94"/>
                  </a:lnTo>
                  <a:lnTo>
                    <a:pt x="500" y="96"/>
                  </a:lnTo>
                  <a:lnTo>
                    <a:pt x="524" y="98"/>
                  </a:lnTo>
                  <a:lnTo>
                    <a:pt x="524" y="98"/>
                  </a:lnTo>
                  <a:lnTo>
                    <a:pt x="580" y="72"/>
                  </a:lnTo>
                  <a:lnTo>
                    <a:pt x="580" y="72"/>
                  </a:lnTo>
                  <a:lnTo>
                    <a:pt x="600" y="72"/>
                  </a:lnTo>
                  <a:lnTo>
                    <a:pt x="600" y="72"/>
                  </a:lnTo>
                  <a:lnTo>
                    <a:pt x="612" y="84"/>
                  </a:lnTo>
                  <a:lnTo>
                    <a:pt x="612" y="84"/>
                  </a:lnTo>
                  <a:lnTo>
                    <a:pt x="624" y="82"/>
                  </a:lnTo>
                  <a:lnTo>
                    <a:pt x="634" y="78"/>
                  </a:lnTo>
                  <a:lnTo>
                    <a:pt x="656" y="64"/>
                  </a:lnTo>
                  <a:lnTo>
                    <a:pt x="668" y="58"/>
                  </a:lnTo>
                  <a:lnTo>
                    <a:pt x="680" y="54"/>
                  </a:lnTo>
                  <a:lnTo>
                    <a:pt x="694" y="52"/>
                  </a:lnTo>
                  <a:lnTo>
                    <a:pt x="710" y="56"/>
                  </a:lnTo>
                  <a:lnTo>
                    <a:pt x="710" y="56"/>
                  </a:lnTo>
                  <a:lnTo>
                    <a:pt x="740" y="92"/>
                  </a:lnTo>
                  <a:lnTo>
                    <a:pt x="740" y="92"/>
                  </a:lnTo>
                  <a:lnTo>
                    <a:pt x="784" y="152"/>
                  </a:lnTo>
                  <a:lnTo>
                    <a:pt x="784" y="152"/>
                  </a:lnTo>
                  <a:lnTo>
                    <a:pt x="784" y="168"/>
                  </a:lnTo>
                  <a:lnTo>
                    <a:pt x="784" y="168"/>
                  </a:lnTo>
                  <a:lnTo>
                    <a:pt x="764" y="170"/>
                  </a:lnTo>
                  <a:lnTo>
                    <a:pt x="752" y="174"/>
                  </a:lnTo>
                  <a:lnTo>
                    <a:pt x="752" y="174"/>
                  </a:lnTo>
                  <a:lnTo>
                    <a:pt x="746" y="180"/>
                  </a:lnTo>
                  <a:lnTo>
                    <a:pt x="740" y="186"/>
                  </a:lnTo>
                  <a:lnTo>
                    <a:pt x="728" y="196"/>
                  </a:lnTo>
                  <a:lnTo>
                    <a:pt x="724" y="200"/>
                  </a:lnTo>
                  <a:lnTo>
                    <a:pt x="722" y="208"/>
                  </a:lnTo>
                  <a:lnTo>
                    <a:pt x="722" y="214"/>
                  </a:lnTo>
                  <a:lnTo>
                    <a:pt x="728" y="224"/>
                  </a:lnTo>
                  <a:lnTo>
                    <a:pt x="728" y="224"/>
                  </a:lnTo>
                  <a:lnTo>
                    <a:pt x="728" y="230"/>
                  </a:lnTo>
                  <a:lnTo>
                    <a:pt x="728" y="230"/>
                  </a:lnTo>
                  <a:lnTo>
                    <a:pt x="704" y="242"/>
                  </a:lnTo>
                  <a:lnTo>
                    <a:pt x="680" y="256"/>
                  </a:lnTo>
                  <a:lnTo>
                    <a:pt x="656" y="270"/>
                  </a:lnTo>
                  <a:lnTo>
                    <a:pt x="634" y="282"/>
                  </a:lnTo>
                  <a:lnTo>
                    <a:pt x="634" y="282"/>
                  </a:lnTo>
                  <a:lnTo>
                    <a:pt x="618" y="298"/>
                  </a:lnTo>
                  <a:lnTo>
                    <a:pt x="618" y="298"/>
                  </a:lnTo>
                  <a:lnTo>
                    <a:pt x="612" y="298"/>
                  </a:lnTo>
                  <a:lnTo>
                    <a:pt x="606" y="296"/>
                  </a:lnTo>
                  <a:lnTo>
                    <a:pt x="602" y="292"/>
                  </a:lnTo>
                  <a:lnTo>
                    <a:pt x="600" y="288"/>
                  </a:lnTo>
                  <a:lnTo>
                    <a:pt x="600" y="288"/>
                  </a:lnTo>
                  <a:lnTo>
                    <a:pt x="582" y="288"/>
                  </a:lnTo>
                  <a:lnTo>
                    <a:pt x="582" y="288"/>
                  </a:lnTo>
                  <a:lnTo>
                    <a:pt x="570" y="304"/>
                  </a:lnTo>
                  <a:lnTo>
                    <a:pt x="570" y="304"/>
                  </a:lnTo>
                  <a:lnTo>
                    <a:pt x="556" y="304"/>
                  </a:lnTo>
                  <a:lnTo>
                    <a:pt x="556" y="304"/>
                  </a:lnTo>
                  <a:lnTo>
                    <a:pt x="552" y="298"/>
                  </a:lnTo>
                  <a:lnTo>
                    <a:pt x="548" y="294"/>
                  </a:lnTo>
                  <a:lnTo>
                    <a:pt x="544" y="292"/>
                  </a:lnTo>
                  <a:lnTo>
                    <a:pt x="540" y="292"/>
                  </a:lnTo>
                  <a:lnTo>
                    <a:pt x="534" y="292"/>
                  </a:lnTo>
                  <a:lnTo>
                    <a:pt x="526" y="294"/>
                  </a:lnTo>
                  <a:lnTo>
                    <a:pt x="526" y="294"/>
                  </a:lnTo>
                  <a:lnTo>
                    <a:pt x="526" y="318"/>
                  </a:lnTo>
                  <a:lnTo>
                    <a:pt x="526" y="318"/>
                  </a:lnTo>
                  <a:lnTo>
                    <a:pt x="520" y="322"/>
                  </a:lnTo>
                  <a:lnTo>
                    <a:pt x="516" y="326"/>
                  </a:lnTo>
                  <a:lnTo>
                    <a:pt x="508" y="328"/>
                  </a:lnTo>
                  <a:lnTo>
                    <a:pt x="504" y="328"/>
                  </a:lnTo>
                  <a:lnTo>
                    <a:pt x="500" y="332"/>
                  </a:lnTo>
                  <a:lnTo>
                    <a:pt x="498" y="338"/>
                  </a:lnTo>
                  <a:lnTo>
                    <a:pt x="494" y="346"/>
                  </a:lnTo>
                  <a:lnTo>
                    <a:pt x="494" y="346"/>
                  </a:lnTo>
                  <a:lnTo>
                    <a:pt x="482" y="344"/>
                  </a:lnTo>
                  <a:lnTo>
                    <a:pt x="478" y="342"/>
                  </a:lnTo>
                  <a:lnTo>
                    <a:pt x="476" y="340"/>
                  </a:lnTo>
                  <a:lnTo>
                    <a:pt x="472" y="334"/>
                  </a:lnTo>
                  <a:lnTo>
                    <a:pt x="468" y="326"/>
                  </a:lnTo>
                  <a:lnTo>
                    <a:pt x="468" y="326"/>
                  </a:lnTo>
                  <a:lnTo>
                    <a:pt x="462" y="326"/>
                  </a:lnTo>
                  <a:lnTo>
                    <a:pt x="462" y="326"/>
                  </a:lnTo>
                  <a:lnTo>
                    <a:pt x="436" y="302"/>
                  </a:lnTo>
                  <a:lnTo>
                    <a:pt x="436" y="302"/>
                  </a:lnTo>
                  <a:lnTo>
                    <a:pt x="420" y="302"/>
                  </a:lnTo>
                  <a:lnTo>
                    <a:pt x="420" y="302"/>
                  </a:lnTo>
                  <a:lnTo>
                    <a:pt x="414" y="314"/>
                  </a:lnTo>
                  <a:lnTo>
                    <a:pt x="408" y="330"/>
                  </a:lnTo>
                  <a:lnTo>
                    <a:pt x="408" y="330"/>
                  </a:lnTo>
                  <a:lnTo>
                    <a:pt x="388" y="362"/>
                  </a:lnTo>
                  <a:lnTo>
                    <a:pt x="388" y="362"/>
                  </a:lnTo>
                  <a:lnTo>
                    <a:pt x="374" y="368"/>
                  </a:lnTo>
                  <a:lnTo>
                    <a:pt x="366" y="374"/>
                  </a:lnTo>
                  <a:lnTo>
                    <a:pt x="358" y="382"/>
                  </a:lnTo>
                  <a:lnTo>
                    <a:pt x="350" y="394"/>
                  </a:lnTo>
                  <a:lnTo>
                    <a:pt x="350" y="394"/>
                  </a:lnTo>
                  <a:lnTo>
                    <a:pt x="338" y="396"/>
                  </a:lnTo>
                  <a:lnTo>
                    <a:pt x="328" y="398"/>
                  </a:lnTo>
                  <a:lnTo>
                    <a:pt x="328" y="398"/>
                  </a:lnTo>
                  <a:lnTo>
                    <a:pt x="306" y="418"/>
                  </a:lnTo>
                  <a:lnTo>
                    <a:pt x="306" y="418"/>
                  </a:lnTo>
                  <a:lnTo>
                    <a:pt x="290" y="418"/>
                  </a:lnTo>
                  <a:lnTo>
                    <a:pt x="278" y="420"/>
                  </a:lnTo>
                  <a:lnTo>
                    <a:pt x="270" y="422"/>
                  </a:lnTo>
                  <a:lnTo>
                    <a:pt x="262" y="426"/>
                  </a:lnTo>
                  <a:lnTo>
                    <a:pt x="262" y="426"/>
                  </a:lnTo>
                  <a:lnTo>
                    <a:pt x="256" y="438"/>
                  </a:lnTo>
                  <a:lnTo>
                    <a:pt x="256" y="438"/>
                  </a:lnTo>
                  <a:lnTo>
                    <a:pt x="244" y="438"/>
                  </a:lnTo>
                  <a:lnTo>
                    <a:pt x="244" y="438"/>
                  </a:lnTo>
                  <a:lnTo>
                    <a:pt x="228" y="432"/>
                  </a:lnTo>
                  <a:lnTo>
                    <a:pt x="218" y="432"/>
                  </a:lnTo>
                  <a:lnTo>
                    <a:pt x="210" y="436"/>
                  </a:lnTo>
                  <a:lnTo>
                    <a:pt x="198" y="440"/>
                  </a:lnTo>
                  <a:lnTo>
                    <a:pt x="198" y="440"/>
                  </a:lnTo>
                  <a:lnTo>
                    <a:pt x="140" y="462"/>
                  </a:lnTo>
                  <a:lnTo>
                    <a:pt x="140" y="462"/>
                  </a:lnTo>
                  <a:lnTo>
                    <a:pt x="120" y="464"/>
                  </a:lnTo>
                  <a:lnTo>
                    <a:pt x="104" y="466"/>
                  </a:lnTo>
                  <a:lnTo>
                    <a:pt x="92" y="474"/>
                  </a:lnTo>
                  <a:lnTo>
                    <a:pt x="78" y="486"/>
                  </a:lnTo>
                  <a:lnTo>
                    <a:pt x="78" y="486"/>
                  </a:lnTo>
                  <a:lnTo>
                    <a:pt x="76" y="510"/>
                  </a:lnTo>
                  <a:lnTo>
                    <a:pt x="76" y="510"/>
                  </a:lnTo>
                  <a:lnTo>
                    <a:pt x="64" y="514"/>
                  </a:lnTo>
                  <a:lnTo>
                    <a:pt x="56" y="520"/>
                  </a:lnTo>
                  <a:lnTo>
                    <a:pt x="52" y="528"/>
                  </a:lnTo>
                  <a:lnTo>
                    <a:pt x="52" y="542"/>
                  </a:lnTo>
                  <a:lnTo>
                    <a:pt x="52" y="542"/>
                  </a:lnTo>
                  <a:lnTo>
                    <a:pt x="60" y="548"/>
                  </a:lnTo>
                  <a:lnTo>
                    <a:pt x="72" y="558"/>
                  </a:lnTo>
                  <a:lnTo>
                    <a:pt x="78" y="566"/>
                  </a:lnTo>
                  <a:lnTo>
                    <a:pt x="82" y="572"/>
                  </a:lnTo>
                  <a:lnTo>
                    <a:pt x="86" y="580"/>
                  </a:lnTo>
                  <a:lnTo>
                    <a:pt x="86" y="590"/>
                  </a:lnTo>
                  <a:lnTo>
                    <a:pt x="86" y="590"/>
                  </a:lnTo>
                  <a:lnTo>
                    <a:pt x="78" y="594"/>
                  </a:lnTo>
                  <a:lnTo>
                    <a:pt x="68" y="598"/>
                  </a:lnTo>
                  <a:lnTo>
                    <a:pt x="54" y="602"/>
                  </a:lnTo>
                  <a:lnTo>
                    <a:pt x="54" y="602"/>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69" name="Freeform 11">
              <a:extLst>
                <a:ext uri="{FF2B5EF4-FFF2-40B4-BE49-F238E27FC236}">
                  <a16:creationId xmlns:a16="http://schemas.microsoft.com/office/drawing/2014/main" xmlns="" id="{7F776C46-03F0-614D-8182-8CA5C6C6AA95}"/>
                </a:ext>
              </a:extLst>
            </p:cNvPr>
            <p:cNvSpPr>
              <a:spLocks/>
            </p:cNvSpPr>
            <p:nvPr/>
          </p:nvSpPr>
          <p:spPr bwMode="auto">
            <a:xfrm>
              <a:off x="1903858" y="3785364"/>
              <a:ext cx="798383" cy="843641"/>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2" h="932">
                  <a:moveTo>
                    <a:pt x="406" y="932"/>
                  </a:moveTo>
                  <a:lnTo>
                    <a:pt x="406" y="932"/>
                  </a:lnTo>
                  <a:lnTo>
                    <a:pt x="392" y="920"/>
                  </a:lnTo>
                  <a:lnTo>
                    <a:pt x="380" y="910"/>
                  </a:lnTo>
                  <a:lnTo>
                    <a:pt x="368" y="904"/>
                  </a:lnTo>
                  <a:lnTo>
                    <a:pt x="356" y="898"/>
                  </a:lnTo>
                  <a:lnTo>
                    <a:pt x="356" y="898"/>
                  </a:lnTo>
                  <a:lnTo>
                    <a:pt x="358" y="880"/>
                  </a:lnTo>
                  <a:lnTo>
                    <a:pt x="358" y="866"/>
                  </a:lnTo>
                  <a:lnTo>
                    <a:pt x="356" y="854"/>
                  </a:lnTo>
                  <a:lnTo>
                    <a:pt x="352" y="844"/>
                  </a:lnTo>
                  <a:lnTo>
                    <a:pt x="352" y="844"/>
                  </a:lnTo>
                  <a:lnTo>
                    <a:pt x="342" y="836"/>
                  </a:lnTo>
                  <a:lnTo>
                    <a:pt x="342" y="836"/>
                  </a:lnTo>
                  <a:lnTo>
                    <a:pt x="332" y="836"/>
                  </a:lnTo>
                  <a:lnTo>
                    <a:pt x="324" y="838"/>
                  </a:lnTo>
                  <a:lnTo>
                    <a:pt x="316" y="840"/>
                  </a:lnTo>
                  <a:lnTo>
                    <a:pt x="310" y="844"/>
                  </a:lnTo>
                  <a:lnTo>
                    <a:pt x="298" y="854"/>
                  </a:lnTo>
                  <a:lnTo>
                    <a:pt x="288" y="866"/>
                  </a:lnTo>
                  <a:lnTo>
                    <a:pt x="288" y="866"/>
                  </a:lnTo>
                  <a:lnTo>
                    <a:pt x="260" y="860"/>
                  </a:lnTo>
                  <a:lnTo>
                    <a:pt x="260" y="860"/>
                  </a:lnTo>
                  <a:lnTo>
                    <a:pt x="246" y="840"/>
                  </a:lnTo>
                  <a:lnTo>
                    <a:pt x="240" y="832"/>
                  </a:lnTo>
                  <a:lnTo>
                    <a:pt x="234" y="828"/>
                  </a:lnTo>
                  <a:lnTo>
                    <a:pt x="234" y="828"/>
                  </a:lnTo>
                  <a:lnTo>
                    <a:pt x="218" y="808"/>
                  </a:lnTo>
                  <a:lnTo>
                    <a:pt x="212" y="802"/>
                  </a:lnTo>
                  <a:lnTo>
                    <a:pt x="208" y="800"/>
                  </a:lnTo>
                  <a:lnTo>
                    <a:pt x="202" y="798"/>
                  </a:lnTo>
                  <a:lnTo>
                    <a:pt x="194" y="798"/>
                  </a:lnTo>
                  <a:lnTo>
                    <a:pt x="172" y="798"/>
                  </a:lnTo>
                  <a:lnTo>
                    <a:pt x="172" y="798"/>
                  </a:lnTo>
                  <a:lnTo>
                    <a:pt x="168" y="790"/>
                  </a:lnTo>
                  <a:lnTo>
                    <a:pt x="164" y="782"/>
                  </a:lnTo>
                  <a:lnTo>
                    <a:pt x="162" y="774"/>
                  </a:lnTo>
                  <a:lnTo>
                    <a:pt x="160" y="766"/>
                  </a:lnTo>
                  <a:lnTo>
                    <a:pt x="160" y="752"/>
                  </a:lnTo>
                  <a:lnTo>
                    <a:pt x="160" y="740"/>
                  </a:lnTo>
                  <a:lnTo>
                    <a:pt x="160" y="740"/>
                  </a:lnTo>
                  <a:lnTo>
                    <a:pt x="166" y="724"/>
                  </a:lnTo>
                  <a:lnTo>
                    <a:pt x="168" y="708"/>
                  </a:lnTo>
                  <a:lnTo>
                    <a:pt x="166" y="694"/>
                  </a:lnTo>
                  <a:lnTo>
                    <a:pt x="164" y="688"/>
                  </a:lnTo>
                  <a:lnTo>
                    <a:pt x="162" y="682"/>
                  </a:lnTo>
                  <a:lnTo>
                    <a:pt x="162" y="682"/>
                  </a:lnTo>
                  <a:lnTo>
                    <a:pt x="138" y="676"/>
                  </a:lnTo>
                  <a:lnTo>
                    <a:pt x="126" y="670"/>
                  </a:lnTo>
                  <a:lnTo>
                    <a:pt x="124" y="668"/>
                  </a:lnTo>
                  <a:lnTo>
                    <a:pt x="124" y="664"/>
                  </a:lnTo>
                  <a:lnTo>
                    <a:pt x="124" y="650"/>
                  </a:lnTo>
                  <a:lnTo>
                    <a:pt x="124" y="650"/>
                  </a:lnTo>
                  <a:lnTo>
                    <a:pt x="114" y="616"/>
                  </a:lnTo>
                  <a:lnTo>
                    <a:pt x="114" y="616"/>
                  </a:lnTo>
                  <a:lnTo>
                    <a:pt x="102" y="598"/>
                  </a:lnTo>
                  <a:lnTo>
                    <a:pt x="102" y="598"/>
                  </a:lnTo>
                  <a:lnTo>
                    <a:pt x="96" y="576"/>
                  </a:lnTo>
                  <a:lnTo>
                    <a:pt x="92" y="568"/>
                  </a:lnTo>
                  <a:lnTo>
                    <a:pt x="88" y="564"/>
                  </a:lnTo>
                  <a:lnTo>
                    <a:pt x="82" y="560"/>
                  </a:lnTo>
                  <a:lnTo>
                    <a:pt x="76" y="558"/>
                  </a:lnTo>
                  <a:lnTo>
                    <a:pt x="58" y="556"/>
                  </a:lnTo>
                  <a:lnTo>
                    <a:pt x="58" y="556"/>
                  </a:lnTo>
                  <a:lnTo>
                    <a:pt x="30" y="572"/>
                  </a:lnTo>
                  <a:lnTo>
                    <a:pt x="16" y="578"/>
                  </a:lnTo>
                  <a:lnTo>
                    <a:pt x="4" y="580"/>
                  </a:lnTo>
                  <a:lnTo>
                    <a:pt x="4" y="580"/>
                  </a:lnTo>
                  <a:lnTo>
                    <a:pt x="2" y="576"/>
                  </a:lnTo>
                  <a:lnTo>
                    <a:pt x="2" y="576"/>
                  </a:lnTo>
                  <a:lnTo>
                    <a:pt x="0" y="490"/>
                  </a:lnTo>
                  <a:lnTo>
                    <a:pt x="0" y="490"/>
                  </a:lnTo>
                  <a:lnTo>
                    <a:pt x="16" y="454"/>
                  </a:lnTo>
                  <a:lnTo>
                    <a:pt x="16" y="454"/>
                  </a:lnTo>
                  <a:lnTo>
                    <a:pt x="32" y="436"/>
                  </a:lnTo>
                  <a:lnTo>
                    <a:pt x="46" y="422"/>
                  </a:lnTo>
                  <a:lnTo>
                    <a:pt x="62" y="408"/>
                  </a:lnTo>
                  <a:lnTo>
                    <a:pt x="84" y="392"/>
                  </a:lnTo>
                  <a:lnTo>
                    <a:pt x="84" y="392"/>
                  </a:lnTo>
                  <a:lnTo>
                    <a:pt x="108" y="370"/>
                  </a:lnTo>
                  <a:lnTo>
                    <a:pt x="108" y="370"/>
                  </a:lnTo>
                  <a:lnTo>
                    <a:pt x="110" y="328"/>
                  </a:lnTo>
                  <a:lnTo>
                    <a:pt x="110" y="328"/>
                  </a:lnTo>
                  <a:lnTo>
                    <a:pt x="120" y="310"/>
                  </a:lnTo>
                  <a:lnTo>
                    <a:pt x="120" y="310"/>
                  </a:lnTo>
                  <a:lnTo>
                    <a:pt x="120" y="288"/>
                  </a:lnTo>
                  <a:lnTo>
                    <a:pt x="120" y="266"/>
                  </a:lnTo>
                  <a:lnTo>
                    <a:pt x="124" y="248"/>
                  </a:lnTo>
                  <a:lnTo>
                    <a:pt x="126" y="240"/>
                  </a:lnTo>
                  <a:lnTo>
                    <a:pt x="130" y="236"/>
                  </a:lnTo>
                  <a:lnTo>
                    <a:pt x="130" y="236"/>
                  </a:lnTo>
                  <a:lnTo>
                    <a:pt x="132" y="218"/>
                  </a:lnTo>
                  <a:lnTo>
                    <a:pt x="134" y="204"/>
                  </a:lnTo>
                  <a:lnTo>
                    <a:pt x="132" y="190"/>
                  </a:lnTo>
                  <a:lnTo>
                    <a:pt x="126" y="178"/>
                  </a:lnTo>
                  <a:lnTo>
                    <a:pt x="126" y="178"/>
                  </a:lnTo>
                  <a:lnTo>
                    <a:pt x="84" y="142"/>
                  </a:lnTo>
                  <a:lnTo>
                    <a:pt x="84" y="142"/>
                  </a:lnTo>
                  <a:lnTo>
                    <a:pt x="84" y="110"/>
                  </a:lnTo>
                  <a:lnTo>
                    <a:pt x="84" y="110"/>
                  </a:lnTo>
                  <a:lnTo>
                    <a:pt x="94" y="110"/>
                  </a:lnTo>
                  <a:lnTo>
                    <a:pt x="104" y="108"/>
                  </a:lnTo>
                  <a:lnTo>
                    <a:pt x="126" y="100"/>
                  </a:lnTo>
                  <a:lnTo>
                    <a:pt x="126" y="100"/>
                  </a:lnTo>
                  <a:lnTo>
                    <a:pt x="128" y="88"/>
                  </a:lnTo>
                  <a:lnTo>
                    <a:pt x="128" y="76"/>
                  </a:lnTo>
                  <a:lnTo>
                    <a:pt x="128" y="64"/>
                  </a:lnTo>
                  <a:lnTo>
                    <a:pt x="126" y="52"/>
                  </a:lnTo>
                  <a:lnTo>
                    <a:pt x="120" y="32"/>
                  </a:lnTo>
                  <a:lnTo>
                    <a:pt x="120" y="22"/>
                  </a:lnTo>
                  <a:lnTo>
                    <a:pt x="118" y="12"/>
                  </a:lnTo>
                  <a:lnTo>
                    <a:pt x="118" y="12"/>
                  </a:lnTo>
                  <a:lnTo>
                    <a:pt x="126" y="6"/>
                  </a:lnTo>
                  <a:lnTo>
                    <a:pt x="134" y="0"/>
                  </a:lnTo>
                  <a:lnTo>
                    <a:pt x="138" y="0"/>
                  </a:lnTo>
                  <a:lnTo>
                    <a:pt x="142" y="0"/>
                  </a:lnTo>
                  <a:lnTo>
                    <a:pt x="148" y="4"/>
                  </a:lnTo>
                  <a:lnTo>
                    <a:pt x="154" y="8"/>
                  </a:lnTo>
                  <a:lnTo>
                    <a:pt x="154" y="8"/>
                  </a:lnTo>
                  <a:lnTo>
                    <a:pt x="170" y="44"/>
                  </a:lnTo>
                  <a:lnTo>
                    <a:pt x="178" y="66"/>
                  </a:lnTo>
                  <a:lnTo>
                    <a:pt x="184" y="90"/>
                  </a:lnTo>
                  <a:lnTo>
                    <a:pt x="184" y="90"/>
                  </a:lnTo>
                  <a:lnTo>
                    <a:pt x="188" y="96"/>
                  </a:lnTo>
                  <a:lnTo>
                    <a:pt x="192" y="98"/>
                  </a:lnTo>
                  <a:lnTo>
                    <a:pt x="208" y="100"/>
                  </a:lnTo>
                  <a:lnTo>
                    <a:pt x="208" y="100"/>
                  </a:lnTo>
                  <a:lnTo>
                    <a:pt x="212" y="92"/>
                  </a:lnTo>
                  <a:lnTo>
                    <a:pt x="216" y="86"/>
                  </a:lnTo>
                  <a:lnTo>
                    <a:pt x="218" y="70"/>
                  </a:lnTo>
                  <a:lnTo>
                    <a:pt x="218" y="44"/>
                  </a:lnTo>
                  <a:lnTo>
                    <a:pt x="218" y="44"/>
                  </a:lnTo>
                  <a:lnTo>
                    <a:pt x="230" y="34"/>
                  </a:lnTo>
                  <a:lnTo>
                    <a:pt x="230" y="34"/>
                  </a:lnTo>
                  <a:lnTo>
                    <a:pt x="236" y="44"/>
                  </a:lnTo>
                  <a:lnTo>
                    <a:pt x="242" y="56"/>
                  </a:lnTo>
                  <a:lnTo>
                    <a:pt x="252" y="88"/>
                  </a:lnTo>
                  <a:lnTo>
                    <a:pt x="252" y="88"/>
                  </a:lnTo>
                  <a:lnTo>
                    <a:pt x="268" y="112"/>
                  </a:lnTo>
                  <a:lnTo>
                    <a:pt x="278" y="126"/>
                  </a:lnTo>
                  <a:lnTo>
                    <a:pt x="292" y="142"/>
                  </a:lnTo>
                  <a:lnTo>
                    <a:pt x="292" y="142"/>
                  </a:lnTo>
                  <a:lnTo>
                    <a:pt x="332" y="148"/>
                  </a:lnTo>
                  <a:lnTo>
                    <a:pt x="332" y="148"/>
                  </a:lnTo>
                  <a:lnTo>
                    <a:pt x="368" y="216"/>
                  </a:lnTo>
                  <a:lnTo>
                    <a:pt x="368" y="216"/>
                  </a:lnTo>
                  <a:lnTo>
                    <a:pt x="404" y="264"/>
                  </a:lnTo>
                  <a:lnTo>
                    <a:pt x="404" y="264"/>
                  </a:lnTo>
                  <a:lnTo>
                    <a:pt x="406" y="280"/>
                  </a:lnTo>
                  <a:lnTo>
                    <a:pt x="406" y="280"/>
                  </a:lnTo>
                  <a:lnTo>
                    <a:pt x="398" y="290"/>
                  </a:lnTo>
                  <a:lnTo>
                    <a:pt x="392" y="298"/>
                  </a:lnTo>
                  <a:lnTo>
                    <a:pt x="390" y="306"/>
                  </a:lnTo>
                  <a:lnTo>
                    <a:pt x="390" y="324"/>
                  </a:lnTo>
                  <a:lnTo>
                    <a:pt x="390" y="324"/>
                  </a:lnTo>
                  <a:lnTo>
                    <a:pt x="400" y="336"/>
                  </a:lnTo>
                  <a:lnTo>
                    <a:pt x="408" y="346"/>
                  </a:lnTo>
                  <a:lnTo>
                    <a:pt x="422" y="356"/>
                  </a:lnTo>
                  <a:lnTo>
                    <a:pt x="430" y="358"/>
                  </a:lnTo>
                  <a:lnTo>
                    <a:pt x="440" y="362"/>
                  </a:lnTo>
                  <a:lnTo>
                    <a:pt x="440" y="362"/>
                  </a:lnTo>
                  <a:lnTo>
                    <a:pt x="452" y="370"/>
                  </a:lnTo>
                  <a:lnTo>
                    <a:pt x="460" y="376"/>
                  </a:lnTo>
                  <a:lnTo>
                    <a:pt x="472" y="380"/>
                  </a:lnTo>
                  <a:lnTo>
                    <a:pt x="472" y="380"/>
                  </a:lnTo>
                  <a:lnTo>
                    <a:pt x="500" y="378"/>
                  </a:lnTo>
                  <a:lnTo>
                    <a:pt x="500" y="378"/>
                  </a:lnTo>
                  <a:lnTo>
                    <a:pt x="574" y="346"/>
                  </a:lnTo>
                  <a:lnTo>
                    <a:pt x="574" y="346"/>
                  </a:lnTo>
                  <a:lnTo>
                    <a:pt x="580" y="330"/>
                  </a:lnTo>
                  <a:lnTo>
                    <a:pt x="584" y="318"/>
                  </a:lnTo>
                  <a:lnTo>
                    <a:pt x="586" y="304"/>
                  </a:lnTo>
                  <a:lnTo>
                    <a:pt x="586" y="290"/>
                  </a:lnTo>
                  <a:lnTo>
                    <a:pt x="586" y="290"/>
                  </a:lnTo>
                  <a:lnTo>
                    <a:pt x="578" y="278"/>
                  </a:lnTo>
                  <a:lnTo>
                    <a:pt x="572" y="272"/>
                  </a:lnTo>
                  <a:lnTo>
                    <a:pt x="558" y="262"/>
                  </a:lnTo>
                  <a:lnTo>
                    <a:pt x="558" y="262"/>
                  </a:lnTo>
                  <a:lnTo>
                    <a:pt x="558" y="238"/>
                  </a:lnTo>
                  <a:lnTo>
                    <a:pt x="558" y="230"/>
                  </a:lnTo>
                  <a:lnTo>
                    <a:pt x="564" y="222"/>
                  </a:lnTo>
                  <a:lnTo>
                    <a:pt x="564" y="222"/>
                  </a:lnTo>
                  <a:lnTo>
                    <a:pt x="578" y="214"/>
                  </a:lnTo>
                  <a:lnTo>
                    <a:pt x="594" y="204"/>
                  </a:lnTo>
                  <a:lnTo>
                    <a:pt x="608" y="192"/>
                  </a:lnTo>
                  <a:lnTo>
                    <a:pt x="620" y="178"/>
                  </a:lnTo>
                  <a:lnTo>
                    <a:pt x="620" y="178"/>
                  </a:lnTo>
                  <a:lnTo>
                    <a:pt x="620" y="152"/>
                  </a:lnTo>
                  <a:lnTo>
                    <a:pt x="620" y="152"/>
                  </a:lnTo>
                  <a:lnTo>
                    <a:pt x="616" y="138"/>
                  </a:lnTo>
                  <a:lnTo>
                    <a:pt x="610" y="128"/>
                  </a:lnTo>
                  <a:lnTo>
                    <a:pt x="606" y="122"/>
                  </a:lnTo>
                  <a:lnTo>
                    <a:pt x="600" y="116"/>
                  </a:lnTo>
                  <a:lnTo>
                    <a:pt x="600" y="116"/>
                  </a:lnTo>
                  <a:lnTo>
                    <a:pt x="598" y="108"/>
                  </a:lnTo>
                  <a:lnTo>
                    <a:pt x="598" y="108"/>
                  </a:lnTo>
                  <a:lnTo>
                    <a:pt x="614" y="104"/>
                  </a:lnTo>
                  <a:lnTo>
                    <a:pt x="614" y="104"/>
                  </a:lnTo>
                  <a:lnTo>
                    <a:pt x="622" y="94"/>
                  </a:lnTo>
                  <a:lnTo>
                    <a:pt x="628" y="84"/>
                  </a:lnTo>
                  <a:lnTo>
                    <a:pt x="632" y="72"/>
                  </a:lnTo>
                  <a:lnTo>
                    <a:pt x="636" y="66"/>
                  </a:lnTo>
                  <a:lnTo>
                    <a:pt x="642" y="64"/>
                  </a:lnTo>
                  <a:lnTo>
                    <a:pt x="654" y="64"/>
                  </a:lnTo>
                  <a:lnTo>
                    <a:pt x="672" y="66"/>
                  </a:lnTo>
                  <a:lnTo>
                    <a:pt x="672" y="66"/>
                  </a:lnTo>
                  <a:lnTo>
                    <a:pt x="694" y="124"/>
                  </a:lnTo>
                  <a:lnTo>
                    <a:pt x="694" y="124"/>
                  </a:lnTo>
                  <a:lnTo>
                    <a:pt x="704" y="136"/>
                  </a:lnTo>
                  <a:lnTo>
                    <a:pt x="712" y="144"/>
                  </a:lnTo>
                  <a:lnTo>
                    <a:pt x="722" y="152"/>
                  </a:lnTo>
                  <a:lnTo>
                    <a:pt x="722" y="152"/>
                  </a:lnTo>
                  <a:lnTo>
                    <a:pt x="758" y="152"/>
                  </a:lnTo>
                  <a:lnTo>
                    <a:pt x="758" y="152"/>
                  </a:lnTo>
                  <a:lnTo>
                    <a:pt x="774" y="140"/>
                  </a:lnTo>
                  <a:lnTo>
                    <a:pt x="790" y="128"/>
                  </a:lnTo>
                  <a:lnTo>
                    <a:pt x="790" y="128"/>
                  </a:lnTo>
                  <a:lnTo>
                    <a:pt x="796" y="138"/>
                  </a:lnTo>
                  <a:lnTo>
                    <a:pt x="796" y="138"/>
                  </a:lnTo>
                  <a:lnTo>
                    <a:pt x="796" y="152"/>
                  </a:lnTo>
                  <a:lnTo>
                    <a:pt x="794" y="170"/>
                  </a:lnTo>
                  <a:lnTo>
                    <a:pt x="790" y="188"/>
                  </a:lnTo>
                  <a:lnTo>
                    <a:pt x="786" y="196"/>
                  </a:lnTo>
                  <a:lnTo>
                    <a:pt x="780" y="204"/>
                  </a:lnTo>
                  <a:lnTo>
                    <a:pt x="780" y="204"/>
                  </a:lnTo>
                  <a:lnTo>
                    <a:pt x="766" y="208"/>
                  </a:lnTo>
                  <a:lnTo>
                    <a:pt x="752" y="208"/>
                  </a:lnTo>
                  <a:lnTo>
                    <a:pt x="752" y="208"/>
                  </a:lnTo>
                  <a:lnTo>
                    <a:pt x="720" y="192"/>
                  </a:lnTo>
                  <a:lnTo>
                    <a:pt x="720" y="192"/>
                  </a:lnTo>
                  <a:lnTo>
                    <a:pt x="694" y="192"/>
                  </a:lnTo>
                  <a:lnTo>
                    <a:pt x="676" y="196"/>
                  </a:lnTo>
                  <a:lnTo>
                    <a:pt x="668" y="198"/>
                  </a:lnTo>
                  <a:lnTo>
                    <a:pt x="660" y="204"/>
                  </a:lnTo>
                  <a:lnTo>
                    <a:pt x="642" y="218"/>
                  </a:lnTo>
                  <a:lnTo>
                    <a:pt x="642" y="218"/>
                  </a:lnTo>
                  <a:lnTo>
                    <a:pt x="630" y="236"/>
                  </a:lnTo>
                  <a:lnTo>
                    <a:pt x="630" y="236"/>
                  </a:lnTo>
                  <a:lnTo>
                    <a:pt x="630" y="256"/>
                  </a:lnTo>
                  <a:lnTo>
                    <a:pt x="630" y="266"/>
                  </a:lnTo>
                  <a:lnTo>
                    <a:pt x="636" y="280"/>
                  </a:lnTo>
                  <a:lnTo>
                    <a:pt x="636" y="280"/>
                  </a:lnTo>
                  <a:lnTo>
                    <a:pt x="638" y="290"/>
                  </a:lnTo>
                  <a:lnTo>
                    <a:pt x="642" y="296"/>
                  </a:lnTo>
                  <a:lnTo>
                    <a:pt x="646" y="302"/>
                  </a:lnTo>
                  <a:lnTo>
                    <a:pt x="652" y="308"/>
                  </a:lnTo>
                  <a:lnTo>
                    <a:pt x="658" y="310"/>
                  </a:lnTo>
                  <a:lnTo>
                    <a:pt x="666" y="308"/>
                  </a:lnTo>
                  <a:lnTo>
                    <a:pt x="676" y="304"/>
                  </a:lnTo>
                  <a:lnTo>
                    <a:pt x="676" y="304"/>
                  </a:lnTo>
                  <a:lnTo>
                    <a:pt x="692" y="302"/>
                  </a:lnTo>
                  <a:lnTo>
                    <a:pt x="698" y="300"/>
                  </a:lnTo>
                  <a:lnTo>
                    <a:pt x="706" y="300"/>
                  </a:lnTo>
                  <a:lnTo>
                    <a:pt x="710" y="304"/>
                  </a:lnTo>
                  <a:lnTo>
                    <a:pt x="714" y="308"/>
                  </a:lnTo>
                  <a:lnTo>
                    <a:pt x="716" y="318"/>
                  </a:lnTo>
                  <a:lnTo>
                    <a:pt x="718" y="330"/>
                  </a:lnTo>
                  <a:lnTo>
                    <a:pt x="718" y="330"/>
                  </a:lnTo>
                  <a:lnTo>
                    <a:pt x="704" y="378"/>
                  </a:lnTo>
                  <a:lnTo>
                    <a:pt x="704" y="378"/>
                  </a:lnTo>
                  <a:lnTo>
                    <a:pt x="696" y="390"/>
                  </a:lnTo>
                  <a:lnTo>
                    <a:pt x="690" y="400"/>
                  </a:lnTo>
                  <a:lnTo>
                    <a:pt x="690" y="410"/>
                  </a:lnTo>
                  <a:lnTo>
                    <a:pt x="692" y="418"/>
                  </a:lnTo>
                  <a:lnTo>
                    <a:pt x="698" y="426"/>
                  </a:lnTo>
                  <a:lnTo>
                    <a:pt x="706" y="432"/>
                  </a:lnTo>
                  <a:lnTo>
                    <a:pt x="718" y="438"/>
                  </a:lnTo>
                  <a:lnTo>
                    <a:pt x="734" y="444"/>
                  </a:lnTo>
                  <a:lnTo>
                    <a:pt x="734" y="444"/>
                  </a:lnTo>
                  <a:lnTo>
                    <a:pt x="732" y="472"/>
                  </a:lnTo>
                  <a:lnTo>
                    <a:pt x="732" y="472"/>
                  </a:lnTo>
                  <a:lnTo>
                    <a:pt x="730" y="486"/>
                  </a:lnTo>
                  <a:lnTo>
                    <a:pt x="724" y="502"/>
                  </a:lnTo>
                  <a:lnTo>
                    <a:pt x="724" y="510"/>
                  </a:lnTo>
                  <a:lnTo>
                    <a:pt x="724" y="520"/>
                  </a:lnTo>
                  <a:lnTo>
                    <a:pt x="726" y="528"/>
                  </a:lnTo>
                  <a:lnTo>
                    <a:pt x="730" y="536"/>
                  </a:lnTo>
                  <a:lnTo>
                    <a:pt x="730" y="536"/>
                  </a:lnTo>
                  <a:lnTo>
                    <a:pt x="760" y="572"/>
                  </a:lnTo>
                  <a:lnTo>
                    <a:pt x="760" y="572"/>
                  </a:lnTo>
                  <a:lnTo>
                    <a:pt x="828" y="590"/>
                  </a:lnTo>
                  <a:lnTo>
                    <a:pt x="828" y="590"/>
                  </a:lnTo>
                  <a:lnTo>
                    <a:pt x="836" y="596"/>
                  </a:lnTo>
                  <a:lnTo>
                    <a:pt x="842" y="600"/>
                  </a:lnTo>
                  <a:lnTo>
                    <a:pt x="850" y="604"/>
                  </a:lnTo>
                  <a:lnTo>
                    <a:pt x="850" y="604"/>
                  </a:lnTo>
                  <a:lnTo>
                    <a:pt x="876" y="606"/>
                  </a:lnTo>
                  <a:lnTo>
                    <a:pt x="876" y="606"/>
                  </a:lnTo>
                  <a:lnTo>
                    <a:pt x="882" y="628"/>
                  </a:lnTo>
                  <a:lnTo>
                    <a:pt x="882" y="628"/>
                  </a:lnTo>
                  <a:lnTo>
                    <a:pt x="876" y="636"/>
                  </a:lnTo>
                  <a:lnTo>
                    <a:pt x="872" y="644"/>
                  </a:lnTo>
                  <a:lnTo>
                    <a:pt x="872" y="644"/>
                  </a:lnTo>
                  <a:lnTo>
                    <a:pt x="850" y="658"/>
                  </a:lnTo>
                  <a:lnTo>
                    <a:pt x="832" y="666"/>
                  </a:lnTo>
                  <a:lnTo>
                    <a:pt x="832" y="666"/>
                  </a:lnTo>
                  <a:lnTo>
                    <a:pt x="818" y="666"/>
                  </a:lnTo>
                  <a:lnTo>
                    <a:pt x="806" y="668"/>
                  </a:lnTo>
                  <a:lnTo>
                    <a:pt x="794" y="672"/>
                  </a:lnTo>
                  <a:lnTo>
                    <a:pt x="784" y="676"/>
                  </a:lnTo>
                  <a:lnTo>
                    <a:pt x="764" y="686"/>
                  </a:lnTo>
                  <a:lnTo>
                    <a:pt x="744" y="700"/>
                  </a:lnTo>
                  <a:lnTo>
                    <a:pt x="744" y="700"/>
                  </a:lnTo>
                  <a:lnTo>
                    <a:pt x="736" y="716"/>
                  </a:lnTo>
                  <a:lnTo>
                    <a:pt x="728" y="726"/>
                  </a:lnTo>
                  <a:lnTo>
                    <a:pt x="720" y="734"/>
                  </a:lnTo>
                  <a:lnTo>
                    <a:pt x="720" y="734"/>
                  </a:lnTo>
                  <a:lnTo>
                    <a:pt x="682" y="734"/>
                  </a:lnTo>
                  <a:lnTo>
                    <a:pt x="682" y="734"/>
                  </a:lnTo>
                  <a:lnTo>
                    <a:pt x="662" y="756"/>
                  </a:lnTo>
                  <a:lnTo>
                    <a:pt x="656" y="760"/>
                  </a:lnTo>
                  <a:lnTo>
                    <a:pt x="650" y="764"/>
                  </a:lnTo>
                  <a:lnTo>
                    <a:pt x="642" y="766"/>
                  </a:lnTo>
                  <a:lnTo>
                    <a:pt x="636" y="766"/>
                  </a:lnTo>
                  <a:lnTo>
                    <a:pt x="636" y="766"/>
                  </a:lnTo>
                  <a:lnTo>
                    <a:pt x="628" y="754"/>
                  </a:lnTo>
                  <a:lnTo>
                    <a:pt x="620" y="746"/>
                  </a:lnTo>
                  <a:lnTo>
                    <a:pt x="612" y="742"/>
                  </a:lnTo>
                  <a:lnTo>
                    <a:pt x="604" y="742"/>
                  </a:lnTo>
                  <a:lnTo>
                    <a:pt x="596" y="744"/>
                  </a:lnTo>
                  <a:lnTo>
                    <a:pt x="588" y="748"/>
                  </a:lnTo>
                  <a:lnTo>
                    <a:pt x="574" y="758"/>
                  </a:lnTo>
                  <a:lnTo>
                    <a:pt x="574" y="758"/>
                  </a:lnTo>
                  <a:lnTo>
                    <a:pt x="564" y="760"/>
                  </a:lnTo>
                  <a:lnTo>
                    <a:pt x="556" y="760"/>
                  </a:lnTo>
                  <a:lnTo>
                    <a:pt x="548" y="758"/>
                  </a:lnTo>
                  <a:lnTo>
                    <a:pt x="544" y="756"/>
                  </a:lnTo>
                  <a:lnTo>
                    <a:pt x="534" y="748"/>
                  </a:lnTo>
                  <a:lnTo>
                    <a:pt x="526" y="740"/>
                  </a:lnTo>
                  <a:lnTo>
                    <a:pt x="526" y="740"/>
                  </a:lnTo>
                  <a:lnTo>
                    <a:pt x="514" y="738"/>
                  </a:lnTo>
                  <a:lnTo>
                    <a:pt x="506" y="738"/>
                  </a:lnTo>
                  <a:lnTo>
                    <a:pt x="498" y="738"/>
                  </a:lnTo>
                  <a:lnTo>
                    <a:pt x="492" y="742"/>
                  </a:lnTo>
                  <a:lnTo>
                    <a:pt x="486" y="746"/>
                  </a:lnTo>
                  <a:lnTo>
                    <a:pt x="482" y="750"/>
                  </a:lnTo>
                  <a:lnTo>
                    <a:pt x="474" y="764"/>
                  </a:lnTo>
                  <a:lnTo>
                    <a:pt x="474" y="764"/>
                  </a:lnTo>
                  <a:lnTo>
                    <a:pt x="468" y="768"/>
                  </a:lnTo>
                  <a:lnTo>
                    <a:pt x="462" y="770"/>
                  </a:lnTo>
                  <a:lnTo>
                    <a:pt x="454" y="770"/>
                  </a:lnTo>
                  <a:lnTo>
                    <a:pt x="448" y="768"/>
                  </a:lnTo>
                  <a:lnTo>
                    <a:pt x="436" y="762"/>
                  </a:lnTo>
                  <a:lnTo>
                    <a:pt x="430" y="756"/>
                  </a:lnTo>
                  <a:lnTo>
                    <a:pt x="430" y="756"/>
                  </a:lnTo>
                  <a:lnTo>
                    <a:pt x="414" y="756"/>
                  </a:lnTo>
                  <a:lnTo>
                    <a:pt x="414" y="756"/>
                  </a:lnTo>
                  <a:lnTo>
                    <a:pt x="404" y="766"/>
                  </a:lnTo>
                  <a:lnTo>
                    <a:pt x="398" y="774"/>
                  </a:lnTo>
                  <a:lnTo>
                    <a:pt x="396" y="784"/>
                  </a:lnTo>
                  <a:lnTo>
                    <a:pt x="394" y="802"/>
                  </a:lnTo>
                  <a:lnTo>
                    <a:pt x="394" y="802"/>
                  </a:lnTo>
                  <a:lnTo>
                    <a:pt x="402" y="814"/>
                  </a:lnTo>
                  <a:lnTo>
                    <a:pt x="410" y="826"/>
                  </a:lnTo>
                  <a:lnTo>
                    <a:pt x="412" y="832"/>
                  </a:lnTo>
                  <a:lnTo>
                    <a:pt x="412" y="840"/>
                  </a:lnTo>
                  <a:lnTo>
                    <a:pt x="412" y="850"/>
                  </a:lnTo>
                  <a:lnTo>
                    <a:pt x="410" y="860"/>
                  </a:lnTo>
                  <a:lnTo>
                    <a:pt x="410" y="860"/>
                  </a:lnTo>
                  <a:lnTo>
                    <a:pt x="410" y="872"/>
                  </a:lnTo>
                  <a:lnTo>
                    <a:pt x="414" y="886"/>
                  </a:lnTo>
                  <a:lnTo>
                    <a:pt x="416" y="902"/>
                  </a:lnTo>
                  <a:lnTo>
                    <a:pt x="420" y="922"/>
                  </a:lnTo>
                  <a:lnTo>
                    <a:pt x="420" y="922"/>
                  </a:lnTo>
                  <a:lnTo>
                    <a:pt x="412" y="928"/>
                  </a:lnTo>
                  <a:lnTo>
                    <a:pt x="406" y="932"/>
                  </a:lnTo>
                  <a:lnTo>
                    <a:pt x="406" y="932"/>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0" name="Freeform 12">
              <a:extLst>
                <a:ext uri="{FF2B5EF4-FFF2-40B4-BE49-F238E27FC236}">
                  <a16:creationId xmlns:a16="http://schemas.microsoft.com/office/drawing/2014/main" xmlns="" id="{F17FBBF6-9C27-D84D-A836-A398B771F1AE}"/>
                </a:ext>
              </a:extLst>
            </p:cNvPr>
            <p:cNvSpPr>
              <a:spLocks/>
            </p:cNvSpPr>
            <p:nvPr/>
          </p:nvSpPr>
          <p:spPr bwMode="auto">
            <a:xfrm>
              <a:off x="2575512" y="4087700"/>
              <a:ext cx="677086" cy="505099"/>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8" h="558">
                  <a:moveTo>
                    <a:pt x="450" y="558"/>
                  </a:moveTo>
                  <a:lnTo>
                    <a:pt x="450" y="558"/>
                  </a:lnTo>
                  <a:lnTo>
                    <a:pt x="450" y="540"/>
                  </a:lnTo>
                  <a:lnTo>
                    <a:pt x="450" y="540"/>
                  </a:lnTo>
                  <a:lnTo>
                    <a:pt x="446" y="540"/>
                  </a:lnTo>
                  <a:lnTo>
                    <a:pt x="444" y="538"/>
                  </a:lnTo>
                  <a:lnTo>
                    <a:pt x="440" y="532"/>
                  </a:lnTo>
                  <a:lnTo>
                    <a:pt x="440" y="532"/>
                  </a:lnTo>
                  <a:lnTo>
                    <a:pt x="428" y="530"/>
                  </a:lnTo>
                  <a:lnTo>
                    <a:pt x="428" y="530"/>
                  </a:lnTo>
                  <a:lnTo>
                    <a:pt x="426" y="522"/>
                  </a:lnTo>
                  <a:lnTo>
                    <a:pt x="422" y="516"/>
                  </a:lnTo>
                  <a:lnTo>
                    <a:pt x="418" y="510"/>
                  </a:lnTo>
                  <a:lnTo>
                    <a:pt x="414" y="508"/>
                  </a:lnTo>
                  <a:lnTo>
                    <a:pt x="410" y="508"/>
                  </a:lnTo>
                  <a:lnTo>
                    <a:pt x="406" y="508"/>
                  </a:lnTo>
                  <a:lnTo>
                    <a:pt x="396" y="510"/>
                  </a:lnTo>
                  <a:lnTo>
                    <a:pt x="396" y="510"/>
                  </a:lnTo>
                  <a:lnTo>
                    <a:pt x="390" y="536"/>
                  </a:lnTo>
                  <a:lnTo>
                    <a:pt x="390" y="536"/>
                  </a:lnTo>
                  <a:lnTo>
                    <a:pt x="322" y="540"/>
                  </a:lnTo>
                  <a:lnTo>
                    <a:pt x="322" y="540"/>
                  </a:lnTo>
                  <a:lnTo>
                    <a:pt x="280" y="532"/>
                  </a:lnTo>
                  <a:lnTo>
                    <a:pt x="280" y="532"/>
                  </a:lnTo>
                  <a:lnTo>
                    <a:pt x="246" y="528"/>
                  </a:lnTo>
                  <a:lnTo>
                    <a:pt x="246" y="528"/>
                  </a:lnTo>
                  <a:lnTo>
                    <a:pt x="218" y="498"/>
                  </a:lnTo>
                  <a:lnTo>
                    <a:pt x="218" y="498"/>
                  </a:lnTo>
                  <a:lnTo>
                    <a:pt x="208" y="478"/>
                  </a:lnTo>
                  <a:lnTo>
                    <a:pt x="208" y="478"/>
                  </a:lnTo>
                  <a:lnTo>
                    <a:pt x="204" y="478"/>
                  </a:lnTo>
                  <a:lnTo>
                    <a:pt x="204" y="478"/>
                  </a:lnTo>
                  <a:lnTo>
                    <a:pt x="200" y="464"/>
                  </a:lnTo>
                  <a:lnTo>
                    <a:pt x="202" y="452"/>
                  </a:lnTo>
                  <a:lnTo>
                    <a:pt x="206" y="442"/>
                  </a:lnTo>
                  <a:lnTo>
                    <a:pt x="212" y="432"/>
                  </a:lnTo>
                  <a:lnTo>
                    <a:pt x="212" y="432"/>
                  </a:lnTo>
                  <a:lnTo>
                    <a:pt x="212" y="406"/>
                  </a:lnTo>
                  <a:lnTo>
                    <a:pt x="212" y="406"/>
                  </a:lnTo>
                  <a:lnTo>
                    <a:pt x="188" y="390"/>
                  </a:lnTo>
                  <a:lnTo>
                    <a:pt x="188" y="390"/>
                  </a:lnTo>
                  <a:lnTo>
                    <a:pt x="188" y="384"/>
                  </a:lnTo>
                  <a:lnTo>
                    <a:pt x="188" y="384"/>
                  </a:lnTo>
                  <a:lnTo>
                    <a:pt x="142" y="382"/>
                  </a:lnTo>
                  <a:lnTo>
                    <a:pt x="104" y="378"/>
                  </a:lnTo>
                  <a:lnTo>
                    <a:pt x="104" y="378"/>
                  </a:lnTo>
                  <a:lnTo>
                    <a:pt x="82" y="368"/>
                  </a:lnTo>
                  <a:lnTo>
                    <a:pt x="82" y="368"/>
                  </a:lnTo>
                  <a:lnTo>
                    <a:pt x="72" y="344"/>
                  </a:lnTo>
                  <a:lnTo>
                    <a:pt x="72" y="344"/>
                  </a:lnTo>
                  <a:lnTo>
                    <a:pt x="104" y="342"/>
                  </a:lnTo>
                  <a:lnTo>
                    <a:pt x="104" y="342"/>
                  </a:lnTo>
                  <a:lnTo>
                    <a:pt x="112" y="338"/>
                  </a:lnTo>
                  <a:lnTo>
                    <a:pt x="122" y="332"/>
                  </a:lnTo>
                  <a:lnTo>
                    <a:pt x="140" y="316"/>
                  </a:lnTo>
                  <a:lnTo>
                    <a:pt x="140" y="316"/>
                  </a:lnTo>
                  <a:lnTo>
                    <a:pt x="148" y="300"/>
                  </a:lnTo>
                  <a:lnTo>
                    <a:pt x="150" y="286"/>
                  </a:lnTo>
                  <a:lnTo>
                    <a:pt x="148" y="274"/>
                  </a:lnTo>
                  <a:lnTo>
                    <a:pt x="142" y="262"/>
                  </a:lnTo>
                  <a:lnTo>
                    <a:pt x="142" y="262"/>
                  </a:lnTo>
                  <a:lnTo>
                    <a:pt x="114" y="260"/>
                  </a:lnTo>
                  <a:lnTo>
                    <a:pt x="114" y="260"/>
                  </a:lnTo>
                  <a:lnTo>
                    <a:pt x="102" y="252"/>
                  </a:lnTo>
                  <a:lnTo>
                    <a:pt x="88" y="246"/>
                  </a:lnTo>
                  <a:lnTo>
                    <a:pt x="64" y="238"/>
                  </a:lnTo>
                  <a:lnTo>
                    <a:pt x="40" y="230"/>
                  </a:lnTo>
                  <a:lnTo>
                    <a:pt x="20" y="222"/>
                  </a:lnTo>
                  <a:lnTo>
                    <a:pt x="20" y="222"/>
                  </a:lnTo>
                  <a:lnTo>
                    <a:pt x="6" y="204"/>
                  </a:lnTo>
                  <a:lnTo>
                    <a:pt x="2" y="196"/>
                  </a:lnTo>
                  <a:lnTo>
                    <a:pt x="0" y="192"/>
                  </a:lnTo>
                  <a:lnTo>
                    <a:pt x="0" y="192"/>
                  </a:lnTo>
                  <a:lnTo>
                    <a:pt x="12" y="174"/>
                  </a:lnTo>
                  <a:lnTo>
                    <a:pt x="18" y="166"/>
                  </a:lnTo>
                  <a:lnTo>
                    <a:pt x="22" y="162"/>
                  </a:lnTo>
                  <a:lnTo>
                    <a:pt x="30" y="158"/>
                  </a:lnTo>
                  <a:lnTo>
                    <a:pt x="36" y="156"/>
                  </a:lnTo>
                  <a:lnTo>
                    <a:pt x="48" y="154"/>
                  </a:lnTo>
                  <a:lnTo>
                    <a:pt x="62" y="154"/>
                  </a:lnTo>
                  <a:lnTo>
                    <a:pt x="62" y="154"/>
                  </a:lnTo>
                  <a:lnTo>
                    <a:pt x="90" y="164"/>
                  </a:lnTo>
                  <a:lnTo>
                    <a:pt x="90" y="164"/>
                  </a:lnTo>
                  <a:lnTo>
                    <a:pt x="120" y="190"/>
                  </a:lnTo>
                  <a:lnTo>
                    <a:pt x="120" y="190"/>
                  </a:lnTo>
                  <a:lnTo>
                    <a:pt x="130" y="192"/>
                  </a:lnTo>
                  <a:lnTo>
                    <a:pt x="142" y="192"/>
                  </a:lnTo>
                  <a:lnTo>
                    <a:pt x="156" y="192"/>
                  </a:lnTo>
                  <a:lnTo>
                    <a:pt x="172" y="190"/>
                  </a:lnTo>
                  <a:lnTo>
                    <a:pt x="172" y="190"/>
                  </a:lnTo>
                  <a:lnTo>
                    <a:pt x="188" y="174"/>
                  </a:lnTo>
                  <a:lnTo>
                    <a:pt x="206" y="156"/>
                  </a:lnTo>
                  <a:lnTo>
                    <a:pt x="222" y="136"/>
                  </a:lnTo>
                  <a:lnTo>
                    <a:pt x="238" y="120"/>
                  </a:lnTo>
                  <a:lnTo>
                    <a:pt x="238" y="120"/>
                  </a:lnTo>
                  <a:lnTo>
                    <a:pt x="240" y="98"/>
                  </a:lnTo>
                  <a:lnTo>
                    <a:pt x="240" y="98"/>
                  </a:lnTo>
                  <a:lnTo>
                    <a:pt x="264" y="96"/>
                  </a:lnTo>
                  <a:lnTo>
                    <a:pt x="264" y="96"/>
                  </a:lnTo>
                  <a:lnTo>
                    <a:pt x="274" y="110"/>
                  </a:lnTo>
                  <a:lnTo>
                    <a:pt x="274" y="110"/>
                  </a:lnTo>
                  <a:lnTo>
                    <a:pt x="284" y="114"/>
                  </a:lnTo>
                  <a:lnTo>
                    <a:pt x="294" y="120"/>
                  </a:lnTo>
                  <a:lnTo>
                    <a:pt x="308" y="128"/>
                  </a:lnTo>
                  <a:lnTo>
                    <a:pt x="324" y="134"/>
                  </a:lnTo>
                  <a:lnTo>
                    <a:pt x="324" y="134"/>
                  </a:lnTo>
                  <a:lnTo>
                    <a:pt x="342" y="134"/>
                  </a:lnTo>
                  <a:lnTo>
                    <a:pt x="342" y="134"/>
                  </a:lnTo>
                  <a:lnTo>
                    <a:pt x="384" y="120"/>
                  </a:lnTo>
                  <a:lnTo>
                    <a:pt x="384" y="120"/>
                  </a:lnTo>
                  <a:lnTo>
                    <a:pt x="398" y="108"/>
                  </a:lnTo>
                  <a:lnTo>
                    <a:pt x="410" y="100"/>
                  </a:lnTo>
                  <a:lnTo>
                    <a:pt x="422" y="92"/>
                  </a:lnTo>
                  <a:lnTo>
                    <a:pt x="438" y="84"/>
                  </a:lnTo>
                  <a:lnTo>
                    <a:pt x="438" y="84"/>
                  </a:lnTo>
                  <a:lnTo>
                    <a:pt x="442" y="78"/>
                  </a:lnTo>
                  <a:lnTo>
                    <a:pt x="450" y="72"/>
                  </a:lnTo>
                  <a:lnTo>
                    <a:pt x="450" y="72"/>
                  </a:lnTo>
                  <a:lnTo>
                    <a:pt x="462" y="56"/>
                  </a:lnTo>
                  <a:lnTo>
                    <a:pt x="470" y="52"/>
                  </a:lnTo>
                  <a:lnTo>
                    <a:pt x="476" y="46"/>
                  </a:lnTo>
                  <a:lnTo>
                    <a:pt x="494" y="40"/>
                  </a:lnTo>
                  <a:lnTo>
                    <a:pt x="514" y="38"/>
                  </a:lnTo>
                  <a:lnTo>
                    <a:pt x="514" y="38"/>
                  </a:lnTo>
                  <a:lnTo>
                    <a:pt x="550" y="36"/>
                  </a:lnTo>
                  <a:lnTo>
                    <a:pt x="550" y="36"/>
                  </a:lnTo>
                  <a:lnTo>
                    <a:pt x="570" y="22"/>
                  </a:lnTo>
                  <a:lnTo>
                    <a:pt x="588" y="10"/>
                  </a:lnTo>
                  <a:lnTo>
                    <a:pt x="596" y="6"/>
                  </a:lnTo>
                  <a:lnTo>
                    <a:pt x="606" y="2"/>
                  </a:lnTo>
                  <a:lnTo>
                    <a:pt x="618" y="0"/>
                  </a:lnTo>
                  <a:lnTo>
                    <a:pt x="632" y="0"/>
                  </a:lnTo>
                  <a:lnTo>
                    <a:pt x="632" y="0"/>
                  </a:lnTo>
                  <a:lnTo>
                    <a:pt x="654" y="36"/>
                  </a:lnTo>
                  <a:lnTo>
                    <a:pt x="654" y="36"/>
                  </a:lnTo>
                  <a:lnTo>
                    <a:pt x="672" y="54"/>
                  </a:lnTo>
                  <a:lnTo>
                    <a:pt x="672" y="54"/>
                  </a:lnTo>
                  <a:lnTo>
                    <a:pt x="656" y="82"/>
                  </a:lnTo>
                  <a:lnTo>
                    <a:pt x="646" y="96"/>
                  </a:lnTo>
                  <a:lnTo>
                    <a:pt x="640" y="112"/>
                  </a:lnTo>
                  <a:lnTo>
                    <a:pt x="640" y="112"/>
                  </a:lnTo>
                  <a:lnTo>
                    <a:pt x="638" y="140"/>
                  </a:lnTo>
                  <a:lnTo>
                    <a:pt x="638" y="140"/>
                  </a:lnTo>
                  <a:lnTo>
                    <a:pt x="642" y="142"/>
                  </a:lnTo>
                  <a:lnTo>
                    <a:pt x="650" y="142"/>
                  </a:lnTo>
                  <a:lnTo>
                    <a:pt x="672" y="142"/>
                  </a:lnTo>
                  <a:lnTo>
                    <a:pt x="672" y="142"/>
                  </a:lnTo>
                  <a:lnTo>
                    <a:pt x="682" y="172"/>
                  </a:lnTo>
                  <a:lnTo>
                    <a:pt x="682" y="172"/>
                  </a:lnTo>
                  <a:lnTo>
                    <a:pt x="690" y="184"/>
                  </a:lnTo>
                  <a:lnTo>
                    <a:pt x="690" y="184"/>
                  </a:lnTo>
                  <a:lnTo>
                    <a:pt x="734" y="180"/>
                  </a:lnTo>
                  <a:lnTo>
                    <a:pt x="734" y="180"/>
                  </a:lnTo>
                  <a:lnTo>
                    <a:pt x="740" y="190"/>
                  </a:lnTo>
                  <a:lnTo>
                    <a:pt x="744" y="204"/>
                  </a:lnTo>
                  <a:lnTo>
                    <a:pt x="748" y="220"/>
                  </a:lnTo>
                  <a:lnTo>
                    <a:pt x="748" y="238"/>
                  </a:lnTo>
                  <a:lnTo>
                    <a:pt x="748" y="238"/>
                  </a:lnTo>
                  <a:lnTo>
                    <a:pt x="740" y="248"/>
                  </a:lnTo>
                  <a:lnTo>
                    <a:pt x="734" y="254"/>
                  </a:lnTo>
                  <a:lnTo>
                    <a:pt x="726" y="258"/>
                  </a:lnTo>
                  <a:lnTo>
                    <a:pt x="726" y="258"/>
                  </a:lnTo>
                  <a:lnTo>
                    <a:pt x="724" y="262"/>
                  </a:lnTo>
                  <a:lnTo>
                    <a:pt x="722" y="264"/>
                  </a:lnTo>
                  <a:lnTo>
                    <a:pt x="718" y="266"/>
                  </a:lnTo>
                  <a:lnTo>
                    <a:pt x="718" y="266"/>
                  </a:lnTo>
                  <a:lnTo>
                    <a:pt x="712" y="312"/>
                  </a:lnTo>
                  <a:lnTo>
                    <a:pt x="712" y="312"/>
                  </a:lnTo>
                  <a:lnTo>
                    <a:pt x="706" y="324"/>
                  </a:lnTo>
                  <a:lnTo>
                    <a:pt x="700" y="338"/>
                  </a:lnTo>
                  <a:lnTo>
                    <a:pt x="700" y="338"/>
                  </a:lnTo>
                  <a:lnTo>
                    <a:pt x="688" y="346"/>
                  </a:lnTo>
                  <a:lnTo>
                    <a:pt x="682" y="350"/>
                  </a:lnTo>
                  <a:lnTo>
                    <a:pt x="682" y="356"/>
                  </a:lnTo>
                  <a:lnTo>
                    <a:pt x="682" y="356"/>
                  </a:lnTo>
                  <a:lnTo>
                    <a:pt x="672" y="360"/>
                  </a:lnTo>
                  <a:lnTo>
                    <a:pt x="664" y="366"/>
                  </a:lnTo>
                  <a:lnTo>
                    <a:pt x="656" y="376"/>
                  </a:lnTo>
                  <a:lnTo>
                    <a:pt x="648" y="386"/>
                  </a:lnTo>
                  <a:lnTo>
                    <a:pt x="634" y="406"/>
                  </a:lnTo>
                  <a:lnTo>
                    <a:pt x="626" y="414"/>
                  </a:lnTo>
                  <a:lnTo>
                    <a:pt x="616" y="420"/>
                  </a:lnTo>
                  <a:lnTo>
                    <a:pt x="616" y="420"/>
                  </a:lnTo>
                  <a:lnTo>
                    <a:pt x="614" y="424"/>
                  </a:lnTo>
                  <a:lnTo>
                    <a:pt x="610" y="428"/>
                  </a:lnTo>
                  <a:lnTo>
                    <a:pt x="600" y="434"/>
                  </a:lnTo>
                  <a:lnTo>
                    <a:pt x="600" y="434"/>
                  </a:lnTo>
                  <a:lnTo>
                    <a:pt x="586" y="448"/>
                  </a:lnTo>
                  <a:lnTo>
                    <a:pt x="572" y="464"/>
                  </a:lnTo>
                  <a:lnTo>
                    <a:pt x="572" y="464"/>
                  </a:lnTo>
                  <a:lnTo>
                    <a:pt x="570" y="466"/>
                  </a:lnTo>
                  <a:lnTo>
                    <a:pt x="570" y="468"/>
                  </a:lnTo>
                  <a:lnTo>
                    <a:pt x="570" y="468"/>
                  </a:lnTo>
                  <a:lnTo>
                    <a:pt x="566" y="468"/>
                  </a:lnTo>
                  <a:lnTo>
                    <a:pt x="566" y="468"/>
                  </a:lnTo>
                  <a:lnTo>
                    <a:pt x="566" y="474"/>
                  </a:lnTo>
                  <a:lnTo>
                    <a:pt x="566" y="474"/>
                  </a:lnTo>
                  <a:lnTo>
                    <a:pt x="560" y="474"/>
                  </a:lnTo>
                  <a:lnTo>
                    <a:pt x="556" y="476"/>
                  </a:lnTo>
                  <a:lnTo>
                    <a:pt x="546" y="484"/>
                  </a:lnTo>
                  <a:lnTo>
                    <a:pt x="532" y="500"/>
                  </a:lnTo>
                  <a:lnTo>
                    <a:pt x="532" y="500"/>
                  </a:lnTo>
                  <a:lnTo>
                    <a:pt x="518" y="534"/>
                  </a:lnTo>
                  <a:lnTo>
                    <a:pt x="518" y="534"/>
                  </a:lnTo>
                  <a:lnTo>
                    <a:pt x="502" y="538"/>
                  </a:lnTo>
                  <a:lnTo>
                    <a:pt x="488" y="544"/>
                  </a:lnTo>
                  <a:lnTo>
                    <a:pt x="478" y="550"/>
                  </a:lnTo>
                  <a:lnTo>
                    <a:pt x="466" y="558"/>
                  </a:lnTo>
                  <a:lnTo>
                    <a:pt x="466" y="558"/>
                  </a:lnTo>
                  <a:lnTo>
                    <a:pt x="450" y="558"/>
                  </a:lnTo>
                  <a:lnTo>
                    <a:pt x="450" y="55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1" name="Freeform 13">
              <a:extLst>
                <a:ext uri="{FF2B5EF4-FFF2-40B4-BE49-F238E27FC236}">
                  <a16:creationId xmlns:a16="http://schemas.microsoft.com/office/drawing/2014/main" xmlns="" id="{EA02BD60-EFFD-6140-93A0-518F7F9E437F}"/>
                </a:ext>
              </a:extLst>
            </p:cNvPr>
            <p:cNvSpPr>
              <a:spLocks/>
            </p:cNvSpPr>
            <p:nvPr/>
          </p:nvSpPr>
          <p:spPr bwMode="auto">
            <a:xfrm>
              <a:off x="4018392" y="4089510"/>
              <a:ext cx="161125" cy="37294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 h="412">
                  <a:moveTo>
                    <a:pt x="82" y="412"/>
                  </a:moveTo>
                  <a:lnTo>
                    <a:pt x="82" y="412"/>
                  </a:lnTo>
                  <a:lnTo>
                    <a:pt x="50" y="364"/>
                  </a:lnTo>
                  <a:lnTo>
                    <a:pt x="50" y="364"/>
                  </a:lnTo>
                  <a:lnTo>
                    <a:pt x="40" y="360"/>
                  </a:lnTo>
                  <a:lnTo>
                    <a:pt x="34" y="356"/>
                  </a:lnTo>
                  <a:lnTo>
                    <a:pt x="28" y="350"/>
                  </a:lnTo>
                  <a:lnTo>
                    <a:pt x="26" y="346"/>
                  </a:lnTo>
                  <a:lnTo>
                    <a:pt x="20" y="336"/>
                  </a:lnTo>
                  <a:lnTo>
                    <a:pt x="16" y="324"/>
                  </a:lnTo>
                  <a:lnTo>
                    <a:pt x="16" y="324"/>
                  </a:lnTo>
                  <a:lnTo>
                    <a:pt x="0" y="304"/>
                  </a:lnTo>
                  <a:lnTo>
                    <a:pt x="0" y="304"/>
                  </a:lnTo>
                  <a:lnTo>
                    <a:pt x="2" y="280"/>
                  </a:lnTo>
                  <a:lnTo>
                    <a:pt x="6" y="258"/>
                  </a:lnTo>
                  <a:lnTo>
                    <a:pt x="8" y="238"/>
                  </a:lnTo>
                  <a:lnTo>
                    <a:pt x="8" y="228"/>
                  </a:lnTo>
                  <a:lnTo>
                    <a:pt x="6" y="220"/>
                  </a:lnTo>
                  <a:lnTo>
                    <a:pt x="6" y="220"/>
                  </a:lnTo>
                  <a:lnTo>
                    <a:pt x="6" y="196"/>
                  </a:lnTo>
                  <a:lnTo>
                    <a:pt x="10" y="180"/>
                  </a:lnTo>
                  <a:lnTo>
                    <a:pt x="16" y="166"/>
                  </a:lnTo>
                  <a:lnTo>
                    <a:pt x="30" y="150"/>
                  </a:lnTo>
                  <a:lnTo>
                    <a:pt x="30" y="150"/>
                  </a:lnTo>
                  <a:lnTo>
                    <a:pt x="38" y="112"/>
                  </a:lnTo>
                  <a:lnTo>
                    <a:pt x="38" y="112"/>
                  </a:lnTo>
                  <a:lnTo>
                    <a:pt x="60" y="64"/>
                  </a:lnTo>
                  <a:lnTo>
                    <a:pt x="60" y="64"/>
                  </a:lnTo>
                  <a:lnTo>
                    <a:pt x="76" y="44"/>
                  </a:lnTo>
                  <a:lnTo>
                    <a:pt x="90" y="28"/>
                  </a:lnTo>
                  <a:lnTo>
                    <a:pt x="104" y="14"/>
                  </a:lnTo>
                  <a:lnTo>
                    <a:pt x="122" y="0"/>
                  </a:lnTo>
                  <a:lnTo>
                    <a:pt x="122" y="0"/>
                  </a:lnTo>
                  <a:lnTo>
                    <a:pt x="164" y="2"/>
                  </a:lnTo>
                  <a:lnTo>
                    <a:pt x="164" y="2"/>
                  </a:lnTo>
                  <a:lnTo>
                    <a:pt x="170" y="6"/>
                  </a:lnTo>
                  <a:lnTo>
                    <a:pt x="170" y="6"/>
                  </a:lnTo>
                  <a:lnTo>
                    <a:pt x="176" y="30"/>
                  </a:lnTo>
                  <a:lnTo>
                    <a:pt x="178" y="44"/>
                  </a:lnTo>
                  <a:lnTo>
                    <a:pt x="178" y="58"/>
                  </a:lnTo>
                  <a:lnTo>
                    <a:pt x="178" y="58"/>
                  </a:lnTo>
                  <a:lnTo>
                    <a:pt x="172" y="72"/>
                  </a:lnTo>
                  <a:lnTo>
                    <a:pt x="168" y="86"/>
                  </a:lnTo>
                  <a:lnTo>
                    <a:pt x="166" y="102"/>
                  </a:lnTo>
                  <a:lnTo>
                    <a:pt x="166" y="118"/>
                  </a:lnTo>
                  <a:lnTo>
                    <a:pt x="168" y="154"/>
                  </a:lnTo>
                  <a:lnTo>
                    <a:pt x="170" y="188"/>
                  </a:lnTo>
                  <a:lnTo>
                    <a:pt x="170" y="188"/>
                  </a:lnTo>
                  <a:lnTo>
                    <a:pt x="164" y="202"/>
                  </a:lnTo>
                  <a:lnTo>
                    <a:pt x="158" y="218"/>
                  </a:lnTo>
                  <a:lnTo>
                    <a:pt x="158" y="218"/>
                  </a:lnTo>
                  <a:lnTo>
                    <a:pt x="118" y="304"/>
                  </a:lnTo>
                  <a:lnTo>
                    <a:pt x="118" y="304"/>
                  </a:lnTo>
                  <a:lnTo>
                    <a:pt x="108" y="398"/>
                  </a:lnTo>
                  <a:lnTo>
                    <a:pt x="108" y="398"/>
                  </a:lnTo>
                  <a:lnTo>
                    <a:pt x="98" y="408"/>
                  </a:lnTo>
                  <a:lnTo>
                    <a:pt x="98" y="408"/>
                  </a:lnTo>
                  <a:lnTo>
                    <a:pt x="90" y="410"/>
                  </a:lnTo>
                  <a:lnTo>
                    <a:pt x="82" y="412"/>
                  </a:lnTo>
                  <a:lnTo>
                    <a:pt x="82" y="412"/>
                  </a:lnTo>
                  <a:close/>
                </a:path>
              </a:pathLst>
            </a:custGeom>
            <a:solidFill>
              <a:schemeClr val="bg1">
                <a:lumMod val="9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2" name="Freeform 14">
              <a:extLst>
                <a:ext uri="{FF2B5EF4-FFF2-40B4-BE49-F238E27FC236}">
                  <a16:creationId xmlns:a16="http://schemas.microsoft.com/office/drawing/2014/main" xmlns="" id="{AEB45A4D-6F0E-484B-9EE6-C18DD0A7DBFD}"/>
                </a:ext>
              </a:extLst>
            </p:cNvPr>
            <p:cNvSpPr>
              <a:spLocks/>
            </p:cNvSpPr>
            <p:nvPr/>
          </p:nvSpPr>
          <p:spPr bwMode="auto">
            <a:xfrm>
              <a:off x="4029255" y="4098562"/>
              <a:ext cx="141211" cy="353027"/>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6" h="390">
                  <a:moveTo>
                    <a:pt x="76" y="390"/>
                  </a:moveTo>
                  <a:lnTo>
                    <a:pt x="76" y="390"/>
                  </a:lnTo>
                  <a:lnTo>
                    <a:pt x="46" y="344"/>
                  </a:lnTo>
                  <a:lnTo>
                    <a:pt x="46" y="344"/>
                  </a:lnTo>
                  <a:lnTo>
                    <a:pt x="26" y="338"/>
                  </a:lnTo>
                  <a:lnTo>
                    <a:pt x="26" y="338"/>
                  </a:lnTo>
                  <a:lnTo>
                    <a:pt x="22" y="324"/>
                  </a:lnTo>
                  <a:lnTo>
                    <a:pt x="14" y="310"/>
                  </a:lnTo>
                  <a:lnTo>
                    <a:pt x="6" y="300"/>
                  </a:lnTo>
                  <a:lnTo>
                    <a:pt x="0" y="294"/>
                  </a:lnTo>
                  <a:lnTo>
                    <a:pt x="0" y="294"/>
                  </a:lnTo>
                  <a:lnTo>
                    <a:pt x="0" y="272"/>
                  </a:lnTo>
                  <a:lnTo>
                    <a:pt x="0" y="272"/>
                  </a:lnTo>
                  <a:lnTo>
                    <a:pt x="4" y="242"/>
                  </a:lnTo>
                  <a:lnTo>
                    <a:pt x="6" y="230"/>
                  </a:lnTo>
                  <a:lnTo>
                    <a:pt x="8" y="216"/>
                  </a:lnTo>
                  <a:lnTo>
                    <a:pt x="8" y="216"/>
                  </a:lnTo>
                  <a:lnTo>
                    <a:pt x="4" y="202"/>
                  </a:lnTo>
                  <a:lnTo>
                    <a:pt x="4" y="192"/>
                  </a:lnTo>
                  <a:lnTo>
                    <a:pt x="4" y="182"/>
                  </a:lnTo>
                  <a:lnTo>
                    <a:pt x="8" y="174"/>
                  </a:lnTo>
                  <a:lnTo>
                    <a:pt x="18" y="158"/>
                  </a:lnTo>
                  <a:lnTo>
                    <a:pt x="30" y="142"/>
                  </a:lnTo>
                  <a:lnTo>
                    <a:pt x="30" y="142"/>
                  </a:lnTo>
                  <a:lnTo>
                    <a:pt x="38" y="108"/>
                  </a:lnTo>
                  <a:lnTo>
                    <a:pt x="38" y="108"/>
                  </a:lnTo>
                  <a:lnTo>
                    <a:pt x="48" y="84"/>
                  </a:lnTo>
                  <a:lnTo>
                    <a:pt x="56" y="64"/>
                  </a:lnTo>
                  <a:lnTo>
                    <a:pt x="68" y="46"/>
                  </a:lnTo>
                  <a:lnTo>
                    <a:pt x="84" y="28"/>
                  </a:lnTo>
                  <a:lnTo>
                    <a:pt x="84" y="28"/>
                  </a:lnTo>
                  <a:lnTo>
                    <a:pt x="116" y="2"/>
                  </a:lnTo>
                  <a:lnTo>
                    <a:pt x="116" y="2"/>
                  </a:lnTo>
                  <a:lnTo>
                    <a:pt x="150" y="0"/>
                  </a:lnTo>
                  <a:lnTo>
                    <a:pt x="150" y="0"/>
                  </a:lnTo>
                  <a:lnTo>
                    <a:pt x="154" y="18"/>
                  </a:lnTo>
                  <a:lnTo>
                    <a:pt x="156" y="32"/>
                  </a:lnTo>
                  <a:lnTo>
                    <a:pt x="156" y="44"/>
                  </a:lnTo>
                  <a:lnTo>
                    <a:pt x="156" y="44"/>
                  </a:lnTo>
                  <a:lnTo>
                    <a:pt x="150" y="56"/>
                  </a:lnTo>
                  <a:lnTo>
                    <a:pt x="146" y="70"/>
                  </a:lnTo>
                  <a:lnTo>
                    <a:pt x="144" y="86"/>
                  </a:lnTo>
                  <a:lnTo>
                    <a:pt x="142" y="102"/>
                  </a:lnTo>
                  <a:lnTo>
                    <a:pt x="144" y="138"/>
                  </a:lnTo>
                  <a:lnTo>
                    <a:pt x="146" y="174"/>
                  </a:lnTo>
                  <a:lnTo>
                    <a:pt x="146" y="174"/>
                  </a:lnTo>
                  <a:lnTo>
                    <a:pt x="138" y="196"/>
                  </a:lnTo>
                  <a:lnTo>
                    <a:pt x="126" y="222"/>
                  </a:lnTo>
                  <a:lnTo>
                    <a:pt x="102" y="270"/>
                  </a:lnTo>
                  <a:lnTo>
                    <a:pt x="102" y="270"/>
                  </a:lnTo>
                  <a:lnTo>
                    <a:pt x="96" y="290"/>
                  </a:lnTo>
                  <a:lnTo>
                    <a:pt x="96" y="290"/>
                  </a:lnTo>
                  <a:lnTo>
                    <a:pt x="84" y="382"/>
                  </a:lnTo>
                  <a:lnTo>
                    <a:pt x="84" y="382"/>
                  </a:lnTo>
                  <a:lnTo>
                    <a:pt x="80" y="386"/>
                  </a:lnTo>
                  <a:lnTo>
                    <a:pt x="76" y="390"/>
                  </a:lnTo>
                  <a:lnTo>
                    <a:pt x="76" y="390"/>
                  </a:lnTo>
                  <a:close/>
                </a:path>
              </a:pathLst>
            </a:custGeom>
            <a:solidFill>
              <a:schemeClr val="bg1">
                <a:lumMod val="85000"/>
              </a:schemeClr>
            </a:solidFill>
            <a:ln w="3175">
              <a:solidFill>
                <a:schemeClr val="bg2">
                  <a:lumMod val="50000"/>
                </a:schemeClr>
              </a:solid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3" name="Freeform 15">
              <a:extLst>
                <a:ext uri="{FF2B5EF4-FFF2-40B4-BE49-F238E27FC236}">
                  <a16:creationId xmlns:a16="http://schemas.microsoft.com/office/drawing/2014/main" xmlns="" id="{B8BBA5A0-7E8D-2742-A2DA-F0A68E8671C4}"/>
                </a:ext>
              </a:extLst>
            </p:cNvPr>
            <p:cNvSpPr>
              <a:spLocks/>
            </p:cNvSpPr>
            <p:nvPr/>
          </p:nvSpPr>
          <p:spPr bwMode="auto">
            <a:xfrm>
              <a:off x="3634590" y="3817952"/>
              <a:ext cx="374750" cy="486994"/>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4" h="538">
                  <a:moveTo>
                    <a:pt x="136" y="538"/>
                  </a:moveTo>
                  <a:lnTo>
                    <a:pt x="136" y="538"/>
                  </a:lnTo>
                  <a:lnTo>
                    <a:pt x="136" y="532"/>
                  </a:lnTo>
                  <a:lnTo>
                    <a:pt x="134" y="526"/>
                  </a:lnTo>
                  <a:lnTo>
                    <a:pt x="128" y="516"/>
                  </a:lnTo>
                  <a:lnTo>
                    <a:pt x="122" y="508"/>
                  </a:lnTo>
                  <a:lnTo>
                    <a:pt x="116" y="504"/>
                  </a:lnTo>
                  <a:lnTo>
                    <a:pt x="116" y="504"/>
                  </a:lnTo>
                  <a:lnTo>
                    <a:pt x="116" y="498"/>
                  </a:lnTo>
                  <a:lnTo>
                    <a:pt x="116" y="498"/>
                  </a:lnTo>
                  <a:lnTo>
                    <a:pt x="58" y="426"/>
                  </a:lnTo>
                  <a:lnTo>
                    <a:pt x="58" y="426"/>
                  </a:lnTo>
                  <a:lnTo>
                    <a:pt x="40" y="422"/>
                  </a:lnTo>
                  <a:lnTo>
                    <a:pt x="26" y="420"/>
                  </a:lnTo>
                  <a:lnTo>
                    <a:pt x="12" y="420"/>
                  </a:lnTo>
                  <a:lnTo>
                    <a:pt x="2" y="418"/>
                  </a:lnTo>
                  <a:lnTo>
                    <a:pt x="2" y="418"/>
                  </a:lnTo>
                  <a:lnTo>
                    <a:pt x="0" y="402"/>
                  </a:lnTo>
                  <a:lnTo>
                    <a:pt x="0" y="386"/>
                  </a:lnTo>
                  <a:lnTo>
                    <a:pt x="6" y="360"/>
                  </a:lnTo>
                  <a:lnTo>
                    <a:pt x="6" y="360"/>
                  </a:lnTo>
                  <a:lnTo>
                    <a:pt x="8" y="352"/>
                  </a:lnTo>
                  <a:lnTo>
                    <a:pt x="10" y="346"/>
                  </a:lnTo>
                  <a:lnTo>
                    <a:pt x="10" y="332"/>
                  </a:lnTo>
                  <a:lnTo>
                    <a:pt x="10" y="318"/>
                  </a:lnTo>
                  <a:lnTo>
                    <a:pt x="8" y="306"/>
                  </a:lnTo>
                  <a:lnTo>
                    <a:pt x="8" y="306"/>
                  </a:lnTo>
                  <a:lnTo>
                    <a:pt x="40" y="270"/>
                  </a:lnTo>
                  <a:lnTo>
                    <a:pt x="40" y="270"/>
                  </a:lnTo>
                  <a:lnTo>
                    <a:pt x="44" y="246"/>
                  </a:lnTo>
                  <a:lnTo>
                    <a:pt x="44" y="246"/>
                  </a:lnTo>
                  <a:lnTo>
                    <a:pt x="42" y="214"/>
                  </a:lnTo>
                  <a:lnTo>
                    <a:pt x="42" y="200"/>
                  </a:lnTo>
                  <a:lnTo>
                    <a:pt x="44" y="194"/>
                  </a:lnTo>
                  <a:lnTo>
                    <a:pt x="46" y="190"/>
                  </a:lnTo>
                  <a:lnTo>
                    <a:pt x="46" y="190"/>
                  </a:lnTo>
                  <a:lnTo>
                    <a:pt x="60" y="182"/>
                  </a:lnTo>
                  <a:lnTo>
                    <a:pt x="74" y="174"/>
                  </a:lnTo>
                  <a:lnTo>
                    <a:pt x="74" y="174"/>
                  </a:lnTo>
                  <a:lnTo>
                    <a:pt x="94" y="152"/>
                  </a:lnTo>
                  <a:lnTo>
                    <a:pt x="94" y="152"/>
                  </a:lnTo>
                  <a:lnTo>
                    <a:pt x="102" y="134"/>
                  </a:lnTo>
                  <a:lnTo>
                    <a:pt x="102" y="134"/>
                  </a:lnTo>
                  <a:lnTo>
                    <a:pt x="102" y="116"/>
                  </a:lnTo>
                  <a:lnTo>
                    <a:pt x="102" y="116"/>
                  </a:lnTo>
                  <a:lnTo>
                    <a:pt x="96" y="104"/>
                  </a:lnTo>
                  <a:lnTo>
                    <a:pt x="94" y="94"/>
                  </a:lnTo>
                  <a:lnTo>
                    <a:pt x="92" y="88"/>
                  </a:lnTo>
                  <a:lnTo>
                    <a:pt x="94" y="82"/>
                  </a:lnTo>
                  <a:lnTo>
                    <a:pt x="98" y="76"/>
                  </a:lnTo>
                  <a:lnTo>
                    <a:pt x="104" y="72"/>
                  </a:lnTo>
                  <a:lnTo>
                    <a:pt x="120" y="60"/>
                  </a:lnTo>
                  <a:lnTo>
                    <a:pt x="120" y="60"/>
                  </a:lnTo>
                  <a:lnTo>
                    <a:pt x="132" y="58"/>
                  </a:lnTo>
                  <a:lnTo>
                    <a:pt x="144" y="56"/>
                  </a:lnTo>
                  <a:lnTo>
                    <a:pt x="158" y="54"/>
                  </a:lnTo>
                  <a:lnTo>
                    <a:pt x="172" y="48"/>
                  </a:lnTo>
                  <a:lnTo>
                    <a:pt x="172" y="48"/>
                  </a:lnTo>
                  <a:lnTo>
                    <a:pt x="182" y="40"/>
                  </a:lnTo>
                  <a:lnTo>
                    <a:pt x="190" y="28"/>
                  </a:lnTo>
                  <a:lnTo>
                    <a:pt x="198" y="14"/>
                  </a:lnTo>
                  <a:lnTo>
                    <a:pt x="204" y="2"/>
                  </a:lnTo>
                  <a:lnTo>
                    <a:pt x="204" y="2"/>
                  </a:lnTo>
                  <a:lnTo>
                    <a:pt x="210" y="0"/>
                  </a:lnTo>
                  <a:lnTo>
                    <a:pt x="216" y="0"/>
                  </a:lnTo>
                  <a:lnTo>
                    <a:pt x="224" y="2"/>
                  </a:lnTo>
                  <a:lnTo>
                    <a:pt x="232" y="6"/>
                  </a:lnTo>
                  <a:lnTo>
                    <a:pt x="232" y="6"/>
                  </a:lnTo>
                  <a:lnTo>
                    <a:pt x="236" y="16"/>
                  </a:lnTo>
                  <a:lnTo>
                    <a:pt x="238" y="28"/>
                  </a:lnTo>
                  <a:lnTo>
                    <a:pt x="246" y="52"/>
                  </a:lnTo>
                  <a:lnTo>
                    <a:pt x="250" y="64"/>
                  </a:lnTo>
                  <a:lnTo>
                    <a:pt x="258" y="76"/>
                  </a:lnTo>
                  <a:lnTo>
                    <a:pt x="266" y="86"/>
                  </a:lnTo>
                  <a:lnTo>
                    <a:pt x="280" y="96"/>
                  </a:lnTo>
                  <a:lnTo>
                    <a:pt x="280" y="96"/>
                  </a:lnTo>
                  <a:lnTo>
                    <a:pt x="336" y="100"/>
                  </a:lnTo>
                  <a:lnTo>
                    <a:pt x="336" y="100"/>
                  </a:lnTo>
                  <a:lnTo>
                    <a:pt x="342" y="94"/>
                  </a:lnTo>
                  <a:lnTo>
                    <a:pt x="350" y="92"/>
                  </a:lnTo>
                  <a:lnTo>
                    <a:pt x="366" y="86"/>
                  </a:lnTo>
                  <a:lnTo>
                    <a:pt x="386" y="86"/>
                  </a:lnTo>
                  <a:lnTo>
                    <a:pt x="404" y="84"/>
                  </a:lnTo>
                  <a:lnTo>
                    <a:pt x="404" y="84"/>
                  </a:lnTo>
                  <a:lnTo>
                    <a:pt x="414" y="90"/>
                  </a:lnTo>
                  <a:lnTo>
                    <a:pt x="414" y="90"/>
                  </a:lnTo>
                  <a:lnTo>
                    <a:pt x="398" y="104"/>
                  </a:lnTo>
                  <a:lnTo>
                    <a:pt x="392" y="112"/>
                  </a:lnTo>
                  <a:lnTo>
                    <a:pt x="384" y="124"/>
                  </a:lnTo>
                  <a:lnTo>
                    <a:pt x="384" y="124"/>
                  </a:lnTo>
                  <a:lnTo>
                    <a:pt x="382" y="156"/>
                  </a:lnTo>
                  <a:lnTo>
                    <a:pt x="382" y="156"/>
                  </a:lnTo>
                  <a:lnTo>
                    <a:pt x="362" y="154"/>
                  </a:lnTo>
                  <a:lnTo>
                    <a:pt x="342" y="154"/>
                  </a:lnTo>
                  <a:lnTo>
                    <a:pt x="336" y="158"/>
                  </a:lnTo>
                  <a:lnTo>
                    <a:pt x="330" y="162"/>
                  </a:lnTo>
                  <a:lnTo>
                    <a:pt x="326" y="168"/>
                  </a:lnTo>
                  <a:lnTo>
                    <a:pt x="328" y="180"/>
                  </a:lnTo>
                  <a:lnTo>
                    <a:pt x="328" y="180"/>
                  </a:lnTo>
                  <a:lnTo>
                    <a:pt x="338" y="186"/>
                  </a:lnTo>
                  <a:lnTo>
                    <a:pt x="348" y="198"/>
                  </a:lnTo>
                  <a:lnTo>
                    <a:pt x="348" y="198"/>
                  </a:lnTo>
                  <a:lnTo>
                    <a:pt x="364" y="208"/>
                  </a:lnTo>
                  <a:lnTo>
                    <a:pt x="364" y="208"/>
                  </a:lnTo>
                  <a:lnTo>
                    <a:pt x="350" y="222"/>
                  </a:lnTo>
                  <a:lnTo>
                    <a:pt x="350" y="222"/>
                  </a:lnTo>
                  <a:lnTo>
                    <a:pt x="350" y="230"/>
                  </a:lnTo>
                  <a:lnTo>
                    <a:pt x="348" y="240"/>
                  </a:lnTo>
                  <a:lnTo>
                    <a:pt x="342" y="258"/>
                  </a:lnTo>
                  <a:lnTo>
                    <a:pt x="342" y="268"/>
                  </a:lnTo>
                  <a:lnTo>
                    <a:pt x="340" y="278"/>
                  </a:lnTo>
                  <a:lnTo>
                    <a:pt x="342" y="286"/>
                  </a:lnTo>
                  <a:lnTo>
                    <a:pt x="346" y="296"/>
                  </a:lnTo>
                  <a:lnTo>
                    <a:pt x="346" y="296"/>
                  </a:lnTo>
                  <a:lnTo>
                    <a:pt x="356" y="304"/>
                  </a:lnTo>
                  <a:lnTo>
                    <a:pt x="356" y="304"/>
                  </a:lnTo>
                  <a:lnTo>
                    <a:pt x="356" y="308"/>
                  </a:lnTo>
                  <a:lnTo>
                    <a:pt x="356" y="308"/>
                  </a:lnTo>
                  <a:lnTo>
                    <a:pt x="350" y="306"/>
                  </a:lnTo>
                  <a:lnTo>
                    <a:pt x="350" y="306"/>
                  </a:lnTo>
                  <a:lnTo>
                    <a:pt x="322" y="306"/>
                  </a:lnTo>
                  <a:lnTo>
                    <a:pt x="322" y="306"/>
                  </a:lnTo>
                  <a:lnTo>
                    <a:pt x="318" y="312"/>
                  </a:lnTo>
                  <a:lnTo>
                    <a:pt x="318" y="318"/>
                  </a:lnTo>
                  <a:lnTo>
                    <a:pt x="320" y="324"/>
                  </a:lnTo>
                  <a:lnTo>
                    <a:pt x="318" y="336"/>
                  </a:lnTo>
                  <a:lnTo>
                    <a:pt x="318" y="336"/>
                  </a:lnTo>
                  <a:lnTo>
                    <a:pt x="304" y="346"/>
                  </a:lnTo>
                  <a:lnTo>
                    <a:pt x="296" y="354"/>
                  </a:lnTo>
                  <a:lnTo>
                    <a:pt x="292" y="364"/>
                  </a:lnTo>
                  <a:lnTo>
                    <a:pt x="288" y="384"/>
                  </a:lnTo>
                  <a:lnTo>
                    <a:pt x="288" y="384"/>
                  </a:lnTo>
                  <a:lnTo>
                    <a:pt x="278" y="396"/>
                  </a:lnTo>
                  <a:lnTo>
                    <a:pt x="268" y="408"/>
                  </a:lnTo>
                  <a:lnTo>
                    <a:pt x="268" y="408"/>
                  </a:lnTo>
                  <a:lnTo>
                    <a:pt x="232" y="410"/>
                  </a:lnTo>
                  <a:lnTo>
                    <a:pt x="232" y="410"/>
                  </a:lnTo>
                  <a:lnTo>
                    <a:pt x="228" y="416"/>
                  </a:lnTo>
                  <a:lnTo>
                    <a:pt x="228" y="422"/>
                  </a:lnTo>
                  <a:lnTo>
                    <a:pt x="230" y="430"/>
                  </a:lnTo>
                  <a:lnTo>
                    <a:pt x="240" y="440"/>
                  </a:lnTo>
                  <a:lnTo>
                    <a:pt x="240" y="440"/>
                  </a:lnTo>
                  <a:lnTo>
                    <a:pt x="228" y="444"/>
                  </a:lnTo>
                  <a:lnTo>
                    <a:pt x="218" y="450"/>
                  </a:lnTo>
                  <a:lnTo>
                    <a:pt x="208" y="456"/>
                  </a:lnTo>
                  <a:lnTo>
                    <a:pt x="200" y="464"/>
                  </a:lnTo>
                  <a:lnTo>
                    <a:pt x="184" y="480"/>
                  </a:lnTo>
                  <a:lnTo>
                    <a:pt x="168" y="500"/>
                  </a:lnTo>
                  <a:lnTo>
                    <a:pt x="168" y="500"/>
                  </a:lnTo>
                  <a:lnTo>
                    <a:pt x="166" y="514"/>
                  </a:lnTo>
                  <a:lnTo>
                    <a:pt x="166" y="514"/>
                  </a:lnTo>
                  <a:lnTo>
                    <a:pt x="158" y="522"/>
                  </a:lnTo>
                  <a:lnTo>
                    <a:pt x="150" y="528"/>
                  </a:lnTo>
                  <a:lnTo>
                    <a:pt x="136" y="538"/>
                  </a:lnTo>
                  <a:lnTo>
                    <a:pt x="136" y="53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4" name="Freeform 16">
              <a:extLst>
                <a:ext uri="{FF2B5EF4-FFF2-40B4-BE49-F238E27FC236}">
                  <a16:creationId xmlns:a16="http://schemas.microsoft.com/office/drawing/2014/main" xmlns="" id="{3C003881-3471-2A46-9E21-FF5A8A587D5F}"/>
                </a:ext>
              </a:extLst>
            </p:cNvPr>
            <p:cNvSpPr>
              <a:spLocks/>
            </p:cNvSpPr>
            <p:nvPr/>
          </p:nvSpPr>
          <p:spPr bwMode="auto">
            <a:xfrm>
              <a:off x="2483182" y="3770882"/>
              <a:ext cx="548548" cy="481564"/>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532">
                  <a:moveTo>
                    <a:pt x="240" y="532"/>
                  </a:moveTo>
                  <a:lnTo>
                    <a:pt x="240" y="532"/>
                  </a:lnTo>
                  <a:lnTo>
                    <a:pt x="222" y="524"/>
                  </a:lnTo>
                  <a:lnTo>
                    <a:pt x="210" y="516"/>
                  </a:lnTo>
                  <a:lnTo>
                    <a:pt x="202" y="508"/>
                  </a:lnTo>
                  <a:lnTo>
                    <a:pt x="194" y="502"/>
                  </a:lnTo>
                  <a:lnTo>
                    <a:pt x="194" y="502"/>
                  </a:lnTo>
                  <a:lnTo>
                    <a:pt x="172" y="494"/>
                  </a:lnTo>
                  <a:lnTo>
                    <a:pt x="172" y="494"/>
                  </a:lnTo>
                  <a:lnTo>
                    <a:pt x="152" y="494"/>
                  </a:lnTo>
                  <a:lnTo>
                    <a:pt x="138" y="494"/>
                  </a:lnTo>
                  <a:lnTo>
                    <a:pt x="126" y="498"/>
                  </a:lnTo>
                  <a:lnTo>
                    <a:pt x="112" y="508"/>
                  </a:lnTo>
                  <a:lnTo>
                    <a:pt x="112" y="508"/>
                  </a:lnTo>
                  <a:lnTo>
                    <a:pt x="96" y="530"/>
                  </a:lnTo>
                  <a:lnTo>
                    <a:pt x="96" y="530"/>
                  </a:lnTo>
                  <a:lnTo>
                    <a:pt x="96" y="518"/>
                  </a:lnTo>
                  <a:lnTo>
                    <a:pt x="98" y="508"/>
                  </a:lnTo>
                  <a:lnTo>
                    <a:pt x="104" y="494"/>
                  </a:lnTo>
                  <a:lnTo>
                    <a:pt x="104" y="494"/>
                  </a:lnTo>
                  <a:lnTo>
                    <a:pt x="106" y="452"/>
                  </a:lnTo>
                  <a:lnTo>
                    <a:pt x="106" y="452"/>
                  </a:lnTo>
                  <a:lnTo>
                    <a:pt x="62" y="432"/>
                  </a:lnTo>
                  <a:lnTo>
                    <a:pt x="62" y="432"/>
                  </a:lnTo>
                  <a:lnTo>
                    <a:pt x="64" y="420"/>
                  </a:lnTo>
                  <a:lnTo>
                    <a:pt x="68" y="410"/>
                  </a:lnTo>
                  <a:lnTo>
                    <a:pt x="68" y="410"/>
                  </a:lnTo>
                  <a:lnTo>
                    <a:pt x="84" y="356"/>
                  </a:lnTo>
                  <a:lnTo>
                    <a:pt x="84" y="356"/>
                  </a:lnTo>
                  <a:lnTo>
                    <a:pt x="88" y="352"/>
                  </a:lnTo>
                  <a:lnTo>
                    <a:pt x="88" y="346"/>
                  </a:lnTo>
                  <a:lnTo>
                    <a:pt x="88" y="336"/>
                  </a:lnTo>
                  <a:lnTo>
                    <a:pt x="84" y="320"/>
                  </a:lnTo>
                  <a:lnTo>
                    <a:pt x="84" y="320"/>
                  </a:lnTo>
                  <a:lnTo>
                    <a:pt x="70" y="304"/>
                  </a:lnTo>
                  <a:lnTo>
                    <a:pt x="70" y="304"/>
                  </a:lnTo>
                  <a:lnTo>
                    <a:pt x="58" y="306"/>
                  </a:lnTo>
                  <a:lnTo>
                    <a:pt x="46" y="308"/>
                  </a:lnTo>
                  <a:lnTo>
                    <a:pt x="20" y="314"/>
                  </a:lnTo>
                  <a:lnTo>
                    <a:pt x="20" y="314"/>
                  </a:lnTo>
                  <a:lnTo>
                    <a:pt x="14" y="314"/>
                  </a:lnTo>
                  <a:lnTo>
                    <a:pt x="10" y="310"/>
                  </a:lnTo>
                  <a:lnTo>
                    <a:pt x="8" y="308"/>
                  </a:lnTo>
                  <a:lnTo>
                    <a:pt x="6" y="302"/>
                  </a:lnTo>
                  <a:lnTo>
                    <a:pt x="6" y="294"/>
                  </a:lnTo>
                  <a:lnTo>
                    <a:pt x="6" y="290"/>
                  </a:lnTo>
                  <a:lnTo>
                    <a:pt x="6" y="290"/>
                  </a:lnTo>
                  <a:lnTo>
                    <a:pt x="0" y="278"/>
                  </a:lnTo>
                  <a:lnTo>
                    <a:pt x="0" y="278"/>
                  </a:lnTo>
                  <a:lnTo>
                    <a:pt x="2" y="262"/>
                  </a:lnTo>
                  <a:lnTo>
                    <a:pt x="4" y="250"/>
                  </a:lnTo>
                  <a:lnTo>
                    <a:pt x="10" y="240"/>
                  </a:lnTo>
                  <a:lnTo>
                    <a:pt x="16" y="234"/>
                  </a:lnTo>
                  <a:lnTo>
                    <a:pt x="24" y="228"/>
                  </a:lnTo>
                  <a:lnTo>
                    <a:pt x="34" y="224"/>
                  </a:lnTo>
                  <a:lnTo>
                    <a:pt x="60" y="218"/>
                  </a:lnTo>
                  <a:lnTo>
                    <a:pt x="60" y="218"/>
                  </a:lnTo>
                  <a:lnTo>
                    <a:pt x="74" y="218"/>
                  </a:lnTo>
                  <a:lnTo>
                    <a:pt x="74" y="218"/>
                  </a:lnTo>
                  <a:lnTo>
                    <a:pt x="90" y="226"/>
                  </a:lnTo>
                  <a:lnTo>
                    <a:pt x="106" y="232"/>
                  </a:lnTo>
                  <a:lnTo>
                    <a:pt x="114" y="234"/>
                  </a:lnTo>
                  <a:lnTo>
                    <a:pt x="124" y="236"/>
                  </a:lnTo>
                  <a:lnTo>
                    <a:pt x="134" y="234"/>
                  </a:lnTo>
                  <a:lnTo>
                    <a:pt x="144" y="230"/>
                  </a:lnTo>
                  <a:lnTo>
                    <a:pt x="144" y="230"/>
                  </a:lnTo>
                  <a:lnTo>
                    <a:pt x="158" y="214"/>
                  </a:lnTo>
                  <a:lnTo>
                    <a:pt x="158" y="214"/>
                  </a:lnTo>
                  <a:lnTo>
                    <a:pt x="164" y="196"/>
                  </a:lnTo>
                  <a:lnTo>
                    <a:pt x="164" y="196"/>
                  </a:lnTo>
                  <a:lnTo>
                    <a:pt x="174" y="194"/>
                  </a:lnTo>
                  <a:lnTo>
                    <a:pt x="174" y="194"/>
                  </a:lnTo>
                  <a:lnTo>
                    <a:pt x="178" y="198"/>
                  </a:lnTo>
                  <a:lnTo>
                    <a:pt x="186" y="200"/>
                  </a:lnTo>
                  <a:lnTo>
                    <a:pt x="206" y="202"/>
                  </a:lnTo>
                  <a:lnTo>
                    <a:pt x="252" y="204"/>
                  </a:lnTo>
                  <a:lnTo>
                    <a:pt x="252" y="204"/>
                  </a:lnTo>
                  <a:lnTo>
                    <a:pt x="258" y="196"/>
                  </a:lnTo>
                  <a:lnTo>
                    <a:pt x="262" y="190"/>
                  </a:lnTo>
                  <a:lnTo>
                    <a:pt x="264" y="182"/>
                  </a:lnTo>
                  <a:lnTo>
                    <a:pt x="266" y="174"/>
                  </a:lnTo>
                  <a:lnTo>
                    <a:pt x="266" y="160"/>
                  </a:lnTo>
                  <a:lnTo>
                    <a:pt x="266" y="146"/>
                  </a:lnTo>
                  <a:lnTo>
                    <a:pt x="266" y="146"/>
                  </a:lnTo>
                  <a:lnTo>
                    <a:pt x="256" y="136"/>
                  </a:lnTo>
                  <a:lnTo>
                    <a:pt x="248" y="130"/>
                  </a:lnTo>
                  <a:lnTo>
                    <a:pt x="230" y="120"/>
                  </a:lnTo>
                  <a:lnTo>
                    <a:pt x="196" y="108"/>
                  </a:lnTo>
                  <a:lnTo>
                    <a:pt x="196" y="108"/>
                  </a:lnTo>
                  <a:lnTo>
                    <a:pt x="194" y="100"/>
                  </a:lnTo>
                  <a:lnTo>
                    <a:pt x="192" y="94"/>
                  </a:lnTo>
                  <a:lnTo>
                    <a:pt x="192" y="88"/>
                  </a:lnTo>
                  <a:lnTo>
                    <a:pt x="194" y="84"/>
                  </a:lnTo>
                  <a:lnTo>
                    <a:pt x="198" y="82"/>
                  </a:lnTo>
                  <a:lnTo>
                    <a:pt x="202" y="80"/>
                  </a:lnTo>
                  <a:lnTo>
                    <a:pt x="216" y="78"/>
                  </a:lnTo>
                  <a:lnTo>
                    <a:pt x="216" y="78"/>
                  </a:lnTo>
                  <a:lnTo>
                    <a:pt x="238" y="94"/>
                  </a:lnTo>
                  <a:lnTo>
                    <a:pt x="238" y="94"/>
                  </a:lnTo>
                  <a:lnTo>
                    <a:pt x="278" y="102"/>
                  </a:lnTo>
                  <a:lnTo>
                    <a:pt x="278" y="102"/>
                  </a:lnTo>
                  <a:lnTo>
                    <a:pt x="294" y="100"/>
                  </a:lnTo>
                  <a:lnTo>
                    <a:pt x="310" y="96"/>
                  </a:lnTo>
                  <a:lnTo>
                    <a:pt x="326" y="88"/>
                  </a:lnTo>
                  <a:lnTo>
                    <a:pt x="342" y="80"/>
                  </a:lnTo>
                  <a:lnTo>
                    <a:pt x="356" y="68"/>
                  </a:lnTo>
                  <a:lnTo>
                    <a:pt x="368" y="56"/>
                  </a:lnTo>
                  <a:lnTo>
                    <a:pt x="378" y="44"/>
                  </a:lnTo>
                  <a:lnTo>
                    <a:pt x="386" y="30"/>
                  </a:lnTo>
                  <a:lnTo>
                    <a:pt x="386" y="30"/>
                  </a:lnTo>
                  <a:lnTo>
                    <a:pt x="388" y="22"/>
                  </a:lnTo>
                  <a:lnTo>
                    <a:pt x="390" y="14"/>
                  </a:lnTo>
                  <a:lnTo>
                    <a:pt x="394" y="8"/>
                  </a:lnTo>
                  <a:lnTo>
                    <a:pt x="400" y="4"/>
                  </a:lnTo>
                  <a:lnTo>
                    <a:pt x="406" y="2"/>
                  </a:lnTo>
                  <a:lnTo>
                    <a:pt x="414" y="0"/>
                  </a:lnTo>
                  <a:lnTo>
                    <a:pt x="432" y="0"/>
                  </a:lnTo>
                  <a:lnTo>
                    <a:pt x="432" y="0"/>
                  </a:lnTo>
                  <a:lnTo>
                    <a:pt x="438" y="4"/>
                  </a:lnTo>
                  <a:lnTo>
                    <a:pt x="444" y="10"/>
                  </a:lnTo>
                  <a:lnTo>
                    <a:pt x="450" y="16"/>
                  </a:lnTo>
                  <a:lnTo>
                    <a:pt x="456" y="24"/>
                  </a:lnTo>
                  <a:lnTo>
                    <a:pt x="464" y="44"/>
                  </a:lnTo>
                  <a:lnTo>
                    <a:pt x="468" y="66"/>
                  </a:lnTo>
                  <a:lnTo>
                    <a:pt x="468" y="66"/>
                  </a:lnTo>
                  <a:lnTo>
                    <a:pt x="494" y="98"/>
                  </a:lnTo>
                  <a:lnTo>
                    <a:pt x="508" y="114"/>
                  </a:lnTo>
                  <a:lnTo>
                    <a:pt x="526" y="130"/>
                  </a:lnTo>
                  <a:lnTo>
                    <a:pt x="526" y="130"/>
                  </a:lnTo>
                  <a:lnTo>
                    <a:pt x="558" y="142"/>
                  </a:lnTo>
                  <a:lnTo>
                    <a:pt x="558" y="142"/>
                  </a:lnTo>
                  <a:lnTo>
                    <a:pt x="562" y="154"/>
                  </a:lnTo>
                  <a:lnTo>
                    <a:pt x="566" y="170"/>
                  </a:lnTo>
                  <a:lnTo>
                    <a:pt x="566" y="178"/>
                  </a:lnTo>
                  <a:lnTo>
                    <a:pt x="566" y="188"/>
                  </a:lnTo>
                  <a:lnTo>
                    <a:pt x="564" y="196"/>
                  </a:lnTo>
                  <a:lnTo>
                    <a:pt x="558" y="204"/>
                  </a:lnTo>
                  <a:lnTo>
                    <a:pt x="558" y="204"/>
                  </a:lnTo>
                  <a:lnTo>
                    <a:pt x="546" y="210"/>
                  </a:lnTo>
                  <a:lnTo>
                    <a:pt x="534" y="216"/>
                  </a:lnTo>
                  <a:lnTo>
                    <a:pt x="516" y="222"/>
                  </a:lnTo>
                  <a:lnTo>
                    <a:pt x="510" y="228"/>
                  </a:lnTo>
                  <a:lnTo>
                    <a:pt x="506" y="234"/>
                  </a:lnTo>
                  <a:lnTo>
                    <a:pt x="506" y="246"/>
                  </a:lnTo>
                  <a:lnTo>
                    <a:pt x="506" y="262"/>
                  </a:lnTo>
                  <a:lnTo>
                    <a:pt x="506" y="262"/>
                  </a:lnTo>
                  <a:lnTo>
                    <a:pt x="518" y="262"/>
                  </a:lnTo>
                  <a:lnTo>
                    <a:pt x="532" y="258"/>
                  </a:lnTo>
                  <a:lnTo>
                    <a:pt x="532" y="258"/>
                  </a:lnTo>
                  <a:lnTo>
                    <a:pt x="572" y="256"/>
                  </a:lnTo>
                  <a:lnTo>
                    <a:pt x="572" y="256"/>
                  </a:lnTo>
                  <a:lnTo>
                    <a:pt x="568" y="326"/>
                  </a:lnTo>
                  <a:lnTo>
                    <a:pt x="568" y="326"/>
                  </a:lnTo>
                  <a:lnTo>
                    <a:pt x="572" y="334"/>
                  </a:lnTo>
                  <a:lnTo>
                    <a:pt x="576" y="340"/>
                  </a:lnTo>
                  <a:lnTo>
                    <a:pt x="592" y="356"/>
                  </a:lnTo>
                  <a:lnTo>
                    <a:pt x="592" y="356"/>
                  </a:lnTo>
                  <a:lnTo>
                    <a:pt x="606" y="378"/>
                  </a:lnTo>
                  <a:lnTo>
                    <a:pt x="606" y="378"/>
                  </a:lnTo>
                  <a:lnTo>
                    <a:pt x="590" y="380"/>
                  </a:lnTo>
                  <a:lnTo>
                    <a:pt x="576" y="384"/>
                  </a:lnTo>
                  <a:lnTo>
                    <a:pt x="554" y="398"/>
                  </a:lnTo>
                  <a:lnTo>
                    <a:pt x="554" y="398"/>
                  </a:lnTo>
                  <a:lnTo>
                    <a:pt x="546" y="408"/>
                  </a:lnTo>
                  <a:lnTo>
                    <a:pt x="538" y="416"/>
                  </a:lnTo>
                  <a:lnTo>
                    <a:pt x="520" y="430"/>
                  </a:lnTo>
                  <a:lnTo>
                    <a:pt x="500" y="444"/>
                  </a:lnTo>
                  <a:lnTo>
                    <a:pt x="482" y="460"/>
                  </a:lnTo>
                  <a:lnTo>
                    <a:pt x="482" y="460"/>
                  </a:lnTo>
                  <a:lnTo>
                    <a:pt x="466" y="464"/>
                  </a:lnTo>
                  <a:lnTo>
                    <a:pt x="450" y="470"/>
                  </a:lnTo>
                  <a:lnTo>
                    <a:pt x="434" y="472"/>
                  </a:lnTo>
                  <a:lnTo>
                    <a:pt x="420" y="472"/>
                  </a:lnTo>
                  <a:lnTo>
                    <a:pt x="420" y="472"/>
                  </a:lnTo>
                  <a:lnTo>
                    <a:pt x="392" y="456"/>
                  </a:lnTo>
                  <a:lnTo>
                    <a:pt x="392" y="456"/>
                  </a:lnTo>
                  <a:lnTo>
                    <a:pt x="376" y="440"/>
                  </a:lnTo>
                  <a:lnTo>
                    <a:pt x="372" y="438"/>
                  </a:lnTo>
                  <a:lnTo>
                    <a:pt x="368" y="436"/>
                  </a:lnTo>
                  <a:lnTo>
                    <a:pt x="358" y="436"/>
                  </a:lnTo>
                  <a:lnTo>
                    <a:pt x="342" y="436"/>
                  </a:lnTo>
                  <a:lnTo>
                    <a:pt x="342" y="436"/>
                  </a:lnTo>
                  <a:lnTo>
                    <a:pt x="336" y="438"/>
                  </a:lnTo>
                  <a:lnTo>
                    <a:pt x="332" y="442"/>
                  </a:lnTo>
                  <a:lnTo>
                    <a:pt x="332" y="442"/>
                  </a:lnTo>
                  <a:lnTo>
                    <a:pt x="330" y="464"/>
                  </a:lnTo>
                  <a:lnTo>
                    <a:pt x="330" y="464"/>
                  </a:lnTo>
                  <a:lnTo>
                    <a:pt x="302" y="492"/>
                  </a:lnTo>
                  <a:lnTo>
                    <a:pt x="290" y="506"/>
                  </a:lnTo>
                  <a:lnTo>
                    <a:pt x="278" y="522"/>
                  </a:lnTo>
                  <a:lnTo>
                    <a:pt x="278" y="522"/>
                  </a:lnTo>
                  <a:lnTo>
                    <a:pt x="266" y="528"/>
                  </a:lnTo>
                  <a:lnTo>
                    <a:pt x="256" y="530"/>
                  </a:lnTo>
                  <a:lnTo>
                    <a:pt x="240" y="532"/>
                  </a:lnTo>
                  <a:lnTo>
                    <a:pt x="240" y="532"/>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5" name="Freeform 17">
              <a:extLst>
                <a:ext uri="{FF2B5EF4-FFF2-40B4-BE49-F238E27FC236}">
                  <a16:creationId xmlns:a16="http://schemas.microsoft.com/office/drawing/2014/main" xmlns="" id="{6DCE92D2-3C3B-3140-9B3B-A36E33E80B93}"/>
                </a:ext>
              </a:extLst>
            </p:cNvPr>
            <p:cNvSpPr>
              <a:spLocks/>
            </p:cNvSpPr>
            <p:nvPr/>
          </p:nvSpPr>
          <p:spPr bwMode="auto">
            <a:xfrm>
              <a:off x="2950263" y="3671310"/>
              <a:ext cx="486994" cy="577514"/>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82" y="636"/>
                  </a:lnTo>
                  <a:lnTo>
                    <a:pt x="274" y="620"/>
                  </a:lnTo>
                  <a:lnTo>
                    <a:pt x="274" y="620"/>
                  </a:lnTo>
                  <a:lnTo>
                    <a:pt x="272" y="608"/>
                  </a:lnTo>
                  <a:lnTo>
                    <a:pt x="270" y="600"/>
                  </a:lnTo>
                  <a:lnTo>
                    <a:pt x="264" y="596"/>
                  </a:lnTo>
                  <a:lnTo>
                    <a:pt x="258" y="594"/>
                  </a:lnTo>
                  <a:lnTo>
                    <a:pt x="252" y="592"/>
                  </a:lnTo>
                  <a:lnTo>
                    <a:pt x="246" y="592"/>
                  </a:lnTo>
                  <a:lnTo>
                    <a:pt x="234" y="594"/>
                  </a:lnTo>
                  <a:lnTo>
                    <a:pt x="234" y="594"/>
                  </a:lnTo>
                  <a:lnTo>
                    <a:pt x="234" y="580"/>
                  </a:lnTo>
                  <a:lnTo>
                    <a:pt x="234" y="580"/>
                  </a:lnTo>
                  <a:lnTo>
                    <a:pt x="254" y="542"/>
                  </a:lnTo>
                  <a:lnTo>
                    <a:pt x="264" y="524"/>
                  </a:lnTo>
                  <a:lnTo>
                    <a:pt x="268" y="508"/>
                  </a:lnTo>
                  <a:lnTo>
                    <a:pt x="268" y="508"/>
                  </a:lnTo>
                  <a:lnTo>
                    <a:pt x="246" y="484"/>
                  </a:lnTo>
                  <a:lnTo>
                    <a:pt x="240" y="472"/>
                  </a:lnTo>
                  <a:lnTo>
                    <a:pt x="236" y="462"/>
                  </a:lnTo>
                  <a:lnTo>
                    <a:pt x="236" y="462"/>
                  </a:lnTo>
                  <a:lnTo>
                    <a:pt x="226" y="452"/>
                  </a:lnTo>
                  <a:lnTo>
                    <a:pt x="218" y="448"/>
                  </a:lnTo>
                  <a:lnTo>
                    <a:pt x="212" y="448"/>
                  </a:lnTo>
                  <a:lnTo>
                    <a:pt x="204" y="448"/>
                  </a:lnTo>
                  <a:lnTo>
                    <a:pt x="204" y="448"/>
                  </a:lnTo>
                  <a:lnTo>
                    <a:pt x="172" y="456"/>
                  </a:lnTo>
                  <a:lnTo>
                    <a:pt x="172" y="456"/>
                  </a:lnTo>
                  <a:lnTo>
                    <a:pt x="162" y="466"/>
                  </a:lnTo>
                  <a:lnTo>
                    <a:pt x="152" y="472"/>
                  </a:lnTo>
                  <a:lnTo>
                    <a:pt x="132" y="486"/>
                  </a:lnTo>
                  <a:lnTo>
                    <a:pt x="132" y="486"/>
                  </a:lnTo>
                  <a:lnTo>
                    <a:pt x="98" y="488"/>
                  </a:lnTo>
                  <a:lnTo>
                    <a:pt x="98" y="488"/>
                  </a:lnTo>
                  <a:lnTo>
                    <a:pt x="96" y="478"/>
                  </a:lnTo>
                  <a:lnTo>
                    <a:pt x="94" y="470"/>
                  </a:lnTo>
                  <a:lnTo>
                    <a:pt x="86" y="458"/>
                  </a:lnTo>
                  <a:lnTo>
                    <a:pt x="76" y="448"/>
                  </a:lnTo>
                  <a:lnTo>
                    <a:pt x="68" y="442"/>
                  </a:lnTo>
                  <a:lnTo>
                    <a:pt x="68" y="442"/>
                  </a:lnTo>
                  <a:lnTo>
                    <a:pt x="64" y="432"/>
                  </a:lnTo>
                  <a:lnTo>
                    <a:pt x="64" y="432"/>
                  </a:lnTo>
                  <a:lnTo>
                    <a:pt x="64" y="354"/>
                  </a:lnTo>
                  <a:lnTo>
                    <a:pt x="64" y="354"/>
                  </a:lnTo>
                  <a:lnTo>
                    <a:pt x="28" y="356"/>
                  </a:lnTo>
                  <a:lnTo>
                    <a:pt x="14" y="358"/>
                  </a:lnTo>
                  <a:lnTo>
                    <a:pt x="0" y="362"/>
                  </a:lnTo>
                  <a:lnTo>
                    <a:pt x="0" y="362"/>
                  </a:lnTo>
                  <a:lnTo>
                    <a:pt x="0" y="352"/>
                  </a:lnTo>
                  <a:lnTo>
                    <a:pt x="2" y="346"/>
                  </a:lnTo>
                  <a:lnTo>
                    <a:pt x="4" y="344"/>
                  </a:lnTo>
                  <a:lnTo>
                    <a:pt x="8" y="340"/>
                  </a:lnTo>
                  <a:lnTo>
                    <a:pt x="18" y="338"/>
                  </a:lnTo>
                  <a:lnTo>
                    <a:pt x="32" y="334"/>
                  </a:lnTo>
                  <a:lnTo>
                    <a:pt x="32" y="334"/>
                  </a:lnTo>
                  <a:lnTo>
                    <a:pt x="38" y="330"/>
                  </a:lnTo>
                  <a:lnTo>
                    <a:pt x="44" y="326"/>
                  </a:lnTo>
                  <a:lnTo>
                    <a:pt x="54" y="312"/>
                  </a:lnTo>
                  <a:lnTo>
                    <a:pt x="60" y="298"/>
                  </a:lnTo>
                  <a:lnTo>
                    <a:pt x="62" y="284"/>
                  </a:lnTo>
                  <a:lnTo>
                    <a:pt x="62" y="284"/>
                  </a:lnTo>
                  <a:lnTo>
                    <a:pt x="48" y="224"/>
                  </a:lnTo>
                  <a:lnTo>
                    <a:pt x="48" y="224"/>
                  </a:lnTo>
                  <a:lnTo>
                    <a:pt x="46" y="154"/>
                  </a:lnTo>
                  <a:lnTo>
                    <a:pt x="46" y="154"/>
                  </a:lnTo>
                  <a:lnTo>
                    <a:pt x="40" y="130"/>
                  </a:lnTo>
                  <a:lnTo>
                    <a:pt x="40" y="130"/>
                  </a:lnTo>
                  <a:lnTo>
                    <a:pt x="46" y="126"/>
                  </a:lnTo>
                  <a:lnTo>
                    <a:pt x="54" y="120"/>
                  </a:lnTo>
                  <a:lnTo>
                    <a:pt x="64" y="108"/>
                  </a:lnTo>
                  <a:lnTo>
                    <a:pt x="72" y="94"/>
                  </a:lnTo>
                  <a:lnTo>
                    <a:pt x="80" y="78"/>
                  </a:lnTo>
                  <a:lnTo>
                    <a:pt x="80" y="78"/>
                  </a:lnTo>
                  <a:lnTo>
                    <a:pt x="94" y="68"/>
                  </a:lnTo>
                  <a:lnTo>
                    <a:pt x="108" y="60"/>
                  </a:lnTo>
                  <a:lnTo>
                    <a:pt x="114" y="56"/>
                  </a:lnTo>
                  <a:lnTo>
                    <a:pt x="122" y="56"/>
                  </a:lnTo>
                  <a:lnTo>
                    <a:pt x="132" y="56"/>
                  </a:lnTo>
                  <a:lnTo>
                    <a:pt x="142" y="58"/>
                  </a:lnTo>
                  <a:lnTo>
                    <a:pt x="142" y="58"/>
                  </a:lnTo>
                  <a:lnTo>
                    <a:pt x="150" y="58"/>
                  </a:lnTo>
                  <a:lnTo>
                    <a:pt x="158" y="54"/>
                  </a:lnTo>
                  <a:lnTo>
                    <a:pt x="164" y="50"/>
                  </a:lnTo>
                  <a:lnTo>
                    <a:pt x="168" y="42"/>
                  </a:lnTo>
                  <a:lnTo>
                    <a:pt x="168" y="42"/>
                  </a:lnTo>
                  <a:lnTo>
                    <a:pt x="166" y="30"/>
                  </a:lnTo>
                  <a:lnTo>
                    <a:pt x="164" y="20"/>
                  </a:lnTo>
                  <a:lnTo>
                    <a:pt x="158" y="14"/>
                  </a:lnTo>
                  <a:lnTo>
                    <a:pt x="152" y="10"/>
                  </a:lnTo>
                  <a:lnTo>
                    <a:pt x="152" y="10"/>
                  </a:lnTo>
                  <a:lnTo>
                    <a:pt x="156" y="4"/>
                  </a:lnTo>
                  <a:lnTo>
                    <a:pt x="160" y="2"/>
                  </a:lnTo>
                  <a:lnTo>
                    <a:pt x="166" y="0"/>
                  </a:lnTo>
                  <a:lnTo>
                    <a:pt x="174" y="2"/>
                  </a:lnTo>
                  <a:lnTo>
                    <a:pt x="192" y="6"/>
                  </a:lnTo>
                  <a:lnTo>
                    <a:pt x="210" y="12"/>
                  </a:lnTo>
                  <a:lnTo>
                    <a:pt x="210" y="12"/>
                  </a:lnTo>
                  <a:lnTo>
                    <a:pt x="238" y="16"/>
                  </a:lnTo>
                  <a:lnTo>
                    <a:pt x="238" y="16"/>
                  </a:lnTo>
                  <a:lnTo>
                    <a:pt x="274" y="34"/>
                  </a:lnTo>
                  <a:lnTo>
                    <a:pt x="292" y="44"/>
                  </a:lnTo>
                  <a:lnTo>
                    <a:pt x="312" y="56"/>
                  </a:lnTo>
                  <a:lnTo>
                    <a:pt x="312" y="56"/>
                  </a:lnTo>
                  <a:lnTo>
                    <a:pt x="342" y="68"/>
                  </a:lnTo>
                  <a:lnTo>
                    <a:pt x="342" y="68"/>
                  </a:lnTo>
                  <a:lnTo>
                    <a:pt x="372" y="68"/>
                  </a:lnTo>
                  <a:lnTo>
                    <a:pt x="372" y="68"/>
                  </a:lnTo>
                  <a:lnTo>
                    <a:pt x="392" y="44"/>
                  </a:lnTo>
                  <a:lnTo>
                    <a:pt x="392" y="44"/>
                  </a:lnTo>
                  <a:lnTo>
                    <a:pt x="400" y="46"/>
                  </a:lnTo>
                  <a:lnTo>
                    <a:pt x="410" y="52"/>
                  </a:lnTo>
                  <a:lnTo>
                    <a:pt x="420" y="60"/>
                  </a:lnTo>
                  <a:lnTo>
                    <a:pt x="430" y="72"/>
                  </a:lnTo>
                  <a:lnTo>
                    <a:pt x="430" y="72"/>
                  </a:lnTo>
                  <a:lnTo>
                    <a:pt x="450" y="82"/>
                  </a:lnTo>
                  <a:lnTo>
                    <a:pt x="450" y="82"/>
                  </a:lnTo>
                  <a:lnTo>
                    <a:pt x="466" y="90"/>
                  </a:lnTo>
                  <a:lnTo>
                    <a:pt x="482" y="100"/>
                  </a:lnTo>
                  <a:lnTo>
                    <a:pt x="500" y="116"/>
                  </a:lnTo>
                  <a:lnTo>
                    <a:pt x="514" y="134"/>
                  </a:lnTo>
                  <a:lnTo>
                    <a:pt x="514" y="134"/>
                  </a:lnTo>
                  <a:lnTo>
                    <a:pt x="520" y="152"/>
                  </a:lnTo>
                  <a:lnTo>
                    <a:pt x="522" y="170"/>
                  </a:lnTo>
                  <a:lnTo>
                    <a:pt x="522" y="180"/>
                  </a:lnTo>
                  <a:lnTo>
                    <a:pt x="522" y="190"/>
                  </a:lnTo>
                  <a:lnTo>
                    <a:pt x="520" y="202"/>
                  </a:lnTo>
                  <a:lnTo>
                    <a:pt x="516" y="214"/>
                  </a:lnTo>
                  <a:lnTo>
                    <a:pt x="516" y="214"/>
                  </a:lnTo>
                  <a:lnTo>
                    <a:pt x="494" y="238"/>
                  </a:lnTo>
                  <a:lnTo>
                    <a:pt x="486" y="248"/>
                  </a:lnTo>
                  <a:lnTo>
                    <a:pt x="482" y="260"/>
                  </a:lnTo>
                  <a:lnTo>
                    <a:pt x="480" y="272"/>
                  </a:lnTo>
                  <a:lnTo>
                    <a:pt x="480" y="286"/>
                  </a:lnTo>
                  <a:lnTo>
                    <a:pt x="486" y="302"/>
                  </a:lnTo>
                  <a:lnTo>
                    <a:pt x="494" y="320"/>
                  </a:lnTo>
                  <a:lnTo>
                    <a:pt x="494" y="320"/>
                  </a:lnTo>
                  <a:lnTo>
                    <a:pt x="500" y="340"/>
                  </a:lnTo>
                  <a:lnTo>
                    <a:pt x="500" y="340"/>
                  </a:lnTo>
                  <a:lnTo>
                    <a:pt x="502" y="344"/>
                  </a:lnTo>
                  <a:lnTo>
                    <a:pt x="506" y="352"/>
                  </a:lnTo>
                  <a:lnTo>
                    <a:pt x="512" y="372"/>
                  </a:lnTo>
                  <a:lnTo>
                    <a:pt x="522" y="414"/>
                  </a:lnTo>
                  <a:lnTo>
                    <a:pt x="522" y="414"/>
                  </a:lnTo>
                  <a:lnTo>
                    <a:pt x="530" y="428"/>
                  </a:lnTo>
                  <a:lnTo>
                    <a:pt x="532" y="440"/>
                  </a:lnTo>
                  <a:lnTo>
                    <a:pt x="532" y="454"/>
                  </a:lnTo>
                  <a:lnTo>
                    <a:pt x="528" y="472"/>
                  </a:lnTo>
                  <a:lnTo>
                    <a:pt x="528" y="472"/>
                  </a:lnTo>
                  <a:lnTo>
                    <a:pt x="528" y="500"/>
                  </a:lnTo>
                  <a:lnTo>
                    <a:pt x="532" y="518"/>
                  </a:lnTo>
                  <a:lnTo>
                    <a:pt x="538" y="536"/>
                  </a:lnTo>
                  <a:lnTo>
                    <a:pt x="538" y="536"/>
                  </a:lnTo>
                  <a:lnTo>
                    <a:pt x="426" y="540"/>
                  </a:lnTo>
                  <a:lnTo>
                    <a:pt x="426" y="540"/>
                  </a:lnTo>
                  <a:lnTo>
                    <a:pt x="424" y="544"/>
                  </a:lnTo>
                  <a:lnTo>
                    <a:pt x="424" y="548"/>
                  </a:lnTo>
                  <a:lnTo>
                    <a:pt x="428" y="558"/>
                  </a:lnTo>
                  <a:lnTo>
                    <a:pt x="438" y="570"/>
                  </a:lnTo>
                  <a:lnTo>
                    <a:pt x="446" y="580"/>
                  </a:lnTo>
                  <a:lnTo>
                    <a:pt x="446" y="580"/>
                  </a:lnTo>
                  <a:lnTo>
                    <a:pt x="442" y="598"/>
                  </a:lnTo>
                  <a:lnTo>
                    <a:pt x="442" y="598"/>
                  </a:lnTo>
                  <a:lnTo>
                    <a:pt x="436" y="598"/>
                  </a:lnTo>
                  <a:lnTo>
                    <a:pt x="428" y="594"/>
                  </a:lnTo>
                  <a:lnTo>
                    <a:pt x="416" y="584"/>
                  </a:lnTo>
                  <a:lnTo>
                    <a:pt x="402" y="568"/>
                  </a:lnTo>
                  <a:lnTo>
                    <a:pt x="402" y="568"/>
                  </a:lnTo>
                  <a:lnTo>
                    <a:pt x="368" y="566"/>
                  </a:lnTo>
                  <a:lnTo>
                    <a:pt x="368" y="566"/>
                  </a:lnTo>
                  <a:lnTo>
                    <a:pt x="350" y="594"/>
                  </a:lnTo>
                  <a:lnTo>
                    <a:pt x="350" y="594"/>
                  </a:lnTo>
                  <a:lnTo>
                    <a:pt x="348" y="604"/>
                  </a:lnTo>
                  <a:lnTo>
                    <a:pt x="346" y="616"/>
                  </a:lnTo>
                  <a:lnTo>
                    <a:pt x="340" y="628"/>
                  </a:lnTo>
                  <a:lnTo>
                    <a:pt x="336" y="634"/>
                  </a:lnTo>
                  <a:lnTo>
                    <a:pt x="332" y="638"/>
                  </a:lnTo>
                  <a:lnTo>
                    <a:pt x="332" y="63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6" name="Freeform 18">
              <a:extLst>
                <a:ext uri="{FF2B5EF4-FFF2-40B4-BE49-F238E27FC236}">
                  <a16:creationId xmlns:a16="http://schemas.microsoft.com/office/drawing/2014/main" xmlns="" id="{8BB207D4-3A0B-7F46-A508-2F203A10B94D}"/>
                </a:ext>
              </a:extLst>
            </p:cNvPr>
            <p:cNvSpPr>
              <a:spLocks/>
            </p:cNvSpPr>
            <p:nvPr/>
          </p:nvSpPr>
          <p:spPr bwMode="auto">
            <a:xfrm>
              <a:off x="3393808" y="3638724"/>
              <a:ext cx="421821" cy="602859"/>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6" h="666">
                  <a:moveTo>
                    <a:pt x="118" y="666"/>
                  </a:moveTo>
                  <a:lnTo>
                    <a:pt x="118" y="666"/>
                  </a:lnTo>
                  <a:lnTo>
                    <a:pt x="112" y="660"/>
                  </a:lnTo>
                  <a:lnTo>
                    <a:pt x="106" y="658"/>
                  </a:lnTo>
                  <a:lnTo>
                    <a:pt x="94" y="656"/>
                  </a:lnTo>
                  <a:lnTo>
                    <a:pt x="94" y="656"/>
                  </a:lnTo>
                  <a:lnTo>
                    <a:pt x="94" y="650"/>
                  </a:lnTo>
                  <a:lnTo>
                    <a:pt x="94" y="650"/>
                  </a:lnTo>
                  <a:lnTo>
                    <a:pt x="134" y="598"/>
                  </a:lnTo>
                  <a:lnTo>
                    <a:pt x="134" y="598"/>
                  </a:lnTo>
                  <a:lnTo>
                    <a:pt x="132" y="578"/>
                  </a:lnTo>
                  <a:lnTo>
                    <a:pt x="128" y="566"/>
                  </a:lnTo>
                  <a:lnTo>
                    <a:pt x="128" y="566"/>
                  </a:lnTo>
                  <a:lnTo>
                    <a:pt x="114" y="566"/>
                  </a:lnTo>
                  <a:lnTo>
                    <a:pt x="104" y="568"/>
                  </a:lnTo>
                  <a:lnTo>
                    <a:pt x="96" y="572"/>
                  </a:lnTo>
                  <a:lnTo>
                    <a:pt x="88" y="576"/>
                  </a:lnTo>
                  <a:lnTo>
                    <a:pt x="88" y="576"/>
                  </a:lnTo>
                  <a:lnTo>
                    <a:pt x="60" y="576"/>
                  </a:lnTo>
                  <a:lnTo>
                    <a:pt x="60" y="576"/>
                  </a:lnTo>
                  <a:lnTo>
                    <a:pt x="48" y="536"/>
                  </a:lnTo>
                  <a:lnTo>
                    <a:pt x="48" y="536"/>
                  </a:lnTo>
                  <a:lnTo>
                    <a:pt x="50" y="514"/>
                  </a:lnTo>
                  <a:lnTo>
                    <a:pt x="52" y="494"/>
                  </a:lnTo>
                  <a:lnTo>
                    <a:pt x="54" y="474"/>
                  </a:lnTo>
                  <a:lnTo>
                    <a:pt x="52" y="466"/>
                  </a:lnTo>
                  <a:lnTo>
                    <a:pt x="52" y="456"/>
                  </a:lnTo>
                  <a:lnTo>
                    <a:pt x="52" y="456"/>
                  </a:lnTo>
                  <a:lnTo>
                    <a:pt x="42" y="446"/>
                  </a:lnTo>
                  <a:lnTo>
                    <a:pt x="42" y="446"/>
                  </a:lnTo>
                  <a:lnTo>
                    <a:pt x="40" y="434"/>
                  </a:lnTo>
                  <a:lnTo>
                    <a:pt x="38" y="422"/>
                  </a:lnTo>
                  <a:lnTo>
                    <a:pt x="30" y="398"/>
                  </a:lnTo>
                  <a:lnTo>
                    <a:pt x="22" y="376"/>
                  </a:lnTo>
                  <a:lnTo>
                    <a:pt x="16" y="356"/>
                  </a:lnTo>
                  <a:lnTo>
                    <a:pt x="16" y="356"/>
                  </a:lnTo>
                  <a:lnTo>
                    <a:pt x="6" y="334"/>
                  </a:lnTo>
                  <a:lnTo>
                    <a:pt x="4" y="326"/>
                  </a:lnTo>
                  <a:lnTo>
                    <a:pt x="2" y="316"/>
                  </a:lnTo>
                  <a:lnTo>
                    <a:pt x="0" y="308"/>
                  </a:lnTo>
                  <a:lnTo>
                    <a:pt x="2" y="300"/>
                  </a:lnTo>
                  <a:lnTo>
                    <a:pt x="6" y="292"/>
                  </a:lnTo>
                  <a:lnTo>
                    <a:pt x="12" y="282"/>
                  </a:lnTo>
                  <a:lnTo>
                    <a:pt x="12" y="282"/>
                  </a:lnTo>
                  <a:lnTo>
                    <a:pt x="16" y="280"/>
                  </a:lnTo>
                  <a:lnTo>
                    <a:pt x="20" y="276"/>
                  </a:lnTo>
                  <a:lnTo>
                    <a:pt x="30" y="264"/>
                  </a:lnTo>
                  <a:lnTo>
                    <a:pt x="42" y="240"/>
                  </a:lnTo>
                  <a:lnTo>
                    <a:pt x="42" y="240"/>
                  </a:lnTo>
                  <a:lnTo>
                    <a:pt x="42" y="188"/>
                  </a:lnTo>
                  <a:lnTo>
                    <a:pt x="42" y="188"/>
                  </a:lnTo>
                  <a:lnTo>
                    <a:pt x="30" y="156"/>
                  </a:lnTo>
                  <a:lnTo>
                    <a:pt x="30" y="156"/>
                  </a:lnTo>
                  <a:lnTo>
                    <a:pt x="22" y="146"/>
                  </a:lnTo>
                  <a:lnTo>
                    <a:pt x="22" y="146"/>
                  </a:lnTo>
                  <a:lnTo>
                    <a:pt x="46" y="126"/>
                  </a:lnTo>
                  <a:lnTo>
                    <a:pt x="46" y="126"/>
                  </a:lnTo>
                  <a:lnTo>
                    <a:pt x="62" y="122"/>
                  </a:lnTo>
                  <a:lnTo>
                    <a:pt x="74" y="118"/>
                  </a:lnTo>
                  <a:lnTo>
                    <a:pt x="78" y="116"/>
                  </a:lnTo>
                  <a:lnTo>
                    <a:pt x="80" y="114"/>
                  </a:lnTo>
                  <a:lnTo>
                    <a:pt x="80" y="114"/>
                  </a:lnTo>
                  <a:lnTo>
                    <a:pt x="88" y="114"/>
                  </a:lnTo>
                  <a:lnTo>
                    <a:pt x="88" y="114"/>
                  </a:lnTo>
                  <a:lnTo>
                    <a:pt x="94" y="106"/>
                  </a:lnTo>
                  <a:lnTo>
                    <a:pt x="102" y="98"/>
                  </a:lnTo>
                  <a:lnTo>
                    <a:pt x="122" y="84"/>
                  </a:lnTo>
                  <a:lnTo>
                    <a:pt x="142" y="72"/>
                  </a:lnTo>
                  <a:lnTo>
                    <a:pt x="160" y="60"/>
                  </a:lnTo>
                  <a:lnTo>
                    <a:pt x="160" y="60"/>
                  </a:lnTo>
                  <a:lnTo>
                    <a:pt x="168" y="52"/>
                  </a:lnTo>
                  <a:lnTo>
                    <a:pt x="176" y="46"/>
                  </a:lnTo>
                  <a:lnTo>
                    <a:pt x="188" y="42"/>
                  </a:lnTo>
                  <a:lnTo>
                    <a:pt x="200" y="38"/>
                  </a:lnTo>
                  <a:lnTo>
                    <a:pt x="226" y="32"/>
                  </a:lnTo>
                  <a:lnTo>
                    <a:pt x="238" y="28"/>
                  </a:lnTo>
                  <a:lnTo>
                    <a:pt x="250" y="22"/>
                  </a:lnTo>
                  <a:lnTo>
                    <a:pt x="250" y="22"/>
                  </a:lnTo>
                  <a:lnTo>
                    <a:pt x="256" y="8"/>
                  </a:lnTo>
                  <a:lnTo>
                    <a:pt x="258" y="4"/>
                  </a:lnTo>
                  <a:lnTo>
                    <a:pt x="260" y="2"/>
                  </a:lnTo>
                  <a:lnTo>
                    <a:pt x="270" y="0"/>
                  </a:lnTo>
                  <a:lnTo>
                    <a:pt x="284" y="0"/>
                  </a:lnTo>
                  <a:lnTo>
                    <a:pt x="284" y="0"/>
                  </a:lnTo>
                  <a:lnTo>
                    <a:pt x="286" y="48"/>
                  </a:lnTo>
                  <a:lnTo>
                    <a:pt x="286" y="48"/>
                  </a:lnTo>
                  <a:lnTo>
                    <a:pt x="292" y="52"/>
                  </a:lnTo>
                  <a:lnTo>
                    <a:pt x="298" y="54"/>
                  </a:lnTo>
                  <a:lnTo>
                    <a:pt x="314" y="56"/>
                  </a:lnTo>
                  <a:lnTo>
                    <a:pt x="314" y="56"/>
                  </a:lnTo>
                  <a:lnTo>
                    <a:pt x="320" y="50"/>
                  </a:lnTo>
                  <a:lnTo>
                    <a:pt x="322" y="44"/>
                  </a:lnTo>
                  <a:lnTo>
                    <a:pt x="326" y="34"/>
                  </a:lnTo>
                  <a:lnTo>
                    <a:pt x="330" y="22"/>
                  </a:lnTo>
                  <a:lnTo>
                    <a:pt x="332" y="18"/>
                  </a:lnTo>
                  <a:lnTo>
                    <a:pt x="334" y="14"/>
                  </a:lnTo>
                  <a:lnTo>
                    <a:pt x="334" y="14"/>
                  </a:lnTo>
                  <a:lnTo>
                    <a:pt x="338" y="24"/>
                  </a:lnTo>
                  <a:lnTo>
                    <a:pt x="344" y="36"/>
                  </a:lnTo>
                  <a:lnTo>
                    <a:pt x="350" y="42"/>
                  </a:lnTo>
                  <a:lnTo>
                    <a:pt x="356" y="46"/>
                  </a:lnTo>
                  <a:lnTo>
                    <a:pt x="362" y="50"/>
                  </a:lnTo>
                  <a:lnTo>
                    <a:pt x="370" y="54"/>
                  </a:lnTo>
                  <a:lnTo>
                    <a:pt x="370" y="54"/>
                  </a:lnTo>
                  <a:lnTo>
                    <a:pt x="384" y="54"/>
                  </a:lnTo>
                  <a:lnTo>
                    <a:pt x="396" y="52"/>
                  </a:lnTo>
                  <a:lnTo>
                    <a:pt x="410" y="48"/>
                  </a:lnTo>
                  <a:lnTo>
                    <a:pt x="424" y="42"/>
                  </a:lnTo>
                  <a:lnTo>
                    <a:pt x="424" y="42"/>
                  </a:lnTo>
                  <a:lnTo>
                    <a:pt x="442" y="42"/>
                  </a:lnTo>
                  <a:lnTo>
                    <a:pt x="442" y="42"/>
                  </a:lnTo>
                  <a:lnTo>
                    <a:pt x="438" y="48"/>
                  </a:lnTo>
                  <a:lnTo>
                    <a:pt x="432" y="54"/>
                  </a:lnTo>
                  <a:lnTo>
                    <a:pt x="422" y="66"/>
                  </a:lnTo>
                  <a:lnTo>
                    <a:pt x="418" y="74"/>
                  </a:lnTo>
                  <a:lnTo>
                    <a:pt x="414" y="80"/>
                  </a:lnTo>
                  <a:lnTo>
                    <a:pt x="414" y="88"/>
                  </a:lnTo>
                  <a:lnTo>
                    <a:pt x="414" y="96"/>
                  </a:lnTo>
                  <a:lnTo>
                    <a:pt x="414" y="96"/>
                  </a:lnTo>
                  <a:lnTo>
                    <a:pt x="428" y="112"/>
                  </a:lnTo>
                  <a:lnTo>
                    <a:pt x="440" y="128"/>
                  </a:lnTo>
                  <a:lnTo>
                    <a:pt x="452" y="146"/>
                  </a:lnTo>
                  <a:lnTo>
                    <a:pt x="466" y="168"/>
                  </a:lnTo>
                  <a:lnTo>
                    <a:pt x="466" y="168"/>
                  </a:lnTo>
                  <a:lnTo>
                    <a:pt x="464" y="192"/>
                  </a:lnTo>
                  <a:lnTo>
                    <a:pt x="464" y="192"/>
                  </a:lnTo>
                  <a:lnTo>
                    <a:pt x="460" y="196"/>
                  </a:lnTo>
                  <a:lnTo>
                    <a:pt x="456" y="202"/>
                  </a:lnTo>
                  <a:lnTo>
                    <a:pt x="450" y="218"/>
                  </a:lnTo>
                  <a:lnTo>
                    <a:pt x="450" y="218"/>
                  </a:lnTo>
                  <a:lnTo>
                    <a:pt x="440" y="228"/>
                  </a:lnTo>
                  <a:lnTo>
                    <a:pt x="430" y="236"/>
                  </a:lnTo>
                  <a:lnTo>
                    <a:pt x="422" y="240"/>
                  </a:lnTo>
                  <a:lnTo>
                    <a:pt x="414" y="242"/>
                  </a:lnTo>
                  <a:lnTo>
                    <a:pt x="396" y="244"/>
                  </a:lnTo>
                  <a:lnTo>
                    <a:pt x="386" y="246"/>
                  </a:lnTo>
                  <a:lnTo>
                    <a:pt x="376" y="250"/>
                  </a:lnTo>
                  <a:lnTo>
                    <a:pt x="376" y="250"/>
                  </a:lnTo>
                  <a:lnTo>
                    <a:pt x="360" y="262"/>
                  </a:lnTo>
                  <a:lnTo>
                    <a:pt x="352" y="272"/>
                  </a:lnTo>
                  <a:lnTo>
                    <a:pt x="348" y="276"/>
                  </a:lnTo>
                  <a:lnTo>
                    <a:pt x="348" y="282"/>
                  </a:lnTo>
                  <a:lnTo>
                    <a:pt x="348" y="304"/>
                  </a:lnTo>
                  <a:lnTo>
                    <a:pt x="348" y="304"/>
                  </a:lnTo>
                  <a:lnTo>
                    <a:pt x="354" y="312"/>
                  </a:lnTo>
                  <a:lnTo>
                    <a:pt x="356" y="322"/>
                  </a:lnTo>
                  <a:lnTo>
                    <a:pt x="354" y="332"/>
                  </a:lnTo>
                  <a:lnTo>
                    <a:pt x="350" y="344"/>
                  </a:lnTo>
                  <a:lnTo>
                    <a:pt x="350" y="344"/>
                  </a:lnTo>
                  <a:lnTo>
                    <a:pt x="328" y="366"/>
                  </a:lnTo>
                  <a:lnTo>
                    <a:pt x="328" y="366"/>
                  </a:lnTo>
                  <a:lnTo>
                    <a:pt x="308" y="382"/>
                  </a:lnTo>
                  <a:lnTo>
                    <a:pt x="302" y="386"/>
                  </a:lnTo>
                  <a:lnTo>
                    <a:pt x="298" y="392"/>
                  </a:lnTo>
                  <a:lnTo>
                    <a:pt x="296" y="400"/>
                  </a:lnTo>
                  <a:lnTo>
                    <a:pt x="296" y="408"/>
                  </a:lnTo>
                  <a:lnTo>
                    <a:pt x="300" y="440"/>
                  </a:lnTo>
                  <a:lnTo>
                    <a:pt x="300" y="440"/>
                  </a:lnTo>
                  <a:lnTo>
                    <a:pt x="292" y="468"/>
                  </a:lnTo>
                  <a:lnTo>
                    <a:pt x="292" y="468"/>
                  </a:lnTo>
                  <a:lnTo>
                    <a:pt x="278" y="480"/>
                  </a:lnTo>
                  <a:lnTo>
                    <a:pt x="270" y="490"/>
                  </a:lnTo>
                  <a:lnTo>
                    <a:pt x="266" y="496"/>
                  </a:lnTo>
                  <a:lnTo>
                    <a:pt x="264" y="502"/>
                  </a:lnTo>
                  <a:lnTo>
                    <a:pt x="264" y="522"/>
                  </a:lnTo>
                  <a:lnTo>
                    <a:pt x="264" y="522"/>
                  </a:lnTo>
                  <a:lnTo>
                    <a:pt x="266" y="546"/>
                  </a:lnTo>
                  <a:lnTo>
                    <a:pt x="266" y="546"/>
                  </a:lnTo>
                  <a:lnTo>
                    <a:pt x="262" y="560"/>
                  </a:lnTo>
                  <a:lnTo>
                    <a:pt x="256" y="576"/>
                  </a:lnTo>
                  <a:lnTo>
                    <a:pt x="254" y="596"/>
                  </a:lnTo>
                  <a:lnTo>
                    <a:pt x="254" y="614"/>
                  </a:lnTo>
                  <a:lnTo>
                    <a:pt x="254" y="614"/>
                  </a:lnTo>
                  <a:lnTo>
                    <a:pt x="260" y="630"/>
                  </a:lnTo>
                  <a:lnTo>
                    <a:pt x="260" y="630"/>
                  </a:lnTo>
                  <a:lnTo>
                    <a:pt x="224" y="650"/>
                  </a:lnTo>
                  <a:lnTo>
                    <a:pt x="224" y="650"/>
                  </a:lnTo>
                  <a:lnTo>
                    <a:pt x="216" y="642"/>
                  </a:lnTo>
                  <a:lnTo>
                    <a:pt x="206" y="638"/>
                  </a:lnTo>
                  <a:lnTo>
                    <a:pt x="196" y="636"/>
                  </a:lnTo>
                  <a:lnTo>
                    <a:pt x="188" y="638"/>
                  </a:lnTo>
                  <a:lnTo>
                    <a:pt x="178" y="642"/>
                  </a:lnTo>
                  <a:lnTo>
                    <a:pt x="168" y="646"/>
                  </a:lnTo>
                  <a:lnTo>
                    <a:pt x="148" y="654"/>
                  </a:lnTo>
                  <a:lnTo>
                    <a:pt x="148" y="654"/>
                  </a:lnTo>
                  <a:lnTo>
                    <a:pt x="134" y="660"/>
                  </a:lnTo>
                  <a:lnTo>
                    <a:pt x="118" y="666"/>
                  </a:lnTo>
                  <a:lnTo>
                    <a:pt x="118" y="666"/>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7" name="Freeform 19">
              <a:extLst>
                <a:ext uri="{FF2B5EF4-FFF2-40B4-BE49-F238E27FC236}">
                  <a16:creationId xmlns:a16="http://schemas.microsoft.com/office/drawing/2014/main" xmlns="" id="{C9B2D112-C460-8E47-884C-065ED9304C39}"/>
                </a:ext>
              </a:extLst>
            </p:cNvPr>
            <p:cNvSpPr>
              <a:spLocks/>
            </p:cNvSpPr>
            <p:nvPr/>
          </p:nvSpPr>
          <p:spPr bwMode="auto">
            <a:xfrm>
              <a:off x="1945497" y="3256731"/>
              <a:ext cx="879849" cy="865366"/>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2" h="956">
                  <a:moveTo>
                    <a:pt x="432" y="956"/>
                  </a:moveTo>
                  <a:lnTo>
                    <a:pt x="432" y="956"/>
                  </a:lnTo>
                  <a:lnTo>
                    <a:pt x="422" y="952"/>
                  </a:lnTo>
                  <a:lnTo>
                    <a:pt x="422" y="952"/>
                  </a:lnTo>
                  <a:lnTo>
                    <a:pt x="406" y="942"/>
                  </a:lnTo>
                  <a:lnTo>
                    <a:pt x="392" y="934"/>
                  </a:lnTo>
                  <a:lnTo>
                    <a:pt x="380" y="928"/>
                  </a:lnTo>
                  <a:lnTo>
                    <a:pt x="368" y="920"/>
                  </a:lnTo>
                  <a:lnTo>
                    <a:pt x="368" y="920"/>
                  </a:lnTo>
                  <a:lnTo>
                    <a:pt x="354" y="904"/>
                  </a:lnTo>
                  <a:lnTo>
                    <a:pt x="354" y="904"/>
                  </a:lnTo>
                  <a:lnTo>
                    <a:pt x="354" y="888"/>
                  </a:lnTo>
                  <a:lnTo>
                    <a:pt x="354" y="888"/>
                  </a:lnTo>
                  <a:lnTo>
                    <a:pt x="362" y="878"/>
                  </a:lnTo>
                  <a:lnTo>
                    <a:pt x="368" y="866"/>
                  </a:lnTo>
                  <a:lnTo>
                    <a:pt x="370" y="858"/>
                  </a:lnTo>
                  <a:lnTo>
                    <a:pt x="368" y="848"/>
                  </a:lnTo>
                  <a:lnTo>
                    <a:pt x="366" y="840"/>
                  </a:lnTo>
                  <a:lnTo>
                    <a:pt x="362" y="832"/>
                  </a:lnTo>
                  <a:lnTo>
                    <a:pt x="350" y="816"/>
                  </a:lnTo>
                  <a:lnTo>
                    <a:pt x="350" y="816"/>
                  </a:lnTo>
                  <a:lnTo>
                    <a:pt x="342" y="808"/>
                  </a:lnTo>
                  <a:lnTo>
                    <a:pt x="336" y="798"/>
                  </a:lnTo>
                  <a:lnTo>
                    <a:pt x="324" y="780"/>
                  </a:lnTo>
                  <a:lnTo>
                    <a:pt x="316" y="764"/>
                  </a:lnTo>
                  <a:lnTo>
                    <a:pt x="306" y="750"/>
                  </a:lnTo>
                  <a:lnTo>
                    <a:pt x="306" y="750"/>
                  </a:lnTo>
                  <a:lnTo>
                    <a:pt x="298" y="730"/>
                  </a:lnTo>
                  <a:lnTo>
                    <a:pt x="294" y="726"/>
                  </a:lnTo>
                  <a:lnTo>
                    <a:pt x="290" y="722"/>
                  </a:lnTo>
                  <a:lnTo>
                    <a:pt x="286" y="720"/>
                  </a:lnTo>
                  <a:lnTo>
                    <a:pt x="282" y="720"/>
                  </a:lnTo>
                  <a:lnTo>
                    <a:pt x="266" y="720"/>
                  </a:lnTo>
                  <a:lnTo>
                    <a:pt x="266" y="720"/>
                  </a:lnTo>
                  <a:lnTo>
                    <a:pt x="248" y="712"/>
                  </a:lnTo>
                  <a:lnTo>
                    <a:pt x="248" y="712"/>
                  </a:lnTo>
                  <a:lnTo>
                    <a:pt x="224" y="678"/>
                  </a:lnTo>
                  <a:lnTo>
                    <a:pt x="224" y="678"/>
                  </a:lnTo>
                  <a:lnTo>
                    <a:pt x="206" y="626"/>
                  </a:lnTo>
                  <a:lnTo>
                    <a:pt x="206" y="626"/>
                  </a:lnTo>
                  <a:lnTo>
                    <a:pt x="192" y="608"/>
                  </a:lnTo>
                  <a:lnTo>
                    <a:pt x="192" y="608"/>
                  </a:lnTo>
                  <a:lnTo>
                    <a:pt x="178" y="608"/>
                  </a:lnTo>
                  <a:lnTo>
                    <a:pt x="170" y="614"/>
                  </a:lnTo>
                  <a:lnTo>
                    <a:pt x="164" y="620"/>
                  </a:lnTo>
                  <a:lnTo>
                    <a:pt x="162" y="630"/>
                  </a:lnTo>
                  <a:lnTo>
                    <a:pt x="162" y="652"/>
                  </a:lnTo>
                  <a:lnTo>
                    <a:pt x="160" y="662"/>
                  </a:lnTo>
                  <a:lnTo>
                    <a:pt x="156" y="674"/>
                  </a:lnTo>
                  <a:lnTo>
                    <a:pt x="156" y="674"/>
                  </a:lnTo>
                  <a:lnTo>
                    <a:pt x="148" y="670"/>
                  </a:lnTo>
                  <a:lnTo>
                    <a:pt x="148" y="670"/>
                  </a:lnTo>
                  <a:lnTo>
                    <a:pt x="146" y="652"/>
                  </a:lnTo>
                  <a:lnTo>
                    <a:pt x="140" y="634"/>
                  </a:lnTo>
                  <a:lnTo>
                    <a:pt x="134" y="620"/>
                  </a:lnTo>
                  <a:lnTo>
                    <a:pt x="130" y="606"/>
                  </a:lnTo>
                  <a:lnTo>
                    <a:pt x="130" y="606"/>
                  </a:lnTo>
                  <a:lnTo>
                    <a:pt x="134" y="602"/>
                  </a:lnTo>
                  <a:lnTo>
                    <a:pt x="136" y="598"/>
                  </a:lnTo>
                  <a:lnTo>
                    <a:pt x="138" y="590"/>
                  </a:lnTo>
                  <a:lnTo>
                    <a:pt x="138" y="576"/>
                  </a:lnTo>
                  <a:lnTo>
                    <a:pt x="138" y="576"/>
                  </a:lnTo>
                  <a:lnTo>
                    <a:pt x="142" y="538"/>
                  </a:lnTo>
                  <a:lnTo>
                    <a:pt x="142" y="538"/>
                  </a:lnTo>
                  <a:lnTo>
                    <a:pt x="134" y="518"/>
                  </a:lnTo>
                  <a:lnTo>
                    <a:pt x="130" y="500"/>
                  </a:lnTo>
                  <a:lnTo>
                    <a:pt x="128" y="482"/>
                  </a:lnTo>
                  <a:lnTo>
                    <a:pt x="130" y="466"/>
                  </a:lnTo>
                  <a:lnTo>
                    <a:pt x="130" y="466"/>
                  </a:lnTo>
                  <a:lnTo>
                    <a:pt x="140" y="454"/>
                  </a:lnTo>
                  <a:lnTo>
                    <a:pt x="150" y="442"/>
                  </a:lnTo>
                  <a:lnTo>
                    <a:pt x="150" y="442"/>
                  </a:lnTo>
                  <a:lnTo>
                    <a:pt x="146" y="396"/>
                  </a:lnTo>
                  <a:lnTo>
                    <a:pt x="146" y="396"/>
                  </a:lnTo>
                  <a:lnTo>
                    <a:pt x="124" y="364"/>
                  </a:lnTo>
                  <a:lnTo>
                    <a:pt x="124" y="364"/>
                  </a:lnTo>
                  <a:lnTo>
                    <a:pt x="114" y="326"/>
                  </a:lnTo>
                  <a:lnTo>
                    <a:pt x="110" y="312"/>
                  </a:lnTo>
                  <a:lnTo>
                    <a:pt x="104" y="300"/>
                  </a:lnTo>
                  <a:lnTo>
                    <a:pt x="104" y="300"/>
                  </a:lnTo>
                  <a:lnTo>
                    <a:pt x="84" y="276"/>
                  </a:lnTo>
                  <a:lnTo>
                    <a:pt x="68" y="254"/>
                  </a:lnTo>
                  <a:lnTo>
                    <a:pt x="54" y="232"/>
                  </a:lnTo>
                  <a:lnTo>
                    <a:pt x="50" y="222"/>
                  </a:lnTo>
                  <a:lnTo>
                    <a:pt x="48" y="212"/>
                  </a:lnTo>
                  <a:lnTo>
                    <a:pt x="48" y="212"/>
                  </a:lnTo>
                  <a:lnTo>
                    <a:pt x="12" y="188"/>
                  </a:lnTo>
                  <a:lnTo>
                    <a:pt x="12" y="188"/>
                  </a:lnTo>
                  <a:lnTo>
                    <a:pt x="6" y="178"/>
                  </a:lnTo>
                  <a:lnTo>
                    <a:pt x="6" y="178"/>
                  </a:lnTo>
                  <a:lnTo>
                    <a:pt x="0" y="178"/>
                  </a:lnTo>
                  <a:lnTo>
                    <a:pt x="0" y="178"/>
                  </a:lnTo>
                  <a:lnTo>
                    <a:pt x="0" y="154"/>
                  </a:lnTo>
                  <a:lnTo>
                    <a:pt x="0" y="142"/>
                  </a:lnTo>
                  <a:lnTo>
                    <a:pt x="2" y="134"/>
                  </a:lnTo>
                  <a:lnTo>
                    <a:pt x="2" y="134"/>
                  </a:lnTo>
                  <a:lnTo>
                    <a:pt x="10" y="130"/>
                  </a:lnTo>
                  <a:lnTo>
                    <a:pt x="16" y="124"/>
                  </a:lnTo>
                  <a:lnTo>
                    <a:pt x="20" y="118"/>
                  </a:lnTo>
                  <a:lnTo>
                    <a:pt x="22" y="110"/>
                  </a:lnTo>
                  <a:lnTo>
                    <a:pt x="24" y="96"/>
                  </a:lnTo>
                  <a:lnTo>
                    <a:pt x="26" y="80"/>
                  </a:lnTo>
                  <a:lnTo>
                    <a:pt x="26" y="80"/>
                  </a:lnTo>
                  <a:lnTo>
                    <a:pt x="0" y="50"/>
                  </a:lnTo>
                  <a:lnTo>
                    <a:pt x="0" y="50"/>
                  </a:lnTo>
                  <a:lnTo>
                    <a:pt x="0" y="28"/>
                  </a:lnTo>
                  <a:lnTo>
                    <a:pt x="0" y="28"/>
                  </a:lnTo>
                  <a:lnTo>
                    <a:pt x="74" y="24"/>
                  </a:lnTo>
                  <a:lnTo>
                    <a:pt x="74" y="24"/>
                  </a:lnTo>
                  <a:lnTo>
                    <a:pt x="82" y="28"/>
                  </a:lnTo>
                  <a:lnTo>
                    <a:pt x="92" y="38"/>
                  </a:lnTo>
                  <a:lnTo>
                    <a:pt x="102" y="50"/>
                  </a:lnTo>
                  <a:lnTo>
                    <a:pt x="112" y="64"/>
                  </a:lnTo>
                  <a:lnTo>
                    <a:pt x="112" y="64"/>
                  </a:lnTo>
                  <a:lnTo>
                    <a:pt x="112" y="76"/>
                  </a:lnTo>
                  <a:lnTo>
                    <a:pt x="116" y="88"/>
                  </a:lnTo>
                  <a:lnTo>
                    <a:pt x="122" y="98"/>
                  </a:lnTo>
                  <a:lnTo>
                    <a:pt x="128" y="110"/>
                  </a:lnTo>
                  <a:lnTo>
                    <a:pt x="146" y="132"/>
                  </a:lnTo>
                  <a:lnTo>
                    <a:pt x="166" y="152"/>
                  </a:lnTo>
                  <a:lnTo>
                    <a:pt x="166" y="152"/>
                  </a:lnTo>
                  <a:lnTo>
                    <a:pt x="174" y="152"/>
                  </a:lnTo>
                  <a:lnTo>
                    <a:pt x="182" y="154"/>
                  </a:lnTo>
                  <a:lnTo>
                    <a:pt x="186" y="156"/>
                  </a:lnTo>
                  <a:lnTo>
                    <a:pt x="190" y="158"/>
                  </a:lnTo>
                  <a:lnTo>
                    <a:pt x="200" y="172"/>
                  </a:lnTo>
                  <a:lnTo>
                    <a:pt x="200" y="172"/>
                  </a:lnTo>
                  <a:lnTo>
                    <a:pt x="208" y="170"/>
                  </a:lnTo>
                  <a:lnTo>
                    <a:pt x="216" y="170"/>
                  </a:lnTo>
                  <a:lnTo>
                    <a:pt x="224" y="166"/>
                  </a:lnTo>
                  <a:lnTo>
                    <a:pt x="236" y="158"/>
                  </a:lnTo>
                  <a:lnTo>
                    <a:pt x="236" y="158"/>
                  </a:lnTo>
                  <a:lnTo>
                    <a:pt x="242" y="158"/>
                  </a:lnTo>
                  <a:lnTo>
                    <a:pt x="242" y="158"/>
                  </a:lnTo>
                  <a:lnTo>
                    <a:pt x="248" y="162"/>
                  </a:lnTo>
                  <a:lnTo>
                    <a:pt x="248" y="162"/>
                  </a:lnTo>
                  <a:lnTo>
                    <a:pt x="248" y="166"/>
                  </a:lnTo>
                  <a:lnTo>
                    <a:pt x="250" y="170"/>
                  </a:lnTo>
                  <a:lnTo>
                    <a:pt x="254" y="172"/>
                  </a:lnTo>
                  <a:lnTo>
                    <a:pt x="258" y="174"/>
                  </a:lnTo>
                  <a:lnTo>
                    <a:pt x="270" y="176"/>
                  </a:lnTo>
                  <a:lnTo>
                    <a:pt x="282" y="178"/>
                  </a:lnTo>
                  <a:lnTo>
                    <a:pt x="282" y="178"/>
                  </a:lnTo>
                  <a:lnTo>
                    <a:pt x="290" y="188"/>
                  </a:lnTo>
                  <a:lnTo>
                    <a:pt x="290" y="188"/>
                  </a:lnTo>
                  <a:lnTo>
                    <a:pt x="310" y="188"/>
                  </a:lnTo>
                  <a:lnTo>
                    <a:pt x="310" y="188"/>
                  </a:lnTo>
                  <a:lnTo>
                    <a:pt x="328" y="174"/>
                  </a:lnTo>
                  <a:lnTo>
                    <a:pt x="328" y="174"/>
                  </a:lnTo>
                  <a:lnTo>
                    <a:pt x="374" y="166"/>
                  </a:lnTo>
                  <a:lnTo>
                    <a:pt x="374" y="166"/>
                  </a:lnTo>
                  <a:lnTo>
                    <a:pt x="378" y="160"/>
                  </a:lnTo>
                  <a:lnTo>
                    <a:pt x="382" y="154"/>
                  </a:lnTo>
                  <a:lnTo>
                    <a:pt x="382" y="154"/>
                  </a:lnTo>
                  <a:lnTo>
                    <a:pt x="382" y="142"/>
                  </a:lnTo>
                  <a:lnTo>
                    <a:pt x="378" y="128"/>
                  </a:lnTo>
                  <a:lnTo>
                    <a:pt x="372" y="104"/>
                  </a:lnTo>
                  <a:lnTo>
                    <a:pt x="368" y="92"/>
                  </a:lnTo>
                  <a:lnTo>
                    <a:pt x="366" y="80"/>
                  </a:lnTo>
                  <a:lnTo>
                    <a:pt x="368" y="72"/>
                  </a:lnTo>
                  <a:lnTo>
                    <a:pt x="370" y="66"/>
                  </a:lnTo>
                  <a:lnTo>
                    <a:pt x="370" y="66"/>
                  </a:lnTo>
                  <a:lnTo>
                    <a:pt x="376" y="70"/>
                  </a:lnTo>
                  <a:lnTo>
                    <a:pt x="384" y="78"/>
                  </a:lnTo>
                  <a:lnTo>
                    <a:pt x="392" y="84"/>
                  </a:lnTo>
                  <a:lnTo>
                    <a:pt x="406" y="92"/>
                  </a:lnTo>
                  <a:lnTo>
                    <a:pt x="406" y="92"/>
                  </a:lnTo>
                  <a:lnTo>
                    <a:pt x="412" y="100"/>
                  </a:lnTo>
                  <a:lnTo>
                    <a:pt x="412" y="100"/>
                  </a:lnTo>
                  <a:lnTo>
                    <a:pt x="424" y="104"/>
                  </a:lnTo>
                  <a:lnTo>
                    <a:pt x="438" y="104"/>
                  </a:lnTo>
                  <a:lnTo>
                    <a:pt x="452" y="104"/>
                  </a:lnTo>
                  <a:lnTo>
                    <a:pt x="468" y="100"/>
                  </a:lnTo>
                  <a:lnTo>
                    <a:pt x="468" y="100"/>
                  </a:lnTo>
                  <a:lnTo>
                    <a:pt x="484" y="84"/>
                  </a:lnTo>
                  <a:lnTo>
                    <a:pt x="484" y="84"/>
                  </a:lnTo>
                  <a:lnTo>
                    <a:pt x="482" y="64"/>
                  </a:lnTo>
                  <a:lnTo>
                    <a:pt x="478" y="50"/>
                  </a:lnTo>
                  <a:lnTo>
                    <a:pt x="474" y="40"/>
                  </a:lnTo>
                  <a:lnTo>
                    <a:pt x="472" y="30"/>
                  </a:lnTo>
                  <a:lnTo>
                    <a:pt x="472" y="30"/>
                  </a:lnTo>
                  <a:lnTo>
                    <a:pt x="482" y="18"/>
                  </a:lnTo>
                  <a:lnTo>
                    <a:pt x="494" y="8"/>
                  </a:lnTo>
                  <a:lnTo>
                    <a:pt x="502" y="2"/>
                  </a:lnTo>
                  <a:lnTo>
                    <a:pt x="508" y="0"/>
                  </a:lnTo>
                  <a:lnTo>
                    <a:pt x="516" y="0"/>
                  </a:lnTo>
                  <a:lnTo>
                    <a:pt x="526" y="4"/>
                  </a:lnTo>
                  <a:lnTo>
                    <a:pt x="526" y="4"/>
                  </a:lnTo>
                  <a:lnTo>
                    <a:pt x="530" y="16"/>
                  </a:lnTo>
                  <a:lnTo>
                    <a:pt x="536" y="26"/>
                  </a:lnTo>
                  <a:lnTo>
                    <a:pt x="546" y="36"/>
                  </a:lnTo>
                  <a:lnTo>
                    <a:pt x="562" y="50"/>
                  </a:lnTo>
                  <a:lnTo>
                    <a:pt x="562" y="50"/>
                  </a:lnTo>
                  <a:lnTo>
                    <a:pt x="588" y="60"/>
                  </a:lnTo>
                  <a:lnTo>
                    <a:pt x="588" y="60"/>
                  </a:lnTo>
                  <a:lnTo>
                    <a:pt x="598" y="72"/>
                  </a:lnTo>
                  <a:lnTo>
                    <a:pt x="612" y="84"/>
                  </a:lnTo>
                  <a:lnTo>
                    <a:pt x="628" y="98"/>
                  </a:lnTo>
                  <a:lnTo>
                    <a:pt x="636" y="106"/>
                  </a:lnTo>
                  <a:lnTo>
                    <a:pt x="642" y="118"/>
                  </a:lnTo>
                  <a:lnTo>
                    <a:pt x="642" y="118"/>
                  </a:lnTo>
                  <a:lnTo>
                    <a:pt x="650" y="138"/>
                  </a:lnTo>
                  <a:lnTo>
                    <a:pt x="650" y="138"/>
                  </a:lnTo>
                  <a:lnTo>
                    <a:pt x="656" y="150"/>
                  </a:lnTo>
                  <a:lnTo>
                    <a:pt x="666" y="164"/>
                  </a:lnTo>
                  <a:lnTo>
                    <a:pt x="678" y="176"/>
                  </a:lnTo>
                  <a:lnTo>
                    <a:pt x="686" y="182"/>
                  </a:lnTo>
                  <a:lnTo>
                    <a:pt x="694" y="184"/>
                  </a:lnTo>
                  <a:lnTo>
                    <a:pt x="694" y="184"/>
                  </a:lnTo>
                  <a:lnTo>
                    <a:pt x="764" y="184"/>
                  </a:lnTo>
                  <a:lnTo>
                    <a:pt x="764" y="184"/>
                  </a:lnTo>
                  <a:lnTo>
                    <a:pt x="774" y="178"/>
                  </a:lnTo>
                  <a:lnTo>
                    <a:pt x="786" y="172"/>
                  </a:lnTo>
                  <a:lnTo>
                    <a:pt x="798" y="168"/>
                  </a:lnTo>
                  <a:lnTo>
                    <a:pt x="812" y="168"/>
                  </a:lnTo>
                  <a:lnTo>
                    <a:pt x="812" y="168"/>
                  </a:lnTo>
                  <a:lnTo>
                    <a:pt x="858" y="184"/>
                  </a:lnTo>
                  <a:lnTo>
                    <a:pt x="858" y="184"/>
                  </a:lnTo>
                  <a:lnTo>
                    <a:pt x="900" y="184"/>
                  </a:lnTo>
                  <a:lnTo>
                    <a:pt x="900" y="184"/>
                  </a:lnTo>
                  <a:lnTo>
                    <a:pt x="920" y="202"/>
                  </a:lnTo>
                  <a:lnTo>
                    <a:pt x="932" y="208"/>
                  </a:lnTo>
                  <a:lnTo>
                    <a:pt x="952" y="210"/>
                  </a:lnTo>
                  <a:lnTo>
                    <a:pt x="952" y="210"/>
                  </a:lnTo>
                  <a:lnTo>
                    <a:pt x="972" y="228"/>
                  </a:lnTo>
                  <a:lnTo>
                    <a:pt x="972" y="228"/>
                  </a:lnTo>
                  <a:lnTo>
                    <a:pt x="972" y="278"/>
                  </a:lnTo>
                  <a:lnTo>
                    <a:pt x="972" y="278"/>
                  </a:lnTo>
                  <a:lnTo>
                    <a:pt x="958" y="296"/>
                  </a:lnTo>
                  <a:lnTo>
                    <a:pt x="946" y="316"/>
                  </a:lnTo>
                  <a:lnTo>
                    <a:pt x="938" y="336"/>
                  </a:lnTo>
                  <a:lnTo>
                    <a:pt x="930" y="358"/>
                  </a:lnTo>
                  <a:lnTo>
                    <a:pt x="930" y="358"/>
                  </a:lnTo>
                  <a:lnTo>
                    <a:pt x="908" y="388"/>
                  </a:lnTo>
                  <a:lnTo>
                    <a:pt x="880" y="418"/>
                  </a:lnTo>
                  <a:lnTo>
                    <a:pt x="880" y="418"/>
                  </a:lnTo>
                  <a:lnTo>
                    <a:pt x="866" y="422"/>
                  </a:lnTo>
                  <a:lnTo>
                    <a:pt x="856" y="422"/>
                  </a:lnTo>
                  <a:lnTo>
                    <a:pt x="846" y="420"/>
                  </a:lnTo>
                  <a:lnTo>
                    <a:pt x="840" y="418"/>
                  </a:lnTo>
                  <a:lnTo>
                    <a:pt x="828" y="406"/>
                  </a:lnTo>
                  <a:lnTo>
                    <a:pt x="812" y="394"/>
                  </a:lnTo>
                  <a:lnTo>
                    <a:pt x="812" y="394"/>
                  </a:lnTo>
                  <a:lnTo>
                    <a:pt x="806" y="388"/>
                  </a:lnTo>
                  <a:lnTo>
                    <a:pt x="800" y="382"/>
                  </a:lnTo>
                  <a:lnTo>
                    <a:pt x="788" y="376"/>
                  </a:lnTo>
                  <a:lnTo>
                    <a:pt x="778" y="374"/>
                  </a:lnTo>
                  <a:lnTo>
                    <a:pt x="768" y="374"/>
                  </a:lnTo>
                  <a:lnTo>
                    <a:pt x="768" y="374"/>
                  </a:lnTo>
                  <a:lnTo>
                    <a:pt x="764" y="382"/>
                  </a:lnTo>
                  <a:lnTo>
                    <a:pt x="764" y="382"/>
                  </a:lnTo>
                  <a:lnTo>
                    <a:pt x="764" y="422"/>
                  </a:lnTo>
                  <a:lnTo>
                    <a:pt x="764" y="422"/>
                  </a:lnTo>
                  <a:lnTo>
                    <a:pt x="768" y="434"/>
                  </a:lnTo>
                  <a:lnTo>
                    <a:pt x="772" y="446"/>
                  </a:lnTo>
                  <a:lnTo>
                    <a:pt x="772" y="460"/>
                  </a:lnTo>
                  <a:lnTo>
                    <a:pt x="772" y="478"/>
                  </a:lnTo>
                  <a:lnTo>
                    <a:pt x="772" y="478"/>
                  </a:lnTo>
                  <a:lnTo>
                    <a:pt x="770" y="492"/>
                  </a:lnTo>
                  <a:lnTo>
                    <a:pt x="766" y="510"/>
                  </a:lnTo>
                  <a:lnTo>
                    <a:pt x="766" y="528"/>
                  </a:lnTo>
                  <a:lnTo>
                    <a:pt x="768" y="548"/>
                  </a:lnTo>
                  <a:lnTo>
                    <a:pt x="768" y="548"/>
                  </a:lnTo>
                  <a:lnTo>
                    <a:pt x="784" y="564"/>
                  </a:lnTo>
                  <a:lnTo>
                    <a:pt x="784" y="564"/>
                  </a:lnTo>
                  <a:lnTo>
                    <a:pt x="790" y="568"/>
                  </a:lnTo>
                  <a:lnTo>
                    <a:pt x="796" y="574"/>
                  </a:lnTo>
                  <a:lnTo>
                    <a:pt x="802" y="582"/>
                  </a:lnTo>
                  <a:lnTo>
                    <a:pt x="808" y="592"/>
                  </a:lnTo>
                  <a:lnTo>
                    <a:pt x="810" y="602"/>
                  </a:lnTo>
                  <a:lnTo>
                    <a:pt x="810" y="612"/>
                  </a:lnTo>
                  <a:lnTo>
                    <a:pt x="808" y="622"/>
                  </a:lnTo>
                  <a:lnTo>
                    <a:pt x="800" y="632"/>
                  </a:lnTo>
                  <a:lnTo>
                    <a:pt x="800" y="632"/>
                  </a:lnTo>
                  <a:lnTo>
                    <a:pt x="786" y="640"/>
                  </a:lnTo>
                  <a:lnTo>
                    <a:pt x="780" y="646"/>
                  </a:lnTo>
                  <a:lnTo>
                    <a:pt x="778" y="650"/>
                  </a:lnTo>
                  <a:lnTo>
                    <a:pt x="776" y="656"/>
                  </a:lnTo>
                  <a:lnTo>
                    <a:pt x="776" y="674"/>
                  </a:lnTo>
                  <a:lnTo>
                    <a:pt x="776" y="674"/>
                  </a:lnTo>
                  <a:lnTo>
                    <a:pt x="782" y="680"/>
                  </a:lnTo>
                  <a:lnTo>
                    <a:pt x="788" y="686"/>
                  </a:lnTo>
                  <a:lnTo>
                    <a:pt x="806" y="694"/>
                  </a:lnTo>
                  <a:lnTo>
                    <a:pt x="828" y="702"/>
                  </a:lnTo>
                  <a:lnTo>
                    <a:pt x="840" y="710"/>
                  </a:lnTo>
                  <a:lnTo>
                    <a:pt x="850" y="718"/>
                  </a:lnTo>
                  <a:lnTo>
                    <a:pt x="850" y="718"/>
                  </a:lnTo>
                  <a:lnTo>
                    <a:pt x="848" y="740"/>
                  </a:lnTo>
                  <a:lnTo>
                    <a:pt x="846" y="752"/>
                  </a:lnTo>
                  <a:lnTo>
                    <a:pt x="842" y="756"/>
                  </a:lnTo>
                  <a:lnTo>
                    <a:pt x="840" y="762"/>
                  </a:lnTo>
                  <a:lnTo>
                    <a:pt x="840" y="762"/>
                  </a:lnTo>
                  <a:lnTo>
                    <a:pt x="818" y="760"/>
                  </a:lnTo>
                  <a:lnTo>
                    <a:pt x="796" y="758"/>
                  </a:lnTo>
                  <a:lnTo>
                    <a:pt x="778" y="754"/>
                  </a:lnTo>
                  <a:lnTo>
                    <a:pt x="764" y="748"/>
                  </a:lnTo>
                  <a:lnTo>
                    <a:pt x="764" y="748"/>
                  </a:lnTo>
                  <a:lnTo>
                    <a:pt x="762" y="734"/>
                  </a:lnTo>
                  <a:lnTo>
                    <a:pt x="760" y="722"/>
                  </a:lnTo>
                  <a:lnTo>
                    <a:pt x="756" y="712"/>
                  </a:lnTo>
                  <a:lnTo>
                    <a:pt x="752" y="702"/>
                  </a:lnTo>
                  <a:lnTo>
                    <a:pt x="752" y="702"/>
                  </a:lnTo>
                  <a:lnTo>
                    <a:pt x="744" y="704"/>
                  </a:lnTo>
                  <a:lnTo>
                    <a:pt x="736" y="704"/>
                  </a:lnTo>
                  <a:lnTo>
                    <a:pt x="726" y="710"/>
                  </a:lnTo>
                  <a:lnTo>
                    <a:pt x="716" y="718"/>
                  </a:lnTo>
                  <a:lnTo>
                    <a:pt x="706" y="724"/>
                  </a:lnTo>
                  <a:lnTo>
                    <a:pt x="706" y="724"/>
                  </a:lnTo>
                  <a:lnTo>
                    <a:pt x="680" y="724"/>
                  </a:lnTo>
                  <a:lnTo>
                    <a:pt x="680" y="724"/>
                  </a:lnTo>
                  <a:lnTo>
                    <a:pt x="670" y="716"/>
                  </a:lnTo>
                  <a:lnTo>
                    <a:pt x="662" y="706"/>
                  </a:lnTo>
                  <a:lnTo>
                    <a:pt x="656" y="698"/>
                  </a:lnTo>
                  <a:lnTo>
                    <a:pt x="652" y="688"/>
                  </a:lnTo>
                  <a:lnTo>
                    <a:pt x="646" y="668"/>
                  </a:lnTo>
                  <a:lnTo>
                    <a:pt x="642" y="652"/>
                  </a:lnTo>
                  <a:lnTo>
                    <a:pt x="642" y="652"/>
                  </a:lnTo>
                  <a:lnTo>
                    <a:pt x="630" y="636"/>
                  </a:lnTo>
                  <a:lnTo>
                    <a:pt x="630" y="636"/>
                  </a:lnTo>
                  <a:lnTo>
                    <a:pt x="604" y="636"/>
                  </a:lnTo>
                  <a:lnTo>
                    <a:pt x="594" y="636"/>
                  </a:lnTo>
                  <a:lnTo>
                    <a:pt x="588" y="638"/>
                  </a:lnTo>
                  <a:lnTo>
                    <a:pt x="582" y="642"/>
                  </a:lnTo>
                  <a:lnTo>
                    <a:pt x="578" y="648"/>
                  </a:lnTo>
                  <a:lnTo>
                    <a:pt x="574" y="658"/>
                  </a:lnTo>
                  <a:lnTo>
                    <a:pt x="572" y="670"/>
                  </a:lnTo>
                  <a:lnTo>
                    <a:pt x="572" y="670"/>
                  </a:lnTo>
                  <a:lnTo>
                    <a:pt x="564" y="676"/>
                  </a:lnTo>
                  <a:lnTo>
                    <a:pt x="556" y="680"/>
                  </a:lnTo>
                  <a:lnTo>
                    <a:pt x="550" y="682"/>
                  </a:lnTo>
                  <a:lnTo>
                    <a:pt x="542" y="686"/>
                  </a:lnTo>
                  <a:lnTo>
                    <a:pt x="542" y="686"/>
                  </a:lnTo>
                  <a:lnTo>
                    <a:pt x="542" y="704"/>
                  </a:lnTo>
                  <a:lnTo>
                    <a:pt x="542" y="704"/>
                  </a:lnTo>
                  <a:lnTo>
                    <a:pt x="550" y="712"/>
                  </a:lnTo>
                  <a:lnTo>
                    <a:pt x="558" y="726"/>
                  </a:lnTo>
                  <a:lnTo>
                    <a:pt x="562" y="732"/>
                  </a:lnTo>
                  <a:lnTo>
                    <a:pt x="564" y="740"/>
                  </a:lnTo>
                  <a:lnTo>
                    <a:pt x="564" y="748"/>
                  </a:lnTo>
                  <a:lnTo>
                    <a:pt x="562" y="758"/>
                  </a:lnTo>
                  <a:lnTo>
                    <a:pt x="562" y="758"/>
                  </a:lnTo>
                  <a:lnTo>
                    <a:pt x="558" y="766"/>
                  </a:lnTo>
                  <a:lnTo>
                    <a:pt x="552" y="772"/>
                  </a:lnTo>
                  <a:lnTo>
                    <a:pt x="536" y="782"/>
                  </a:lnTo>
                  <a:lnTo>
                    <a:pt x="508" y="800"/>
                  </a:lnTo>
                  <a:lnTo>
                    <a:pt x="508" y="800"/>
                  </a:lnTo>
                  <a:lnTo>
                    <a:pt x="500" y="810"/>
                  </a:lnTo>
                  <a:lnTo>
                    <a:pt x="500" y="810"/>
                  </a:lnTo>
                  <a:lnTo>
                    <a:pt x="500" y="850"/>
                  </a:lnTo>
                  <a:lnTo>
                    <a:pt x="500" y="850"/>
                  </a:lnTo>
                  <a:lnTo>
                    <a:pt x="504" y="856"/>
                  </a:lnTo>
                  <a:lnTo>
                    <a:pt x="508" y="860"/>
                  </a:lnTo>
                  <a:lnTo>
                    <a:pt x="518" y="866"/>
                  </a:lnTo>
                  <a:lnTo>
                    <a:pt x="522" y="870"/>
                  </a:lnTo>
                  <a:lnTo>
                    <a:pt x="526" y="878"/>
                  </a:lnTo>
                  <a:lnTo>
                    <a:pt x="528" y="888"/>
                  </a:lnTo>
                  <a:lnTo>
                    <a:pt x="530" y="902"/>
                  </a:lnTo>
                  <a:lnTo>
                    <a:pt x="530" y="902"/>
                  </a:lnTo>
                  <a:lnTo>
                    <a:pt x="522" y="918"/>
                  </a:lnTo>
                  <a:lnTo>
                    <a:pt x="522" y="918"/>
                  </a:lnTo>
                  <a:lnTo>
                    <a:pt x="510" y="924"/>
                  </a:lnTo>
                  <a:lnTo>
                    <a:pt x="498" y="930"/>
                  </a:lnTo>
                  <a:lnTo>
                    <a:pt x="498" y="930"/>
                  </a:lnTo>
                  <a:lnTo>
                    <a:pt x="432" y="956"/>
                  </a:lnTo>
                  <a:lnTo>
                    <a:pt x="432" y="956"/>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8" name="Freeform 20">
              <a:extLst>
                <a:ext uri="{FF2B5EF4-FFF2-40B4-BE49-F238E27FC236}">
                  <a16:creationId xmlns:a16="http://schemas.microsoft.com/office/drawing/2014/main" xmlns="" id="{0483BA95-CF03-4C40-A622-7B0A86CA7982}"/>
                </a:ext>
              </a:extLst>
            </p:cNvPr>
            <p:cNvSpPr>
              <a:spLocks/>
            </p:cNvSpPr>
            <p:nvPr/>
          </p:nvSpPr>
          <p:spPr bwMode="auto">
            <a:xfrm>
              <a:off x="307095" y="2881980"/>
              <a:ext cx="1765130" cy="1080803"/>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0" h="1194">
                  <a:moveTo>
                    <a:pt x="1342" y="1194"/>
                  </a:moveTo>
                  <a:lnTo>
                    <a:pt x="1342" y="1194"/>
                  </a:lnTo>
                  <a:lnTo>
                    <a:pt x="1336" y="1192"/>
                  </a:lnTo>
                  <a:lnTo>
                    <a:pt x="1324" y="1188"/>
                  </a:lnTo>
                  <a:lnTo>
                    <a:pt x="1298" y="1186"/>
                  </a:lnTo>
                  <a:lnTo>
                    <a:pt x="1258" y="1186"/>
                  </a:lnTo>
                  <a:lnTo>
                    <a:pt x="1258" y="1186"/>
                  </a:lnTo>
                  <a:lnTo>
                    <a:pt x="1244" y="1192"/>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36"/>
                  </a:lnTo>
                  <a:lnTo>
                    <a:pt x="1228" y="1114"/>
                  </a:lnTo>
                  <a:lnTo>
                    <a:pt x="1228" y="1114"/>
                  </a:lnTo>
                  <a:lnTo>
                    <a:pt x="1216" y="1108"/>
                  </a:lnTo>
                  <a:lnTo>
                    <a:pt x="1206" y="1104"/>
                  </a:lnTo>
                  <a:lnTo>
                    <a:pt x="1200" y="1100"/>
                  </a:lnTo>
                  <a:lnTo>
                    <a:pt x="1194" y="1094"/>
                  </a:lnTo>
                  <a:lnTo>
                    <a:pt x="1192" y="1088"/>
                  </a:lnTo>
                  <a:lnTo>
                    <a:pt x="1190" y="1082"/>
                  </a:lnTo>
                  <a:lnTo>
                    <a:pt x="1186" y="1068"/>
                  </a:lnTo>
                  <a:lnTo>
                    <a:pt x="1186" y="1068"/>
                  </a:lnTo>
                  <a:lnTo>
                    <a:pt x="1180" y="1058"/>
                  </a:lnTo>
                  <a:lnTo>
                    <a:pt x="1180" y="1058"/>
                  </a:lnTo>
                  <a:lnTo>
                    <a:pt x="1152" y="1058"/>
                  </a:lnTo>
                  <a:lnTo>
                    <a:pt x="1128" y="1052"/>
                  </a:lnTo>
                  <a:lnTo>
                    <a:pt x="1128" y="1052"/>
                  </a:lnTo>
                  <a:lnTo>
                    <a:pt x="1112" y="1028"/>
                  </a:lnTo>
                  <a:lnTo>
                    <a:pt x="1112" y="1028"/>
                  </a:lnTo>
                  <a:lnTo>
                    <a:pt x="1092" y="1022"/>
                  </a:lnTo>
                  <a:lnTo>
                    <a:pt x="1074" y="1014"/>
                  </a:lnTo>
                  <a:lnTo>
                    <a:pt x="1060" y="1006"/>
                  </a:lnTo>
                  <a:lnTo>
                    <a:pt x="1050" y="1000"/>
                  </a:lnTo>
                  <a:lnTo>
                    <a:pt x="1050" y="1000"/>
                  </a:lnTo>
                  <a:lnTo>
                    <a:pt x="1038" y="994"/>
                  </a:lnTo>
                  <a:lnTo>
                    <a:pt x="1038" y="994"/>
                  </a:lnTo>
                  <a:lnTo>
                    <a:pt x="1002" y="994"/>
                  </a:lnTo>
                  <a:lnTo>
                    <a:pt x="1002" y="994"/>
                  </a:lnTo>
                  <a:lnTo>
                    <a:pt x="992" y="1002"/>
                  </a:lnTo>
                  <a:lnTo>
                    <a:pt x="982" y="1012"/>
                  </a:lnTo>
                  <a:lnTo>
                    <a:pt x="970" y="1022"/>
                  </a:lnTo>
                  <a:lnTo>
                    <a:pt x="956" y="1028"/>
                  </a:lnTo>
                  <a:lnTo>
                    <a:pt x="956" y="1028"/>
                  </a:lnTo>
                  <a:lnTo>
                    <a:pt x="944" y="1040"/>
                  </a:lnTo>
                  <a:lnTo>
                    <a:pt x="944" y="1040"/>
                  </a:lnTo>
                  <a:lnTo>
                    <a:pt x="936" y="1056"/>
                  </a:lnTo>
                  <a:lnTo>
                    <a:pt x="936" y="1056"/>
                  </a:lnTo>
                  <a:lnTo>
                    <a:pt x="932" y="1076"/>
                  </a:lnTo>
                  <a:lnTo>
                    <a:pt x="928" y="109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20"/>
                  </a:lnTo>
                  <a:lnTo>
                    <a:pt x="908" y="1004"/>
                  </a:lnTo>
                  <a:lnTo>
                    <a:pt x="908" y="1004"/>
                  </a:lnTo>
                  <a:lnTo>
                    <a:pt x="894" y="996"/>
                  </a:lnTo>
                  <a:lnTo>
                    <a:pt x="886" y="992"/>
                  </a:lnTo>
                  <a:lnTo>
                    <a:pt x="872" y="992"/>
                  </a:lnTo>
                  <a:lnTo>
                    <a:pt x="872" y="992"/>
                  </a:lnTo>
                  <a:lnTo>
                    <a:pt x="822" y="1002"/>
                  </a:lnTo>
                  <a:lnTo>
                    <a:pt x="802" y="1008"/>
                  </a:lnTo>
                  <a:lnTo>
                    <a:pt x="782" y="1018"/>
                  </a:lnTo>
                  <a:lnTo>
                    <a:pt x="782" y="1018"/>
                  </a:lnTo>
                  <a:lnTo>
                    <a:pt x="772" y="1016"/>
                  </a:lnTo>
                  <a:lnTo>
                    <a:pt x="762" y="1014"/>
                  </a:lnTo>
                  <a:lnTo>
                    <a:pt x="754" y="1010"/>
                  </a:lnTo>
                  <a:lnTo>
                    <a:pt x="748" y="1006"/>
                  </a:lnTo>
                  <a:lnTo>
                    <a:pt x="736" y="994"/>
                  </a:lnTo>
                  <a:lnTo>
                    <a:pt x="728" y="982"/>
                  </a:lnTo>
                  <a:lnTo>
                    <a:pt x="728" y="982"/>
                  </a:lnTo>
                  <a:lnTo>
                    <a:pt x="714" y="966"/>
                  </a:lnTo>
                  <a:lnTo>
                    <a:pt x="714" y="966"/>
                  </a:lnTo>
                  <a:lnTo>
                    <a:pt x="634" y="966"/>
                  </a:lnTo>
                  <a:lnTo>
                    <a:pt x="634" y="966"/>
                  </a:lnTo>
                  <a:lnTo>
                    <a:pt x="626" y="960"/>
                  </a:lnTo>
                  <a:lnTo>
                    <a:pt x="620" y="954"/>
                  </a:lnTo>
                  <a:lnTo>
                    <a:pt x="612" y="938"/>
                  </a:lnTo>
                  <a:lnTo>
                    <a:pt x="606" y="922"/>
                  </a:lnTo>
                  <a:lnTo>
                    <a:pt x="600" y="908"/>
                  </a:lnTo>
                  <a:lnTo>
                    <a:pt x="600" y="908"/>
                  </a:lnTo>
                  <a:lnTo>
                    <a:pt x="584" y="904"/>
                  </a:lnTo>
                  <a:lnTo>
                    <a:pt x="580" y="900"/>
                  </a:lnTo>
                  <a:lnTo>
                    <a:pt x="576" y="894"/>
                  </a:lnTo>
                  <a:lnTo>
                    <a:pt x="576" y="894"/>
                  </a:lnTo>
                  <a:lnTo>
                    <a:pt x="554" y="878"/>
                  </a:lnTo>
                  <a:lnTo>
                    <a:pt x="554" y="878"/>
                  </a:lnTo>
                  <a:lnTo>
                    <a:pt x="514" y="864"/>
                  </a:lnTo>
                  <a:lnTo>
                    <a:pt x="514" y="864"/>
                  </a:lnTo>
                  <a:lnTo>
                    <a:pt x="500" y="852"/>
                  </a:lnTo>
                  <a:lnTo>
                    <a:pt x="492" y="842"/>
                  </a:lnTo>
                  <a:lnTo>
                    <a:pt x="486" y="832"/>
                  </a:lnTo>
                  <a:lnTo>
                    <a:pt x="482" y="824"/>
                  </a:lnTo>
                  <a:lnTo>
                    <a:pt x="480" y="816"/>
                  </a:lnTo>
                  <a:lnTo>
                    <a:pt x="480" y="808"/>
                  </a:lnTo>
                  <a:lnTo>
                    <a:pt x="478" y="784"/>
                  </a:lnTo>
                  <a:lnTo>
                    <a:pt x="478" y="784"/>
                  </a:lnTo>
                  <a:lnTo>
                    <a:pt x="468" y="764"/>
                  </a:lnTo>
                  <a:lnTo>
                    <a:pt x="468" y="764"/>
                  </a:lnTo>
                  <a:lnTo>
                    <a:pt x="424" y="766"/>
                  </a:lnTo>
                  <a:lnTo>
                    <a:pt x="424" y="766"/>
                  </a:lnTo>
                  <a:lnTo>
                    <a:pt x="406" y="758"/>
                  </a:lnTo>
                  <a:lnTo>
                    <a:pt x="400" y="754"/>
                  </a:lnTo>
                  <a:lnTo>
                    <a:pt x="396" y="750"/>
                  </a:lnTo>
                  <a:lnTo>
                    <a:pt x="392" y="740"/>
                  </a:lnTo>
                  <a:lnTo>
                    <a:pt x="390" y="726"/>
                  </a:lnTo>
                  <a:lnTo>
                    <a:pt x="390" y="726"/>
                  </a:lnTo>
                  <a:lnTo>
                    <a:pt x="380" y="716"/>
                  </a:lnTo>
                  <a:lnTo>
                    <a:pt x="372" y="710"/>
                  </a:lnTo>
                  <a:lnTo>
                    <a:pt x="358" y="700"/>
                  </a:lnTo>
                  <a:lnTo>
                    <a:pt x="358" y="700"/>
                  </a:lnTo>
                  <a:lnTo>
                    <a:pt x="318" y="666"/>
                  </a:lnTo>
                  <a:lnTo>
                    <a:pt x="318" y="666"/>
                  </a:lnTo>
                  <a:lnTo>
                    <a:pt x="284" y="610"/>
                  </a:lnTo>
                  <a:lnTo>
                    <a:pt x="284" y="610"/>
                  </a:lnTo>
                  <a:lnTo>
                    <a:pt x="260" y="610"/>
                  </a:lnTo>
                  <a:lnTo>
                    <a:pt x="252" y="612"/>
                  </a:lnTo>
                  <a:lnTo>
                    <a:pt x="242" y="616"/>
                  </a:lnTo>
                  <a:lnTo>
                    <a:pt x="242" y="616"/>
                  </a:lnTo>
                  <a:lnTo>
                    <a:pt x="230" y="622"/>
                  </a:lnTo>
                  <a:lnTo>
                    <a:pt x="218" y="630"/>
                  </a:lnTo>
                  <a:lnTo>
                    <a:pt x="218" y="630"/>
                  </a:lnTo>
                  <a:lnTo>
                    <a:pt x="182" y="630"/>
                  </a:lnTo>
                  <a:lnTo>
                    <a:pt x="182" y="630"/>
                  </a:lnTo>
                  <a:lnTo>
                    <a:pt x="170" y="620"/>
                  </a:lnTo>
                  <a:lnTo>
                    <a:pt x="162" y="612"/>
                  </a:lnTo>
                  <a:lnTo>
                    <a:pt x="156" y="602"/>
                  </a:lnTo>
                  <a:lnTo>
                    <a:pt x="150" y="592"/>
                  </a:lnTo>
                  <a:lnTo>
                    <a:pt x="144" y="572"/>
                  </a:lnTo>
                  <a:lnTo>
                    <a:pt x="142" y="552"/>
                  </a:lnTo>
                  <a:lnTo>
                    <a:pt x="142" y="552"/>
                  </a:lnTo>
                  <a:lnTo>
                    <a:pt x="112" y="506"/>
                  </a:lnTo>
                  <a:lnTo>
                    <a:pt x="112" y="506"/>
                  </a:lnTo>
                  <a:lnTo>
                    <a:pt x="100" y="494"/>
                  </a:lnTo>
                  <a:lnTo>
                    <a:pt x="88" y="486"/>
                  </a:lnTo>
                  <a:lnTo>
                    <a:pt x="74" y="478"/>
                  </a:lnTo>
                  <a:lnTo>
                    <a:pt x="62" y="472"/>
                  </a:lnTo>
                  <a:lnTo>
                    <a:pt x="36" y="462"/>
                  </a:lnTo>
                  <a:lnTo>
                    <a:pt x="12" y="454"/>
                  </a:lnTo>
                  <a:lnTo>
                    <a:pt x="12" y="454"/>
                  </a:lnTo>
                  <a:lnTo>
                    <a:pt x="4" y="448"/>
                  </a:lnTo>
                  <a:lnTo>
                    <a:pt x="0" y="442"/>
                  </a:lnTo>
                  <a:lnTo>
                    <a:pt x="0" y="436"/>
                  </a:lnTo>
                  <a:lnTo>
                    <a:pt x="0" y="430"/>
                  </a:lnTo>
                  <a:lnTo>
                    <a:pt x="2" y="420"/>
                  </a:lnTo>
                  <a:lnTo>
                    <a:pt x="8" y="412"/>
                  </a:lnTo>
                  <a:lnTo>
                    <a:pt x="8" y="412"/>
                  </a:lnTo>
                  <a:lnTo>
                    <a:pt x="14" y="406"/>
                  </a:lnTo>
                  <a:lnTo>
                    <a:pt x="18" y="400"/>
                  </a:lnTo>
                  <a:lnTo>
                    <a:pt x="22" y="388"/>
                  </a:lnTo>
                  <a:lnTo>
                    <a:pt x="22" y="388"/>
                  </a:lnTo>
                  <a:lnTo>
                    <a:pt x="26" y="316"/>
                  </a:lnTo>
                  <a:lnTo>
                    <a:pt x="26" y="316"/>
                  </a:lnTo>
                  <a:lnTo>
                    <a:pt x="18" y="296"/>
                  </a:lnTo>
                  <a:lnTo>
                    <a:pt x="16" y="290"/>
                  </a:lnTo>
                  <a:lnTo>
                    <a:pt x="14" y="286"/>
                  </a:lnTo>
                  <a:lnTo>
                    <a:pt x="16" y="284"/>
                  </a:lnTo>
                  <a:lnTo>
                    <a:pt x="20" y="282"/>
                  </a:lnTo>
                  <a:lnTo>
                    <a:pt x="36" y="280"/>
                  </a:lnTo>
                  <a:lnTo>
                    <a:pt x="36" y="280"/>
                  </a:lnTo>
                  <a:lnTo>
                    <a:pt x="48" y="288"/>
                  </a:lnTo>
                  <a:lnTo>
                    <a:pt x="48" y="288"/>
                  </a:lnTo>
                  <a:lnTo>
                    <a:pt x="54" y="300"/>
                  </a:lnTo>
                  <a:lnTo>
                    <a:pt x="58" y="308"/>
                  </a:lnTo>
                  <a:lnTo>
                    <a:pt x="64" y="314"/>
                  </a:lnTo>
                  <a:lnTo>
                    <a:pt x="70" y="318"/>
                  </a:lnTo>
                  <a:lnTo>
                    <a:pt x="78" y="320"/>
                  </a:lnTo>
                  <a:lnTo>
                    <a:pt x="86" y="316"/>
                  </a:lnTo>
                  <a:lnTo>
                    <a:pt x="94" y="308"/>
                  </a:lnTo>
                  <a:lnTo>
                    <a:pt x="94" y="308"/>
                  </a:lnTo>
                  <a:lnTo>
                    <a:pt x="104" y="280"/>
                  </a:lnTo>
                  <a:lnTo>
                    <a:pt x="104" y="280"/>
                  </a:lnTo>
                  <a:lnTo>
                    <a:pt x="98" y="216"/>
                  </a:lnTo>
                  <a:lnTo>
                    <a:pt x="98" y="216"/>
                  </a:lnTo>
                  <a:lnTo>
                    <a:pt x="80" y="166"/>
                  </a:lnTo>
                  <a:lnTo>
                    <a:pt x="80" y="166"/>
                  </a:lnTo>
                  <a:lnTo>
                    <a:pt x="76" y="144"/>
                  </a:lnTo>
                  <a:lnTo>
                    <a:pt x="76" y="134"/>
                  </a:lnTo>
                  <a:lnTo>
                    <a:pt x="78" y="126"/>
                  </a:lnTo>
                  <a:lnTo>
                    <a:pt x="80" y="118"/>
                  </a:lnTo>
                  <a:lnTo>
                    <a:pt x="84" y="112"/>
                  </a:lnTo>
                  <a:lnTo>
                    <a:pt x="90" y="104"/>
                  </a:lnTo>
                  <a:lnTo>
                    <a:pt x="98" y="98"/>
                  </a:lnTo>
                  <a:lnTo>
                    <a:pt x="98" y="98"/>
                  </a:lnTo>
                  <a:lnTo>
                    <a:pt x="108" y="82"/>
                  </a:lnTo>
                  <a:lnTo>
                    <a:pt x="108" y="82"/>
                  </a:lnTo>
                  <a:lnTo>
                    <a:pt x="146" y="98"/>
                  </a:lnTo>
                  <a:lnTo>
                    <a:pt x="146" y="98"/>
                  </a:lnTo>
                  <a:lnTo>
                    <a:pt x="182" y="98"/>
                  </a:lnTo>
                  <a:lnTo>
                    <a:pt x="182" y="98"/>
                  </a:lnTo>
                  <a:lnTo>
                    <a:pt x="190" y="92"/>
                  </a:lnTo>
                  <a:lnTo>
                    <a:pt x="198" y="86"/>
                  </a:lnTo>
                  <a:lnTo>
                    <a:pt x="206" y="80"/>
                  </a:lnTo>
                  <a:lnTo>
                    <a:pt x="216" y="72"/>
                  </a:lnTo>
                  <a:lnTo>
                    <a:pt x="216" y="72"/>
                  </a:lnTo>
                  <a:lnTo>
                    <a:pt x="226" y="48"/>
                  </a:lnTo>
                  <a:lnTo>
                    <a:pt x="238" y="30"/>
                  </a:lnTo>
                  <a:lnTo>
                    <a:pt x="244" y="22"/>
                  </a:lnTo>
                  <a:lnTo>
                    <a:pt x="254" y="14"/>
                  </a:lnTo>
                  <a:lnTo>
                    <a:pt x="276" y="0"/>
                  </a:lnTo>
                  <a:lnTo>
                    <a:pt x="276" y="0"/>
                  </a:lnTo>
                  <a:lnTo>
                    <a:pt x="286" y="0"/>
                  </a:lnTo>
                  <a:lnTo>
                    <a:pt x="304" y="6"/>
                  </a:lnTo>
                  <a:lnTo>
                    <a:pt x="304" y="6"/>
                  </a:lnTo>
                  <a:lnTo>
                    <a:pt x="350" y="34"/>
                  </a:lnTo>
                  <a:lnTo>
                    <a:pt x="350" y="34"/>
                  </a:lnTo>
                  <a:lnTo>
                    <a:pt x="352" y="42"/>
                  </a:lnTo>
                  <a:lnTo>
                    <a:pt x="356" y="48"/>
                  </a:lnTo>
                  <a:lnTo>
                    <a:pt x="362" y="50"/>
                  </a:lnTo>
                  <a:lnTo>
                    <a:pt x="368" y="50"/>
                  </a:lnTo>
                  <a:lnTo>
                    <a:pt x="386" y="48"/>
                  </a:lnTo>
                  <a:lnTo>
                    <a:pt x="402" y="42"/>
                  </a:lnTo>
                  <a:lnTo>
                    <a:pt x="402" y="42"/>
                  </a:lnTo>
                  <a:lnTo>
                    <a:pt x="438" y="36"/>
                  </a:lnTo>
                  <a:lnTo>
                    <a:pt x="438" y="36"/>
                  </a:lnTo>
                  <a:lnTo>
                    <a:pt x="454" y="20"/>
                  </a:lnTo>
                  <a:lnTo>
                    <a:pt x="458" y="14"/>
                  </a:lnTo>
                  <a:lnTo>
                    <a:pt x="464" y="10"/>
                  </a:lnTo>
                  <a:lnTo>
                    <a:pt x="470" y="10"/>
                  </a:lnTo>
                  <a:lnTo>
                    <a:pt x="476" y="10"/>
                  </a:lnTo>
                  <a:lnTo>
                    <a:pt x="486" y="14"/>
                  </a:lnTo>
                  <a:lnTo>
                    <a:pt x="496" y="22"/>
                  </a:lnTo>
                  <a:lnTo>
                    <a:pt x="496" y="22"/>
                  </a:lnTo>
                  <a:lnTo>
                    <a:pt x="498" y="38"/>
                  </a:lnTo>
                  <a:lnTo>
                    <a:pt x="498" y="44"/>
                  </a:lnTo>
                  <a:lnTo>
                    <a:pt x="500" y="48"/>
                  </a:lnTo>
                  <a:lnTo>
                    <a:pt x="510" y="56"/>
                  </a:lnTo>
                  <a:lnTo>
                    <a:pt x="528" y="68"/>
                  </a:lnTo>
                  <a:lnTo>
                    <a:pt x="528" y="68"/>
                  </a:lnTo>
                  <a:lnTo>
                    <a:pt x="564" y="82"/>
                  </a:lnTo>
                  <a:lnTo>
                    <a:pt x="564" y="82"/>
                  </a:lnTo>
                  <a:lnTo>
                    <a:pt x="594" y="82"/>
                  </a:lnTo>
                  <a:lnTo>
                    <a:pt x="594" y="82"/>
                  </a:lnTo>
                  <a:lnTo>
                    <a:pt x="608" y="76"/>
                  </a:lnTo>
                  <a:lnTo>
                    <a:pt x="622" y="72"/>
                  </a:lnTo>
                  <a:lnTo>
                    <a:pt x="638" y="68"/>
                  </a:lnTo>
                  <a:lnTo>
                    <a:pt x="658" y="66"/>
                  </a:lnTo>
                  <a:lnTo>
                    <a:pt x="658" y="66"/>
                  </a:lnTo>
                  <a:lnTo>
                    <a:pt x="678" y="56"/>
                  </a:lnTo>
                  <a:lnTo>
                    <a:pt x="686" y="54"/>
                  </a:lnTo>
                  <a:lnTo>
                    <a:pt x="694" y="54"/>
                  </a:lnTo>
                  <a:lnTo>
                    <a:pt x="700" y="54"/>
                  </a:lnTo>
                  <a:lnTo>
                    <a:pt x="710" y="56"/>
                  </a:lnTo>
                  <a:lnTo>
                    <a:pt x="734" y="68"/>
                  </a:lnTo>
                  <a:lnTo>
                    <a:pt x="734" y="68"/>
                  </a:lnTo>
                  <a:lnTo>
                    <a:pt x="776" y="68"/>
                  </a:lnTo>
                  <a:lnTo>
                    <a:pt x="776" y="68"/>
                  </a:lnTo>
                  <a:lnTo>
                    <a:pt x="784" y="60"/>
                  </a:lnTo>
                  <a:lnTo>
                    <a:pt x="788" y="54"/>
                  </a:lnTo>
                  <a:lnTo>
                    <a:pt x="794" y="48"/>
                  </a:lnTo>
                  <a:lnTo>
                    <a:pt x="804" y="44"/>
                  </a:lnTo>
                  <a:lnTo>
                    <a:pt x="804" y="44"/>
                  </a:lnTo>
                  <a:lnTo>
                    <a:pt x="824" y="28"/>
                  </a:lnTo>
                  <a:lnTo>
                    <a:pt x="834" y="22"/>
                  </a:lnTo>
                  <a:lnTo>
                    <a:pt x="844" y="18"/>
                  </a:lnTo>
                  <a:lnTo>
                    <a:pt x="854" y="18"/>
                  </a:lnTo>
                  <a:lnTo>
                    <a:pt x="866" y="18"/>
                  </a:lnTo>
                  <a:lnTo>
                    <a:pt x="882" y="24"/>
                  </a:lnTo>
                  <a:lnTo>
                    <a:pt x="898" y="30"/>
                  </a:lnTo>
                  <a:lnTo>
                    <a:pt x="898" y="30"/>
                  </a:lnTo>
                  <a:lnTo>
                    <a:pt x="926" y="30"/>
                  </a:lnTo>
                  <a:lnTo>
                    <a:pt x="956" y="26"/>
                  </a:lnTo>
                  <a:lnTo>
                    <a:pt x="986" y="24"/>
                  </a:lnTo>
                  <a:lnTo>
                    <a:pt x="1018" y="24"/>
                  </a:lnTo>
                  <a:lnTo>
                    <a:pt x="1018" y="24"/>
                  </a:lnTo>
                  <a:lnTo>
                    <a:pt x="1046" y="38"/>
                  </a:lnTo>
                  <a:lnTo>
                    <a:pt x="1046" y="38"/>
                  </a:lnTo>
                  <a:lnTo>
                    <a:pt x="1060" y="52"/>
                  </a:lnTo>
                  <a:lnTo>
                    <a:pt x="1072" y="60"/>
                  </a:lnTo>
                  <a:lnTo>
                    <a:pt x="1086" y="66"/>
                  </a:lnTo>
                  <a:lnTo>
                    <a:pt x="1086" y="66"/>
                  </a:lnTo>
                  <a:lnTo>
                    <a:pt x="1088" y="90"/>
                  </a:lnTo>
                  <a:lnTo>
                    <a:pt x="1088" y="90"/>
                  </a:lnTo>
                  <a:lnTo>
                    <a:pt x="1096" y="100"/>
                  </a:lnTo>
                  <a:lnTo>
                    <a:pt x="1106" y="114"/>
                  </a:lnTo>
                  <a:lnTo>
                    <a:pt x="1110" y="122"/>
                  </a:lnTo>
                  <a:lnTo>
                    <a:pt x="1112" y="130"/>
                  </a:lnTo>
                  <a:lnTo>
                    <a:pt x="1112" y="140"/>
                  </a:lnTo>
                  <a:lnTo>
                    <a:pt x="1110" y="152"/>
                  </a:lnTo>
                  <a:lnTo>
                    <a:pt x="1110" y="152"/>
                  </a:lnTo>
                  <a:lnTo>
                    <a:pt x="1092" y="182"/>
                  </a:lnTo>
                  <a:lnTo>
                    <a:pt x="1092" y="182"/>
                  </a:lnTo>
                  <a:lnTo>
                    <a:pt x="1092" y="220"/>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44" y="412"/>
                  </a:lnTo>
                  <a:lnTo>
                    <a:pt x="1166" y="426"/>
                  </a:lnTo>
                  <a:lnTo>
                    <a:pt x="1178" y="432"/>
                  </a:lnTo>
                  <a:lnTo>
                    <a:pt x="1192" y="440"/>
                  </a:lnTo>
                  <a:lnTo>
                    <a:pt x="1192" y="440"/>
                  </a:lnTo>
                  <a:lnTo>
                    <a:pt x="1236" y="446"/>
                  </a:lnTo>
                  <a:lnTo>
                    <a:pt x="1236" y="446"/>
                  </a:lnTo>
                  <a:lnTo>
                    <a:pt x="1244" y="460"/>
                  </a:lnTo>
                  <a:lnTo>
                    <a:pt x="1254" y="472"/>
                  </a:lnTo>
                  <a:lnTo>
                    <a:pt x="1266" y="482"/>
                  </a:lnTo>
                  <a:lnTo>
                    <a:pt x="1278" y="490"/>
                  </a:lnTo>
                  <a:lnTo>
                    <a:pt x="1292" y="496"/>
                  </a:lnTo>
                  <a:lnTo>
                    <a:pt x="1308" y="502"/>
                  </a:lnTo>
                  <a:lnTo>
                    <a:pt x="1324" y="506"/>
                  </a:lnTo>
                  <a:lnTo>
                    <a:pt x="1344" y="510"/>
                  </a:lnTo>
                  <a:lnTo>
                    <a:pt x="1344" y="510"/>
                  </a:lnTo>
                  <a:lnTo>
                    <a:pt x="1360" y="522"/>
                  </a:lnTo>
                  <a:lnTo>
                    <a:pt x="1376" y="534"/>
                  </a:lnTo>
                  <a:lnTo>
                    <a:pt x="1384" y="538"/>
                  </a:lnTo>
                  <a:lnTo>
                    <a:pt x="1394" y="542"/>
                  </a:lnTo>
                  <a:lnTo>
                    <a:pt x="1406" y="546"/>
                  </a:lnTo>
                  <a:lnTo>
                    <a:pt x="1420" y="548"/>
                  </a:lnTo>
                  <a:lnTo>
                    <a:pt x="1420" y="548"/>
                  </a:lnTo>
                  <a:lnTo>
                    <a:pt x="1528" y="546"/>
                  </a:lnTo>
                  <a:lnTo>
                    <a:pt x="1528" y="546"/>
                  </a:lnTo>
                  <a:lnTo>
                    <a:pt x="1552" y="554"/>
                  </a:lnTo>
                  <a:lnTo>
                    <a:pt x="1552" y="554"/>
                  </a:lnTo>
                  <a:lnTo>
                    <a:pt x="1586" y="576"/>
                  </a:lnTo>
                  <a:lnTo>
                    <a:pt x="1586" y="576"/>
                  </a:lnTo>
                  <a:lnTo>
                    <a:pt x="1606" y="622"/>
                  </a:lnTo>
                  <a:lnTo>
                    <a:pt x="1606" y="622"/>
                  </a:lnTo>
                  <a:lnTo>
                    <a:pt x="1610" y="640"/>
                  </a:lnTo>
                  <a:lnTo>
                    <a:pt x="1616" y="652"/>
                  </a:lnTo>
                  <a:lnTo>
                    <a:pt x="1626" y="664"/>
                  </a:lnTo>
                  <a:lnTo>
                    <a:pt x="1644" y="682"/>
                  </a:lnTo>
                  <a:lnTo>
                    <a:pt x="1644" y="682"/>
                  </a:lnTo>
                  <a:lnTo>
                    <a:pt x="1666" y="682"/>
                  </a:lnTo>
                  <a:lnTo>
                    <a:pt x="1666" y="682"/>
                  </a:lnTo>
                  <a:lnTo>
                    <a:pt x="1678" y="664"/>
                  </a:lnTo>
                  <a:lnTo>
                    <a:pt x="1678" y="664"/>
                  </a:lnTo>
                  <a:lnTo>
                    <a:pt x="1696" y="662"/>
                  </a:lnTo>
                  <a:lnTo>
                    <a:pt x="1696" y="662"/>
                  </a:lnTo>
                  <a:lnTo>
                    <a:pt x="1698" y="666"/>
                  </a:lnTo>
                  <a:lnTo>
                    <a:pt x="1698" y="670"/>
                  </a:lnTo>
                  <a:lnTo>
                    <a:pt x="1706" y="676"/>
                  </a:lnTo>
                  <a:lnTo>
                    <a:pt x="1716" y="680"/>
                  </a:lnTo>
                  <a:lnTo>
                    <a:pt x="1728" y="682"/>
                  </a:lnTo>
                  <a:lnTo>
                    <a:pt x="1728" y="682"/>
                  </a:lnTo>
                  <a:lnTo>
                    <a:pt x="1764" y="660"/>
                  </a:lnTo>
                  <a:lnTo>
                    <a:pt x="1764" y="660"/>
                  </a:lnTo>
                  <a:lnTo>
                    <a:pt x="1774" y="646"/>
                  </a:lnTo>
                  <a:lnTo>
                    <a:pt x="1784" y="632"/>
                  </a:lnTo>
                  <a:lnTo>
                    <a:pt x="1794" y="616"/>
                  </a:lnTo>
                  <a:lnTo>
                    <a:pt x="1804" y="604"/>
                  </a:lnTo>
                  <a:lnTo>
                    <a:pt x="1804" y="604"/>
                  </a:lnTo>
                  <a:lnTo>
                    <a:pt x="1808" y="602"/>
                  </a:lnTo>
                  <a:lnTo>
                    <a:pt x="1808" y="602"/>
                  </a:lnTo>
                  <a:lnTo>
                    <a:pt x="1814" y="610"/>
                  </a:lnTo>
                  <a:lnTo>
                    <a:pt x="1824" y="616"/>
                  </a:lnTo>
                  <a:lnTo>
                    <a:pt x="1848" y="632"/>
                  </a:lnTo>
                  <a:lnTo>
                    <a:pt x="1848" y="632"/>
                  </a:lnTo>
                  <a:lnTo>
                    <a:pt x="1850" y="642"/>
                  </a:lnTo>
                  <a:lnTo>
                    <a:pt x="1856" y="654"/>
                  </a:lnTo>
                  <a:lnTo>
                    <a:pt x="1868" y="676"/>
                  </a:lnTo>
                  <a:lnTo>
                    <a:pt x="1886" y="698"/>
                  </a:lnTo>
                  <a:lnTo>
                    <a:pt x="1906" y="722"/>
                  </a:lnTo>
                  <a:lnTo>
                    <a:pt x="1906" y="722"/>
                  </a:lnTo>
                  <a:lnTo>
                    <a:pt x="1926" y="788"/>
                  </a:lnTo>
                  <a:lnTo>
                    <a:pt x="1926" y="788"/>
                  </a:lnTo>
                  <a:lnTo>
                    <a:pt x="1934" y="800"/>
                  </a:lnTo>
                  <a:lnTo>
                    <a:pt x="1942" y="814"/>
                  </a:lnTo>
                  <a:lnTo>
                    <a:pt x="1948" y="830"/>
                  </a:lnTo>
                  <a:lnTo>
                    <a:pt x="1950" y="840"/>
                  </a:lnTo>
                  <a:lnTo>
                    <a:pt x="1950" y="850"/>
                  </a:lnTo>
                  <a:lnTo>
                    <a:pt x="1950" y="850"/>
                  </a:lnTo>
                  <a:lnTo>
                    <a:pt x="1938" y="866"/>
                  </a:lnTo>
                  <a:lnTo>
                    <a:pt x="1930" y="878"/>
                  </a:lnTo>
                  <a:lnTo>
                    <a:pt x="1928" y="892"/>
                  </a:lnTo>
                  <a:lnTo>
                    <a:pt x="1928" y="918"/>
                  </a:lnTo>
                  <a:lnTo>
                    <a:pt x="1928" y="918"/>
                  </a:lnTo>
                  <a:lnTo>
                    <a:pt x="1932" y="932"/>
                  </a:lnTo>
                  <a:lnTo>
                    <a:pt x="1938" y="948"/>
                  </a:lnTo>
                  <a:lnTo>
                    <a:pt x="1940" y="958"/>
                  </a:lnTo>
                  <a:lnTo>
                    <a:pt x="1942" y="966"/>
                  </a:lnTo>
                  <a:lnTo>
                    <a:pt x="1940" y="976"/>
                  </a:lnTo>
                  <a:lnTo>
                    <a:pt x="1938" y="986"/>
                  </a:lnTo>
                  <a:lnTo>
                    <a:pt x="1938" y="986"/>
                  </a:lnTo>
                  <a:lnTo>
                    <a:pt x="1938" y="1008"/>
                  </a:lnTo>
                  <a:lnTo>
                    <a:pt x="1938" y="1008"/>
                  </a:lnTo>
                  <a:lnTo>
                    <a:pt x="1932" y="1008"/>
                  </a:lnTo>
                  <a:lnTo>
                    <a:pt x="1932" y="1008"/>
                  </a:lnTo>
                  <a:lnTo>
                    <a:pt x="1932" y="1004"/>
                  </a:lnTo>
                  <a:lnTo>
                    <a:pt x="1930" y="1002"/>
                  </a:lnTo>
                  <a:lnTo>
                    <a:pt x="1924" y="996"/>
                  </a:lnTo>
                  <a:lnTo>
                    <a:pt x="1918" y="992"/>
                  </a:lnTo>
                  <a:lnTo>
                    <a:pt x="1912" y="988"/>
                  </a:lnTo>
                  <a:lnTo>
                    <a:pt x="1912" y="988"/>
                  </a:lnTo>
                  <a:lnTo>
                    <a:pt x="1896" y="990"/>
                  </a:lnTo>
                  <a:lnTo>
                    <a:pt x="1886" y="994"/>
                  </a:lnTo>
                  <a:lnTo>
                    <a:pt x="1880" y="998"/>
                  </a:lnTo>
                  <a:lnTo>
                    <a:pt x="1872" y="1006"/>
                  </a:lnTo>
                  <a:lnTo>
                    <a:pt x="1872" y="1006"/>
                  </a:lnTo>
                  <a:lnTo>
                    <a:pt x="1872" y="1018"/>
                  </a:lnTo>
                  <a:lnTo>
                    <a:pt x="1876" y="1032"/>
                  </a:lnTo>
                  <a:lnTo>
                    <a:pt x="1882" y="1066"/>
                  </a:lnTo>
                  <a:lnTo>
                    <a:pt x="1882" y="1066"/>
                  </a:lnTo>
                  <a:lnTo>
                    <a:pt x="1880" y="1092"/>
                  </a:lnTo>
                  <a:lnTo>
                    <a:pt x="1880" y="1092"/>
                  </a:lnTo>
                  <a:lnTo>
                    <a:pt x="1866" y="1096"/>
                  </a:lnTo>
                  <a:lnTo>
                    <a:pt x="1866" y="1096"/>
                  </a:lnTo>
                  <a:lnTo>
                    <a:pt x="1842" y="1096"/>
                  </a:lnTo>
                  <a:lnTo>
                    <a:pt x="1842" y="1096"/>
                  </a:lnTo>
                  <a:lnTo>
                    <a:pt x="1810" y="1054"/>
                  </a:lnTo>
                  <a:lnTo>
                    <a:pt x="1810" y="1054"/>
                  </a:lnTo>
                  <a:lnTo>
                    <a:pt x="1796" y="1050"/>
                  </a:lnTo>
                  <a:lnTo>
                    <a:pt x="1782" y="1048"/>
                  </a:lnTo>
                  <a:lnTo>
                    <a:pt x="1772" y="1052"/>
                  </a:lnTo>
                  <a:lnTo>
                    <a:pt x="1762" y="1058"/>
                  </a:lnTo>
                  <a:lnTo>
                    <a:pt x="1756" y="1068"/>
                  </a:lnTo>
                  <a:lnTo>
                    <a:pt x="1752" y="1078"/>
                  </a:lnTo>
                  <a:lnTo>
                    <a:pt x="1752" y="1092"/>
                  </a:lnTo>
                  <a:lnTo>
                    <a:pt x="1754" y="1108"/>
                  </a:lnTo>
                  <a:lnTo>
                    <a:pt x="1754" y="1108"/>
                  </a:lnTo>
                  <a:lnTo>
                    <a:pt x="1748" y="1116"/>
                  </a:lnTo>
                  <a:lnTo>
                    <a:pt x="1744" y="1124"/>
                  </a:lnTo>
                  <a:lnTo>
                    <a:pt x="1744" y="1124"/>
                  </a:lnTo>
                  <a:lnTo>
                    <a:pt x="1730" y="1122"/>
                  </a:lnTo>
                  <a:lnTo>
                    <a:pt x="1718" y="1118"/>
                  </a:lnTo>
                  <a:lnTo>
                    <a:pt x="1706" y="1112"/>
                  </a:lnTo>
                  <a:lnTo>
                    <a:pt x="1700" y="1108"/>
                  </a:lnTo>
                  <a:lnTo>
                    <a:pt x="1700" y="1108"/>
                  </a:lnTo>
                  <a:lnTo>
                    <a:pt x="1696" y="1086"/>
                  </a:lnTo>
                  <a:lnTo>
                    <a:pt x="1696" y="1086"/>
                  </a:lnTo>
                  <a:lnTo>
                    <a:pt x="1678" y="1076"/>
                  </a:lnTo>
                  <a:lnTo>
                    <a:pt x="1660" y="1070"/>
                  </a:lnTo>
                  <a:lnTo>
                    <a:pt x="1632" y="1060"/>
                  </a:lnTo>
                  <a:lnTo>
                    <a:pt x="1632" y="1060"/>
                  </a:lnTo>
                  <a:lnTo>
                    <a:pt x="1620" y="1046"/>
                  </a:lnTo>
                  <a:lnTo>
                    <a:pt x="1620" y="1046"/>
                  </a:lnTo>
                  <a:lnTo>
                    <a:pt x="1600" y="1046"/>
                  </a:lnTo>
                  <a:lnTo>
                    <a:pt x="1594" y="1048"/>
                  </a:lnTo>
                  <a:lnTo>
                    <a:pt x="1588" y="1050"/>
                  </a:lnTo>
                  <a:lnTo>
                    <a:pt x="1580" y="1058"/>
                  </a:lnTo>
                  <a:lnTo>
                    <a:pt x="1566" y="1070"/>
                  </a:lnTo>
                  <a:lnTo>
                    <a:pt x="1566" y="1070"/>
                  </a:lnTo>
                  <a:lnTo>
                    <a:pt x="1522" y="1094"/>
                  </a:lnTo>
                  <a:lnTo>
                    <a:pt x="1522" y="1094"/>
                  </a:lnTo>
                  <a:lnTo>
                    <a:pt x="1504" y="1100"/>
                  </a:lnTo>
                  <a:lnTo>
                    <a:pt x="1498" y="1102"/>
                  </a:lnTo>
                  <a:lnTo>
                    <a:pt x="1492" y="1106"/>
                  </a:lnTo>
                  <a:lnTo>
                    <a:pt x="1486" y="1116"/>
                  </a:lnTo>
                  <a:lnTo>
                    <a:pt x="1474" y="1132"/>
                  </a:lnTo>
                  <a:lnTo>
                    <a:pt x="1474" y="1132"/>
                  </a:lnTo>
                  <a:lnTo>
                    <a:pt x="1450" y="1134"/>
                  </a:lnTo>
                  <a:lnTo>
                    <a:pt x="1442" y="1138"/>
                  </a:lnTo>
                  <a:lnTo>
                    <a:pt x="1436" y="1140"/>
                  </a:lnTo>
                  <a:lnTo>
                    <a:pt x="1430" y="1144"/>
                  </a:lnTo>
                  <a:lnTo>
                    <a:pt x="1424" y="1150"/>
                  </a:lnTo>
                  <a:lnTo>
                    <a:pt x="1410" y="1170"/>
                  </a:lnTo>
                  <a:lnTo>
                    <a:pt x="1410" y="1170"/>
                  </a:lnTo>
                  <a:lnTo>
                    <a:pt x="1400" y="1178"/>
                  </a:lnTo>
                  <a:lnTo>
                    <a:pt x="1400" y="1178"/>
                  </a:lnTo>
                  <a:lnTo>
                    <a:pt x="1382" y="1182"/>
                  </a:lnTo>
                  <a:lnTo>
                    <a:pt x="1368" y="1186"/>
                  </a:lnTo>
                  <a:lnTo>
                    <a:pt x="1342" y="1194"/>
                  </a:lnTo>
                  <a:lnTo>
                    <a:pt x="1342" y="1194"/>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79" name="Freeform 21">
              <a:extLst>
                <a:ext uri="{FF2B5EF4-FFF2-40B4-BE49-F238E27FC236}">
                  <a16:creationId xmlns:a16="http://schemas.microsoft.com/office/drawing/2014/main" xmlns="" id="{DA709116-7E05-1548-8228-B8DEA2C91ED5}"/>
                </a:ext>
              </a:extLst>
            </p:cNvPr>
            <p:cNvSpPr>
              <a:spLocks/>
            </p:cNvSpPr>
            <p:nvPr/>
          </p:nvSpPr>
          <p:spPr bwMode="auto">
            <a:xfrm>
              <a:off x="3779421" y="3575360"/>
              <a:ext cx="329491" cy="325871"/>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4" h="360">
                  <a:moveTo>
                    <a:pt x="158" y="360"/>
                  </a:moveTo>
                  <a:lnTo>
                    <a:pt x="158" y="360"/>
                  </a:lnTo>
                  <a:lnTo>
                    <a:pt x="138" y="356"/>
                  </a:lnTo>
                  <a:lnTo>
                    <a:pt x="126" y="352"/>
                  </a:lnTo>
                  <a:lnTo>
                    <a:pt x="116" y="346"/>
                  </a:lnTo>
                  <a:lnTo>
                    <a:pt x="108" y="340"/>
                  </a:lnTo>
                  <a:lnTo>
                    <a:pt x="108" y="340"/>
                  </a:lnTo>
                  <a:lnTo>
                    <a:pt x="86" y="274"/>
                  </a:lnTo>
                  <a:lnTo>
                    <a:pt x="86" y="274"/>
                  </a:lnTo>
                  <a:lnTo>
                    <a:pt x="66" y="258"/>
                  </a:lnTo>
                  <a:lnTo>
                    <a:pt x="66" y="258"/>
                  </a:lnTo>
                  <a:lnTo>
                    <a:pt x="48" y="256"/>
                  </a:lnTo>
                  <a:lnTo>
                    <a:pt x="48" y="256"/>
                  </a:lnTo>
                  <a:lnTo>
                    <a:pt x="50" y="240"/>
                  </a:lnTo>
                  <a:lnTo>
                    <a:pt x="46" y="226"/>
                  </a:lnTo>
                  <a:lnTo>
                    <a:pt x="40" y="212"/>
                  </a:lnTo>
                  <a:lnTo>
                    <a:pt x="34" y="200"/>
                  </a:lnTo>
                  <a:lnTo>
                    <a:pt x="24" y="188"/>
                  </a:lnTo>
                  <a:lnTo>
                    <a:pt x="14" y="178"/>
                  </a:lnTo>
                  <a:lnTo>
                    <a:pt x="0" y="162"/>
                  </a:lnTo>
                  <a:lnTo>
                    <a:pt x="0" y="162"/>
                  </a:lnTo>
                  <a:lnTo>
                    <a:pt x="0" y="156"/>
                  </a:lnTo>
                  <a:lnTo>
                    <a:pt x="2" y="150"/>
                  </a:lnTo>
                  <a:lnTo>
                    <a:pt x="10" y="140"/>
                  </a:lnTo>
                  <a:lnTo>
                    <a:pt x="18" y="130"/>
                  </a:lnTo>
                  <a:lnTo>
                    <a:pt x="26" y="122"/>
                  </a:lnTo>
                  <a:lnTo>
                    <a:pt x="26" y="122"/>
                  </a:lnTo>
                  <a:lnTo>
                    <a:pt x="26" y="114"/>
                  </a:lnTo>
                  <a:lnTo>
                    <a:pt x="28" y="110"/>
                  </a:lnTo>
                  <a:lnTo>
                    <a:pt x="32" y="104"/>
                  </a:lnTo>
                  <a:lnTo>
                    <a:pt x="36" y="102"/>
                  </a:lnTo>
                  <a:lnTo>
                    <a:pt x="48" y="94"/>
                  </a:lnTo>
                  <a:lnTo>
                    <a:pt x="58" y="88"/>
                  </a:lnTo>
                  <a:lnTo>
                    <a:pt x="58" y="88"/>
                  </a:lnTo>
                  <a:lnTo>
                    <a:pt x="70" y="68"/>
                  </a:lnTo>
                  <a:lnTo>
                    <a:pt x="70" y="68"/>
                  </a:lnTo>
                  <a:lnTo>
                    <a:pt x="70" y="38"/>
                  </a:lnTo>
                  <a:lnTo>
                    <a:pt x="70" y="24"/>
                  </a:lnTo>
                  <a:lnTo>
                    <a:pt x="72" y="16"/>
                  </a:lnTo>
                  <a:lnTo>
                    <a:pt x="72" y="16"/>
                  </a:lnTo>
                  <a:lnTo>
                    <a:pt x="80" y="14"/>
                  </a:lnTo>
                  <a:lnTo>
                    <a:pt x="90" y="8"/>
                  </a:lnTo>
                  <a:lnTo>
                    <a:pt x="94" y="6"/>
                  </a:lnTo>
                  <a:lnTo>
                    <a:pt x="100" y="6"/>
                  </a:lnTo>
                  <a:lnTo>
                    <a:pt x="106" y="6"/>
                  </a:lnTo>
                  <a:lnTo>
                    <a:pt x="112" y="10"/>
                  </a:lnTo>
                  <a:lnTo>
                    <a:pt x="112" y="10"/>
                  </a:lnTo>
                  <a:lnTo>
                    <a:pt x="140" y="10"/>
                  </a:lnTo>
                  <a:lnTo>
                    <a:pt x="140" y="10"/>
                  </a:lnTo>
                  <a:lnTo>
                    <a:pt x="146" y="6"/>
                  </a:lnTo>
                  <a:lnTo>
                    <a:pt x="152" y="2"/>
                  </a:lnTo>
                  <a:lnTo>
                    <a:pt x="160" y="0"/>
                  </a:lnTo>
                  <a:lnTo>
                    <a:pt x="168" y="0"/>
                  </a:lnTo>
                  <a:lnTo>
                    <a:pt x="186" y="4"/>
                  </a:lnTo>
                  <a:lnTo>
                    <a:pt x="202" y="8"/>
                  </a:lnTo>
                  <a:lnTo>
                    <a:pt x="202" y="8"/>
                  </a:lnTo>
                  <a:lnTo>
                    <a:pt x="212" y="16"/>
                  </a:lnTo>
                  <a:lnTo>
                    <a:pt x="224" y="22"/>
                  </a:lnTo>
                  <a:lnTo>
                    <a:pt x="230" y="24"/>
                  </a:lnTo>
                  <a:lnTo>
                    <a:pt x="238" y="26"/>
                  </a:lnTo>
                  <a:lnTo>
                    <a:pt x="246" y="24"/>
                  </a:lnTo>
                  <a:lnTo>
                    <a:pt x="254" y="22"/>
                  </a:lnTo>
                  <a:lnTo>
                    <a:pt x="254" y="22"/>
                  </a:lnTo>
                  <a:lnTo>
                    <a:pt x="264" y="14"/>
                  </a:lnTo>
                  <a:lnTo>
                    <a:pt x="274" y="4"/>
                  </a:lnTo>
                  <a:lnTo>
                    <a:pt x="280" y="2"/>
                  </a:lnTo>
                  <a:lnTo>
                    <a:pt x="286" y="0"/>
                  </a:lnTo>
                  <a:lnTo>
                    <a:pt x="292" y="2"/>
                  </a:lnTo>
                  <a:lnTo>
                    <a:pt x="300" y="8"/>
                  </a:lnTo>
                  <a:lnTo>
                    <a:pt x="300" y="8"/>
                  </a:lnTo>
                  <a:lnTo>
                    <a:pt x="324" y="18"/>
                  </a:lnTo>
                  <a:lnTo>
                    <a:pt x="324" y="18"/>
                  </a:lnTo>
                  <a:lnTo>
                    <a:pt x="364" y="22"/>
                  </a:lnTo>
                  <a:lnTo>
                    <a:pt x="364" y="22"/>
                  </a:lnTo>
                  <a:lnTo>
                    <a:pt x="360" y="28"/>
                  </a:lnTo>
                  <a:lnTo>
                    <a:pt x="352" y="34"/>
                  </a:lnTo>
                  <a:lnTo>
                    <a:pt x="332" y="48"/>
                  </a:lnTo>
                  <a:lnTo>
                    <a:pt x="324" y="58"/>
                  </a:lnTo>
                  <a:lnTo>
                    <a:pt x="318" y="66"/>
                  </a:lnTo>
                  <a:lnTo>
                    <a:pt x="316" y="72"/>
                  </a:lnTo>
                  <a:lnTo>
                    <a:pt x="316" y="76"/>
                  </a:lnTo>
                  <a:lnTo>
                    <a:pt x="316" y="80"/>
                  </a:lnTo>
                  <a:lnTo>
                    <a:pt x="320" y="84"/>
                  </a:lnTo>
                  <a:lnTo>
                    <a:pt x="320" y="84"/>
                  </a:lnTo>
                  <a:lnTo>
                    <a:pt x="350" y="84"/>
                  </a:lnTo>
                  <a:lnTo>
                    <a:pt x="350" y="84"/>
                  </a:lnTo>
                  <a:lnTo>
                    <a:pt x="362" y="72"/>
                  </a:lnTo>
                  <a:lnTo>
                    <a:pt x="362" y="72"/>
                  </a:lnTo>
                  <a:lnTo>
                    <a:pt x="364" y="82"/>
                  </a:lnTo>
                  <a:lnTo>
                    <a:pt x="364" y="90"/>
                  </a:lnTo>
                  <a:lnTo>
                    <a:pt x="360" y="96"/>
                  </a:lnTo>
                  <a:lnTo>
                    <a:pt x="360" y="96"/>
                  </a:lnTo>
                  <a:lnTo>
                    <a:pt x="346" y="100"/>
                  </a:lnTo>
                  <a:lnTo>
                    <a:pt x="338" y="104"/>
                  </a:lnTo>
                  <a:lnTo>
                    <a:pt x="322" y="112"/>
                  </a:lnTo>
                  <a:lnTo>
                    <a:pt x="322" y="112"/>
                  </a:lnTo>
                  <a:lnTo>
                    <a:pt x="324" y="132"/>
                  </a:lnTo>
                  <a:lnTo>
                    <a:pt x="324" y="132"/>
                  </a:lnTo>
                  <a:lnTo>
                    <a:pt x="344" y="142"/>
                  </a:lnTo>
                  <a:lnTo>
                    <a:pt x="344" y="142"/>
                  </a:lnTo>
                  <a:lnTo>
                    <a:pt x="340" y="166"/>
                  </a:lnTo>
                  <a:lnTo>
                    <a:pt x="340" y="196"/>
                  </a:lnTo>
                  <a:lnTo>
                    <a:pt x="340" y="196"/>
                  </a:lnTo>
                  <a:lnTo>
                    <a:pt x="342" y="204"/>
                  </a:lnTo>
                  <a:lnTo>
                    <a:pt x="344" y="214"/>
                  </a:lnTo>
                  <a:lnTo>
                    <a:pt x="342" y="228"/>
                  </a:lnTo>
                  <a:lnTo>
                    <a:pt x="340" y="232"/>
                  </a:lnTo>
                  <a:lnTo>
                    <a:pt x="338" y="238"/>
                  </a:lnTo>
                  <a:lnTo>
                    <a:pt x="338" y="238"/>
                  </a:lnTo>
                  <a:lnTo>
                    <a:pt x="330" y="240"/>
                  </a:lnTo>
                  <a:lnTo>
                    <a:pt x="330" y="240"/>
                  </a:lnTo>
                  <a:lnTo>
                    <a:pt x="328" y="226"/>
                  </a:lnTo>
                  <a:lnTo>
                    <a:pt x="328" y="226"/>
                  </a:lnTo>
                  <a:lnTo>
                    <a:pt x="324" y="224"/>
                  </a:lnTo>
                  <a:lnTo>
                    <a:pt x="320" y="224"/>
                  </a:lnTo>
                  <a:lnTo>
                    <a:pt x="312" y="226"/>
                  </a:lnTo>
                  <a:lnTo>
                    <a:pt x="304" y="232"/>
                  </a:lnTo>
                  <a:lnTo>
                    <a:pt x="296" y="240"/>
                  </a:lnTo>
                  <a:lnTo>
                    <a:pt x="280" y="256"/>
                  </a:lnTo>
                  <a:lnTo>
                    <a:pt x="270" y="268"/>
                  </a:lnTo>
                  <a:lnTo>
                    <a:pt x="270" y="268"/>
                  </a:lnTo>
                  <a:lnTo>
                    <a:pt x="266" y="278"/>
                  </a:lnTo>
                  <a:lnTo>
                    <a:pt x="262" y="286"/>
                  </a:lnTo>
                  <a:lnTo>
                    <a:pt x="262" y="286"/>
                  </a:lnTo>
                  <a:lnTo>
                    <a:pt x="260" y="344"/>
                  </a:lnTo>
                  <a:lnTo>
                    <a:pt x="260" y="344"/>
                  </a:lnTo>
                  <a:lnTo>
                    <a:pt x="250" y="342"/>
                  </a:lnTo>
                  <a:lnTo>
                    <a:pt x="250" y="342"/>
                  </a:lnTo>
                  <a:lnTo>
                    <a:pt x="222" y="344"/>
                  </a:lnTo>
                  <a:lnTo>
                    <a:pt x="200" y="346"/>
                  </a:lnTo>
                  <a:lnTo>
                    <a:pt x="180" y="352"/>
                  </a:lnTo>
                  <a:lnTo>
                    <a:pt x="158" y="360"/>
                  </a:lnTo>
                  <a:lnTo>
                    <a:pt x="158" y="360"/>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0" name="Freeform 22">
              <a:extLst>
                <a:ext uri="{FF2B5EF4-FFF2-40B4-BE49-F238E27FC236}">
                  <a16:creationId xmlns:a16="http://schemas.microsoft.com/office/drawing/2014/main" xmlns="" id="{AE58175E-7421-C04F-BAE4-D0B066C7317C}"/>
                </a:ext>
              </a:extLst>
            </p:cNvPr>
            <p:cNvSpPr>
              <a:spLocks/>
            </p:cNvSpPr>
            <p:nvPr/>
          </p:nvSpPr>
          <p:spPr bwMode="auto">
            <a:xfrm>
              <a:off x="2646117" y="3454064"/>
              <a:ext cx="418200" cy="434494"/>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14" y="346"/>
                  </a:lnTo>
                  <a:lnTo>
                    <a:pt x="202" y="358"/>
                  </a:lnTo>
                  <a:lnTo>
                    <a:pt x="198" y="364"/>
                  </a:lnTo>
                  <a:lnTo>
                    <a:pt x="196" y="376"/>
                  </a:lnTo>
                  <a:lnTo>
                    <a:pt x="196" y="376"/>
                  </a:lnTo>
                  <a:lnTo>
                    <a:pt x="188" y="390"/>
                  </a:lnTo>
                  <a:lnTo>
                    <a:pt x="176" y="402"/>
                  </a:lnTo>
                  <a:lnTo>
                    <a:pt x="152" y="424"/>
                  </a:lnTo>
                  <a:lnTo>
                    <a:pt x="152" y="424"/>
                  </a:lnTo>
                  <a:lnTo>
                    <a:pt x="152" y="428"/>
                  </a:lnTo>
                  <a:lnTo>
                    <a:pt x="152" y="428"/>
                  </a:lnTo>
                  <a:lnTo>
                    <a:pt x="146" y="428"/>
                  </a:lnTo>
                  <a:lnTo>
                    <a:pt x="144" y="430"/>
                  </a:lnTo>
                  <a:lnTo>
                    <a:pt x="140" y="434"/>
                  </a:lnTo>
                  <a:lnTo>
                    <a:pt x="140" y="434"/>
                  </a:lnTo>
                  <a:lnTo>
                    <a:pt x="118" y="442"/>
                  </a:lnTo>
                  <a:lnTo>
                    <a:pt x="118" y="442"/>
                  </a:lnTo>
                  <a:lnTo>
                    <a:pt x="94" y="440"/>
                  </a:lnTo>
                  <a:lnTo>
                    <a:pt x="72" y="434"/>
                  </a:lnTo>
                  <a:lnTo>
                    <a:pt x="54" y="426"/>
                  </a:lnTo>
                  <a:lnTo>
                    <a:pt x="46" y="422"/>
                  </a:lnTo>
                  <a:lnTo>
                    <a:pt x="38" y="416"/>
                  </a:lnTo>
                  <a:lnTo>
                    <a:pt x="38" y="416"/>
                  </a:lnTo>
                  <a:lnTo>
                    <a:pt x="46" y="400"/>
                  </a:lnTo>
                  <a:lnTo>
                    <a:pt x="46" y="386"/>
                  </a:lnTo>
                  <a:lnTo>
                    <a:pt x="44" y="374"/>
                  </a:lnTo>
                  <a:lnTo>
                    <a:pt x="42" y="360"/>
                  </a:lnTo>
                  <a:lnTo>
                    <a:pt x="42" y="360"/>
                  </a:lnTo>
                  <a:lnTo>
                    <a:pt x="16" y="336"/>
                  </a:lnTo>
                  <a:lnTo>
                    <a:pt x="8" y="324"/>
                  </a:lnTo>
                  <a:lnTo>
                    <a:pt x="2" y="312"/>
                  </a:lnTo>
                  <a:lnTo>
                    <a:pt x="2" y="312"/>
                  </a:lnTo>
                  <a:lnTo>
                    <a:pt x="10" y="228"/>
                  </a:lnTo>
                  <a:lnTo>
                    <a:pt x="10" y="228"/>
                  </a:lnTo>
                  <a:lnTo>
                    <a:pt x="2" y="194"/>
                  </a:lnTo>
                  <a:lnTo>
                    <a:pt x="0" y="182"/>
                  </a:lnTo>
                  <a:lnTo>
                    <a:pt x="0" y="168"/>
                  </a:lnTo>
                  <a:lnTo>
                    <a:pt x="0" y="168"/>
                  </a:lnTo>
                  <a:lnTo>
                    <a:pt x="4" y="166"/>
                  </a:lnTo>
                  <a:lnTo>
                    <a:pt x="4" y="166"/>
                  </a:lnTo>
                  <a:lnTo>
                    <a:pt x="38" y="188"/>
                  </a:lnTo>
                  <a:lnTo>
                    <a:pt x="38" y="188"/>
                  </a:lnTo>
                  <a:lnTo>
                    <a:pt x="64" y="212"/>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176" y="116"/>
                  </a:lnTo>
                  <a:lnTo>
                    <a:pt x="210" y="62"/>
                  </a:lnTo>
                  <a:lnTo>
                    <a:pt x="210" y="62"/>
                  </a:lnTo>
                  <a:lnTo>
                    <a:pt x="210" y="16"/>
                  </a:lnTo>
                  <a:lnTo>
                    <a:pt x="210" y="16"/>
                  </a:lnTo>
                  <a:lnTo>
                    <a:pt x="232" y="4"/>
                  </a:lnTo>
                  <a:lnTo>
                    <a:pt x="232" y="4"/>
                  </a:lnTo>
                  <a:lnTo>
                    <a:pt x="252" y="2"/>
                  </a:lnTo>
                  <a:lnTo>
                    <a:pt x="272" y="0"/>
                  </a:lnTo>
                  <a:lnTo>
                    <a:pt x="284" y="2"/>
                  </a:lnTo>
                  <a:lnTo>
                    <a:pt x="294" y="4"/>
                  </a:lnTo>
                  <a:lnTo>
                    <a:pt x="306" y="10"/>
                  </a:lnTo>
                  <a:lnTo>
                    <a:pt x="318" y="18"/>
                  </a:lnTo>
                  <a:lnTo>
                    <a:pt x="318" y="18"/>
                  </a:lnTo>
                  <a:lnTo>
                    <a:pt x="352" y="50"/>
                  </a:lnTo>
                  <a:lnTo>
                    <a:pt x="352" y="50"/>
                  </a:lnTo>
                  <a:lnTo>
                    <a:pt x="394" y="60"/>
                  </a:lnTo>
                  <a:lnTo>
                    <a:pt x="394" y="60"/>
                  </a:lnTo>
                  <a:lnTo>
                    <a:pt x="412" y="70"/>
                  </a:lnTo>
                  <a:lnTo>
                    <a:pt x="434" y="88"/>
                  </a:lnTo>
                  <a:lnTo>
                    <a:pt x="444" y="98"/>
                  </a:lnTo>
                  <a:lnTo>
                    <a:pt x="454" y="110"/>
                  </a:lnTo>
                  <a:lnTo>
                    <a:pt x="460" y="122"/>
                  </a:lnTo>
                  <a:lnTo>
                    <a:pt x="462" y="134"/>
                  </a:lnTo>
                  <a:lnTo>
                    <a:pt x="462" y="134"/>
                  </a:lnTo>
                  <a:lnTo>
                    <a:pt x="444" y="146"/>
                  </a:lnTo>
                  <a:lnTo>
                    <a:pt x="430" y="158"/>
                  </a:lnTo>
                  <a:lnTo>
                    <a:pt x="416" y="170"/>
                  </a:lnTo>
                  <a:lnTo>
                    <a:pt x="402" y="182"/>
                  </a:lnTo>
                  <a:lnTo>
                    <a:pt x="402" y="182"/>
                  </a:lnTo>
                  <a:lnTo>
                    <a:pt x="386" y="186"/>
                  </a:lnTo>
                  <a:lnTo>
                    <a:pt x="368" y="188"/>
                  </a:lnTo>
                  <a:lnTo>
                    <a:pt x="336" y="188"/>
                  </a:lnTo>
                  <a:lnTo>
                    <a:pt x="322" y="186"/>
                  </a:lnTo>
                  <a:lnTo>
                    <a:pt x="306" y="188"/>
                  </a:lnTo>
                  <a:lnTo>
                    <a:pt x="292" y="192"/>
                  </a:lnTo>
                  <a:lnTo>
                    <a:pt x="280" y="198"/>
                  </a:lnTo>
                  <a:lnTo>
                    <a:pt x="280" y="198"/>
                  </a:lnTo>
                  <a:lnTo>
                    <a:pt x="284" y="218"/>
                  </a:lnTo>
                  <a:lnTo>
                    <a:pt x="284" y="218"/>
                  </a:lnTo>
                  <a:lnTo>
                    <a:pt x="288" y="228"/>
                  </a:lnTo>
                  <a:lnTo>
                    <a:pt x="288" y="236"/>
                  </a:lnTo>
                  <a:lnTo>
                    <a:pt x="284" y="256"/>
                  </a:lnTo>
                  <a:lnTo>
                    <a:pt x="282" y="266"/>
                  </a:lnTo>
                  <a:lnTo>
                    <a:pt x="284" y="276"/>
                  </a:lnTo>
                  <a:lnTo>
                    <a:pt x="290" y="286"/>
                  </a:lnTo>
                  <a:lnTo>
                    <a:pt x="304" y="296"/>
                  </a:lnTo>
                  <a:lnTo>
                    <a:pt x="304" y="296"/>
                  </a:lnTo>
                  <a:lnTo>
                    <a:pt x="334" y="324"/>
                  </a:lnTo>
                  <a:lnTo>
                    <a:pt x="334" y="324"/>
                  </a:lnTo>
                  <a:lnTo>
                    <a:pt x="362" y="364"/>
                  </a:lnTo>
                  <a:lnTo>
                    <a:pt x="362" y="364"/>
                  </a:lnTo>
                  <a:lnTo>
                    <a:pt x="372" y="400"/>
                  </a:lnTo>
                  <a:lnTo>
                    <a:pt x="372" y="400"/>
                  </a:lnTo>
                  <a:lnTo>
                    <a:pt x="372" y="480"/>
                  </a:lnTo>
                  <a:lnTo>
                    <a:pt x="372" y="480"/>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1" name="Freeform 23">
              <a:extLst>
                <a:ext uri="{FF2B5EF4-FFF2-40B4-BE49-F238E27FC236}">
                  <a16:creationId xmlns:a16="http://schemas.microsoft.com/office/drawing/2014/main" xmlns="" id="{82E1B315-44DD-114B-920A-D6B255AF10F6}"/>
                </a:ext>
              </a:extLst>
            </p:cNvPr>
            <p:cNvSpPr>
              <a:spLocks/>
            </p:cNvSpPr>
            <p:nvPr/>
          </p:nvSpPr>
          <p:spPr bwMode="auto">
            <a:xfrm>
              <a:off x="2910434" y="3358113"/>
              <a:ext cx="682517" cy="421821"/>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4" h="466">
                  <a:moveTo>
                    <a:pt x="80" y="466"/>
                  </a:moveTo>
                  <a:lnTo>
                    <a:pt x="80" y="466"/>
                  </a:lnTo>
                  <a:lnTo>
                    <a:pt x="72" y="452"/>
                  </a:lnTo>
                  <a:lnTo>
                    <a:pt x="64" y="440"/>
                  </a:lnTo>
                  <a:lnTo>
                    <a:pt x="44" y="418"/>
                  </a:lnTo>
                  <a:lnTo>
                    <a:pt x="4" y="380"/>
                  </a:lnTo>
                  <a:lnTo>
                    <a:pt x="4" y="380"/>
                  </a:lnTo>
                  <a:lnTo>
                    <a:pt x="2" y="368"/>
                  </a:lnTo>
                  <a:lnTo>
                    <a:pt x="2" y="362"/>
                  </a:lnTo>
                  <a:lnTo>
                    <a:pt x="4" y="356"/>
                  </a:lnTo>
                  <a:lnTo>
                    <a:pt x="6" y="348"/>
                  </a:lnTo>
                  <a:lnTo>
                    <a:pt x="6" y="348"/>
                  </a:lnTo>
                  <a:lnTo>
                    <a:pt x="8" y="328"/>
                  </a:lnTo>
                  <a:lnTo>
                    <a:pt x="8" y="328"/>
                  </a:lnTo>
                  <a:lnTo>
                    <a:pt x="0" y="310"/>
                  </a:lnTo>
                  <a:lnTo>
                    <a:pt x="0" y="310"/>
                  </a:lnTo>
                  <a:lnTo>
                    <a:pt x="6" y="306"/>
                  </a:lnTo>
                  <a:lnTo>
                    <a:pt x="18" y="304"/>
                  </a:lnTo>
                  <a:lnTo>
                    <a:pt x="44" y="302"/>
                  </a:lnTo>
                  <a:lnTo>
                    <a:pt x="96" y="304"/>
                  </a:lnTo>
                  <a:lnTo>
                    <a:pt x="96" y="304"/>
                  </a:lnTo>
                  <a:lnTo>
                    <a:pt x="112" y="298"/>
                  </a:lnTo>
                  <a:lnTo>
                    <a:pt x="126" y="288"/>
                  </a:lnTo>
                  <a:lnTo>
                    <a:pt x="138" y="276"/>
                  </a:lnTo>
                  <a:lnTo>
                    <a:pt x="152" y="264"/>
                  </a:lnTo>
                  <a:lnTo>
                    <a:pt x="152" y="264"/>
                  </a:lnTo>
                  <a:lnTo>
                    <a:pt x="178" y="244"/>
                  </a:lnTo>
                  <a:lnTo>
                    <a:pt x="178" y="244"/>
                  </a:lnTo>
                  <a:lnTo>
                    <a:pt x="180" y="226"/>
                  </a:lnTo>
                  <a:lnTo>
                    <a:pt x="180" y="226"/>
                  </a:lnTo>
                  <a:lnTo>
                    <a:pt x="162" y="200"/>
                  </a:lnTo>
                  <a:lnTo>
                    <a:pt x="144" y="182"/>
                  </a:lnTo>
                  <a:lnTo>
                    <a:pt x="126" y="166"/>
                  </a:lnTo>
                  <a:lnTo>
                    <a:pt x="106" y="156"/>
                  </a:lnTo>
                  <a:lnTo>
                    <a:pt x="106" y="156"/>
                  </a:lnTo>
                  <a:lnTo>
                    <a:pt x="100" y="144"/>
                  </a:lnTo>
                  <a:lnTo>
                    <a:pt x="100" y="144"/>
                  </a:lnTo>
                  <a:lnTo>
                    <a:pt x="98" y="96"/>
                  </a:lnTo>
                  <a:lnTo>
                    <a:pt x="98" y="96"/>
                  </a:lnTo>
                  <a:lnTo>
                    <a:pt x="114" y="80"/>
                  </a:lnTo>
                  <a:lnTo>
                    <a:pt x="124" y="72"/>
                  </a:lnTo>
                  <a:lnTo>
                    <a:pt x="136" y="66"/>
                  </a:lnTo>
                  <a:lnTo>
                    <a:pt x="136" y="66"/>
                  </a:lnTo>
                  <a:lnTo>
                    <a:pt x="142" y="60"/>
                  </a:lnTo>
                  <a:lnTo>
                    <a:pt x="146" y="54"/>
                  </a:lnTo>
                  <a:lnTo>
                    <a:pt x="146" y="48"/>
                  </a:lnTo>
                  <a:lnTo>
                    <a:pt x="146" y="42"/>
                  </a:lnTo>
                  <a:lnTo>
                    <a:pt x="140" y="30"/>
                  </a:lnTo>
                  <a:lnTo>
                    <a:pt x="134" y="22"/>
                  </a:lnTo>
                  <a:lnTo>
                    <a:pt x="134" y="22"/>
                  </a:lnTo>
                  <a:lnTo>
                    <a:pt x="118" y="10"/>
                  </a:lnTo>
                  <a:lnTo>
                    <a:pt x="112" y="6"/>
                  </a:lnTo>
                  <a:lnTo>
                    <a:pt x="108" y="0"/>
                  </a:lnTo>
                  <a:lnTo>
                    <a:pt x="108" y="0"/>
                  </a:lnTo>
                  <a:lnTo>
                    <a:pt x="196" y="0"/>
                  </a:lnTo>
                  <a:lnTo>
                    <a:pt x="196" y="0"/>
                  </a:lnTo>
                  <a:lnTo>
                    <a:pt x="234" y="6"/>
                  </a:lnTo>
                  <a:lnTo>
                    <a:pt x="234" y="6"/>
                  </a:lnTo>
                  <a:lnTo>
                    <a:pt x="238" y="14"/>
                  </a:lnTo>
                  <a:lnTo>
                    <a:pt x="246" y="22"/>
                  </a:lnTo>
                  <a:lnTo>
                    <a:pt x="254" y="30"/>
                  </a:lnTo>
                  <a:lnTo>
                    <a:pt x="264" y="38"/>
                  </a:lnTo>
                  <a:lnTo>
                    <a:pt x="276" y="46"/>
                  </a:lnTo>
                  <a:lnTo>
                    <a:pt x="288" y="52"/>
                  </a:lnTo>
                  <a:lnTo>
                    <a:pt x="300" y="58"/>
                  </a:lnTo>
                  <a:lnTo>
                    <a:pt x="314" y="62"/>
                  </a:lnTo>
                  <a:lnTo>
                    <a:pt x="314" y="62"/>
                  </a:lnTo>
                  <a:lnTo>
                    <a:pt x="338" y="72"/>
                  </a:lnTo>
                  <a:lnTo>
                    <a:pt x="338" y="72"/>
                  </a:lnTo>
                  <a:lnTo>
                    <a:pt x="456" y="74"/>
                  </a:lnTo>
                  <a:lnTo>
                    <a:pt x="456" y="74"/>
                  </a:lnTo>
                  <a:lnTo>
                    <a:pt x="494" y="100"/>
                  </a:lnTo>
                  <a:lnTo>
                    <a:pt x="494" y="100"/>
                  </a:lnTo>
                  <a:lnTo>
                    <a:pt x="498" y="108"/>
                  </a:lnTo>
                  <a:lnTo>
                    <a:pt x="504" y="116"/>
                  </a:lnTo>
                  <a:lnTo>
                    <a:pt x="512" y="126"/>
                  </a:lnTo>
                  <a:lnTo>
                    <a:pt x="524" y="136"/>
                  </a:lnTo>
                  <a:lnTo>
                    <a:pt x="524" y="136"/>
                  </a:lnTo>
                  <a:lnTo>
                    <a:pt x="578" y="140"/>
                  </a:lnTo>
                  <a:lnTo>
                    <a:pt x="578" y="140"/>
                  </a:lnTo>
                  <a:lnTo>
                    <a:pt x="618" y="158"/>
                  </a:lnTo>
                  <a:lnTo>
                    <a:pt x="618" y="158"/>
                  </a:lnTo>
                  <a:lnTo>
                    <a:pt x="622" y="160"/>
                  </a:lnTo>
                  <a:lnTo>
                    <a:pt x="626" y="160"/>
                  </a:lnTo>
                  <a:lnTo>
                    <a:pt x="638" y="160"/>
                  </a:lnTo>
                  <a:lnTo>
                    <a:pt x="652" y="162"/>
                  </a:lnTo>
                  <a:lnTo>
                    <a:pt x="660" y="164"/>
                  </a:lnTo>
                  <a:lnTo>
                    <a:pt x="668" y="170"/>
                  </a:lnTo>
                  <a:lnTo>
                    <a:pt x="668" y="170"/>
                  </a:lnTo>
                  <a:lnTo>
                    <a:pt x="670" y="174"/>
                  </a:lnTo>
                  <a:lnTo>
                    <a:pt x="672" y="180"/>
                  </a:lnTo>
                  <a:lnTo>
                    <a:pt x="676" y="186"/>
                  </a:lnTo>
                  <a:lnTo>
                    <a:pt x="684" y="192"/>
                  </a:lnTo>
                  <a:lnTo>
                    <a:pt x="684" y="192"/>
                  </a:lnTo>
                  <a:lnTo>
                    <a:pt x="690" y="194"/>
                  </a:lnTo>
                  <a:lnTo>
                    <a:pt x="702" y="196"/>
                  </a:lnTo>
                  <a:lnTo>
                    <a:pt x="710" y="198"/>
                  </a:lnTo>
                  <a:lnTo>
                    <a:pt x="714" y="202"/>
                  </a:lnTo>
                  <a:lnTo>
                    <a:pt x="718" y="208"/>
                  </a:lnTo>
                  <a:lnTo>
                    <a:pt x="720" y="214"/>
                  </a:lnTo>
                  <a:lnTo>
                    <a:pt x="720" y="214"/>
                  </a:lnTo>
                  <a:lnTo>
                    <a:pt x="708" y="228"/>
                  </a:lnTo>
                  <a:lnTo>
                    <a:pt x="706" y="236"/>
                  </a:lnTo>
                  <a:lnTo>
                    <a:pt x="702" y="250"/>
                  </a:lnTo>
                  <a:lnTo>
                    <a:pt x="702" y="250"/>
                  </a:lnTo>
                  <a:lnTo>
                    <a:pt x="708" y="256"/>
                  </a:lnTo>
                  <a:lnTo>
                    <a:pt x="716" y="264"/>
                  </a:lnTo>
                  <a:lnTo>
                    <a:pt x="724" y="274"/>
                  </a:lnTo>
                  <a:lnTo>
                    <a:pt x="732" y="290"/>
                  </a:lnTo>
                  <a:lnTo>
                    <a:pt x="732" y="290"/>
                  </a:lnTo>
                  <a:lnTo>
                    <a:pt x="732" y="298"/>
                  </a:lnTo>
                  <a:lnTo>
                    <a:pt x="734" y="310"/>
                  </a:lnTo>
                  <a:lnTo>
                    <a:pt x="736" y="316"/>
                  </a:lnTo>
                  <a:lnTo>
                    <a:pt x="740" y="320"/>
                  </a:lnTo>
                  <a:lnTo>
                    <a:pt x="746" y="326"/>
                  </a:lnTo>
                  <a:lnTo>
                    <a:pt x="754" y="330"/>
                  </a:lnTo>
                  <a:lnTo>
                    <a:pt x="754" y="330"/>
                  </a:lnTo>
                  <a:lnTo>
                    <a:pt x="754" y="334"/>
                  </a:lnTo>
                  <a:lnTo>
                    <a:pt x="754" y="334"/>
                  </a:lnTo>
                  <a:lnTo>
                    <a:pt x="734" y="338"/>
                  </a:lnTo>
                  <a:lnTo>
                    <a:pt x="718" y="342"/>
                  </a:lnTo>
                  <a:lnTo>
                    <a:pt x="704" y="348"/>
                  </a:lnTo>
                  <a:lnTo>
                    <a:pt x="692" y="354"/>
                  </a:lnTo>
                  <a:lnTo>
                    <a:pt x="670" y="372"/>
                  </a:lnTo>
                  <a:lnTo>
                    <a:pt x="640" y="392"/>
                  </a:lnTo>
                  <a:lnTo>
                    <a:pt x="640" y="392"/>
                  </a:lnTo>
                  <a:lnTo>
                    <a:pt x="634" y="396"/>
                  </a:lnTo>
                  <a:lnTo>
                    <a:pt x="626" y="400"/>
                  </a:lnTo>
                  <a:lnTo>
                    <a:pt x="616" y="414"/>
                  </a:lnTo>
                  <a:lnTo>
                    <a:pt x="616" y="414"/>
                  </a:lnTo>
                  <a:lnTo>
                    <a:pt x="598" y="420"/>
                  </a:lnTo>
                  <a:lnTo>
                    <a:pt x="582" y="424"/>
                  </a:lnTo>
                  <a:lnTo>
                    <a:pt x="576" y="426"/>
                  </a:lnTo>
                  <a:lnTo>
                    <a:pt x="570" y="430"/>
                  </a:lnTo>
                  <a:lnTo>
                    <a:pt x="562" y="434"/>
                  </a:lnTo>
                  <a:lnTo>
                    <a:pt x="556" y="442"/>
                  </a:lnTo>
                  <a:lnTo>
                    <a:pt x="556" y="442"/>
                  </a:lnTo>
                  <a:lnTo>
                    <a:pt x="544" y="448"/>
                  </a:lnTo>
                  <a:lnTo>
                    <a:pt x="544" y="448"/>
                  </a:lnTo>
                  <a:lnTo>
                    <a:pt x="512" y="422"/>
                  </a:lnTo>
                  <a:lnTo>
                    <a:pt x="512" y="422"/>
                  </a:lnTo>
                  <a:lnTo>
                    <a:pt x="500" y="418"/>
                  </a:lnTo>
                  <a:lnTo>
                    <a:pt x="490" y="414"/>
                  </a:lnTo>
                  <a:lnTo>
                    <a:pt x="482" y="408"/>
                  </a:lnTo>
                  <a:lnTo>
                    <a:pt x="474" y="402"/>
                  </a:lnTo>
                  <a:lnTo>
                    <a:pt x="462" y="390"/>
                  </a:lnTo>
                  <a:lnTo>
                    <a:pt x="450" y="380"/>
                  </a:lnTo>
                  <a:lnTo>
                    <a:pt x="450" y="380"/>
                  </a:lnTo>
                  <a:lnTo>
                    <a:pt x="434" y="382"/>
                  </a:lnTo>
                  <a:lnTo>
                    <a:pt x="426" y="384"/>
                  </a:lnTo>
                  <a:lnTo>
                    <a:pt x="420" y="392"/>
                  </a:lnTo>
                  <a:lnTo>
                    <a:pt x="410" y="404"/>
                  </a:lnTo>
                  <a:lnTo>
                    <a:pt x="410" y="404"/>
                  </a:lnTo>
                  <a:lnTo>
                    <a:pt x="392" y="402"/>
                  </a:lnTo>
                  <a:lnTo>
                    <a:pt x="374" y="398"/>
                  </a:lnTo>
                  <a:lnTo>
                    <a:pt x="358" y="392"/>
                  </a:lnTo>
                  <a:lnTo>
                    <a:pt x="342" y="384"/>
                  </a:lnTo>
                  <a:lnTo>
                    <a:pt x="312" y="366"/>
                  </a:lnTo>
                  <a:lnTo>
                    <a:pt x="286" y="352"/>
                  </a:lnTo>
                  <a:lnTo>
                    <a:pt x="286" y="352"/>
                  </a:lnTo>
                  <a:lnTo>
                    <a:pt x="268" y="348"/>
                  </a:lnTo>
                  <a:lnTo>
                    <a:pt x="252" y="346"/>
                  </a:lnTo>
                  <a:lnTo>
                    <a:pt x="228" y="338"/>
                  </a:lnTo>
                  <a:lnTo>
                    <a:pt x="228" y="338"/>
                  </a:lnTo>
                  <a:lnTo>
                    <a:pt x="200" y="338"/>
                  </a:lnTo>
                  <a:lnTo>
                    <a:pt x="192" y="342"/>
                  </a:lnTo>
                  <a:lnTo>
                    <a:pt x="186" y="344"/>
                  </a:lnTo>
                  <a:lnTo>
                    <a:pt x="184" y="350"/>
                  </a:lnTo>
                  <a:lnTo>
                    <a:pt x="186" y="358"/>
                  </a:lnTo>
                  <a:lnTo>
                    <a:pt x="192" y="368"/>
                  </a:lnTo>
                  <a:lnTo>
                    <a:pt x="202" y="380"/>
                  </a:lnTo>
                  <a:lnTo>
                    <a:pt x="202" y="380"/>
                  </a:lnTo>
                  <a:lnTo>
                    <a:pt x="196" y="392"/>
                  </a:lnTo>
                  <a:lnTo>
                    <a:pt x="196" y="392"/>
                  </a:lnTo>
                  <a:lnTo>
                    <a:pt x="182" y="390"/>
                  </a:lnTo>
                  <a:lnTo>
                    <a:pt x="182" y="390"/>
                  </a:lnTo>
                  <a:lnTo>
                    <a:pt x="164" y="390"/>
                  </a:lnTo>
                  <a:lnTo>
                    <a:pt x="150" y="394"/>
                  </a:lnTo>
                  <a:lnTo>
                    <a:pt x="138" y="398"/>
                  </a:lnTo>
                  <a:lnTo>
                    <a:pt x="128" y="406"/>
                  </a:lnTo>
                  <a:lnTo>
                    <a:pt x="118" y="414"/>
                  </a:lnTo>
                  <a:lnTo>
                    <a:pt x="112" y="426"/>
                  </a:lnTo>
                  <a:lnTo>
                    <a:pt x="96" y="454"/>
                  </a:lnTo>
                  <a:lnTo>
                    <a:pt x="96" y="454"/>
                  </a:lnTo>
                  <a:lnTo>
                    <a:pt x="88" y="460"/>
                  </a:lnTo>
                  <a:lnTo>
                    <a:pt x="80" y="466"/>
                  </a:lnTo>
                  <a:lnTo>
                    <a:pt x="80" y="466"/>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2" name="Freeform 24">
              <a:extLst>
                <a:ext uri="{FF2B5EF4-FFF2-40B4-BE49-F238E27FC236}">
                  <a16:creationId xmlns:a16="http://schemas.microsoft.com/office/drawing/2014/main" xmlns="" id="{E4B0A414-CC03-7145-8D26-F2DF33DDAC5B}"/>
                </a:ext>
              </a:extLst>
            </p:cNvPr>
            <p:cNvSpPr>
              <a:spLocks/>
            </p:cNvSpPr>
            <p:nvPr/>
          </p:nvSpPr>
          <p:spPr bwMode="auto">
            <a:xfrm>
              <a:off x="3471656" y="3160781"/>
              <a:ext cx="421821" cy="519582"/>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574">
                  <a:moveTo>
                    <a:pt x="216" y="574"/>
                  </a:moveTo>
                  <a:lnTo>
                    <a:pt x="216" y="574"/>
                  </a:lnTo>
                  <a:lnTo>
                    <a:pt x="212" y="570"/>
                  </a:lnTo>
                  <a:lnTo>
                    <a:pt x="212" y="570"/>
                  </a:lnTo>
                  <a:lnTo>
                    <a:pt x="212" y="524"/>
                  </a:lnTo>
                  <a:lnTo>
                    <a:pt x="212" y="524"/>
                  </a:lnTo>
                  <a:lnTo>
                    <a:pt x="202" y="516"/>
                  </a:lnTo>
                  <a:lnTo>
                    <a:pt x="202" y="516"/>
                  </a:lnTo>
                  <a:lnTo>
                    <a:pt x="182" y="516"/>
                  </a:lnTo>
                  <a:lnTo>
                    <a:pt x="176" y="518"/>
                  </a:lnTo>
                  <a:lnTo>
                    <a:pt x="170" y="520"/>
                  </a:lnTo>
                  <a:lnTo>
                    <a:pt x="166" y="522"/>
                  </a:lnTo>
                  <a:lnTo>
                    <a:pt x="162" y="528"/>
                  </a:lnTo>
                  <a:lnTo>
                    <a:pt x="154" y="542"/>
                  </a:lnTo>
                  <a:lnTo>
                    <a:pt x="154" y="542"/>
                  </a:lnTo>
                  <a:lnTo>
                    <a:pt x="148" y="546"/>
                  </a:lnTo>
                  <a:lnTo>
                    <a:pt x="144" y="548"/>
                  </a:lnTo>
                  <a:lnTo>
                    <a:pt x="144" y="548"/>
                  </a:lnTo>
                  <a:lnTo>
                    <a:pt x="142" y="542"/>
                  </a:lnTo>
                  <a:lnTo>
                    <a:pt x="140" y="538"/>
                  </a:lnTo>
                  <a:lnTo>
                    <a:pt x="130" y="532"/>
                  </a:lnTo>
                  <a:lnTo>
                    <a:pt x="130" y="532"/>
                  </a:lnTo>
                  <a:lnTo>
                    <a:pt x="122" y="520"/>
                  </a:lnTo>
                  <a:lnTo>
                    <a:pt x="122" y="520"/>
                  </a:lnTo>
                  <a:lnTo>
                    <a:pt x="122" y="510"/>
                  </a:lnTo>
                  <a:lnTo>
                    <a:pt x="120" y="502"/>
                  </a:lnTo>
                  <a:lnTo>
                    <a:pt x="118" y="494"/>
                  </a:lnTo>
                  <a:lnTo>
                    <a:pt x="114" y="490"/>
                  </a:lnTo>
                  <a:lnTo>
                    <a:pt x="108" y="480"/>
                  </a:lnTo>
                  <a:lnTo>
                    <a:pt x="104" y="476"/>
                  </a:lnTo>
                  <a:lnTo>
                    <a:pt x="102" y="470"/>
                  </a:lnTo>
                  <a:lnTo>
                    <a:pt x="102" y="470"/>
                  </a:lnTo>
                  <a:lnTo>
                    <a:pt x="94" y="462"/>
                  </a:lnTo>
                  <a:lnTo>
                    <a:pt x="94" y="462"/>
                  </a:lnTo>
                  <a:lnTo>
                    <a:pt x="94" y="452"/>
                  </a:lnTo>
                  <a:lnTo>
                    <a:pt x="100" y="446"/>
                  </a:lnTo>
                  <a:lnTo>
                    <a:pt x="112" y="436"/>
                  </a:lnTo>
                  <a:lnTo>
                    <a:pt x="112" y="436"/>
                  </a:lnTo>
                  <a:lnTo>
                    <a:pt x="110" y="424"/>
                  </a:lnTo>
                  <a:lnTo>
                    <a:pt x="106" y="416"/>
                  </a:lnTo>
                  <a:lnTo>
                    <a:pt x="100" y="410"/>
                  </a:lnTo>
                  <a:lnTo>
                    <a:pt x="92" y="406"/>
                  </a:lnTo>
                  <a:lnTo>
                    <a:pt x="74" y="400"/>
                  </a:lnTo>
                  <a:lnTo>
                    <a:pt x="68" y="398"/>
                  </a:lnTo>
                  <a:lnTo>
                    <a:pt x="60" y="394"/>
                  </a:lnTo>
                  <a:lnTo>
                    <a:pt x="60" y="394"/>
                  </a:lnTo>
                  <a:lnTo>
                    <a:pt x="58" y="380"/>
                  </a:lnTo>
                  <a:lnTo>
                    <a:pt x="58" y="380"/>
                  </a:lnTo>
                  <a:lnTo>
                    <a:pt x="54" y="376"/>
                  </a:lnTo>
                  <a:lnTo>
                    <a:pt x="54" y="376"/>
                  </a:lnTo>
                  <a:lnTo>
                    <a:pt x="54" y="370"/>
                  </a:lnTo>
                  <a:lnTo>
                    <a:pt x="56" y="366"/>
                  </a:lnTo>
                  <a:lnTo>
                    <a:pt x="64" y="356"/>
                  </a:lnTo>
                  <a:lnTo>
                    <a:pt x="74" y="350"/>
                  </a:lnTo>
                  <a:lnTo>
                    <a:pt x="86" y="346"/>
                  </a:lnTo>
                  <a:lnTo>
                    <a:pt x="86" y="346"/>
                  </a:lnTo>
                  <a:lnTo>
                    <a:pt x="102" y="326"/>
                  </a:lnTo>
                  <a:lnTo>
                    <a:pt x="102" y="326"/>
                  </a:lnTo>
                  <a:lnTo>
                    <a:pt x="100" y="304"/>
                  </a:lnTo>
                  <a:lnTo>
                    <a:pt x="96" y="284"/>
                  </a:lnTo>
                  <a:lnTo>
                    <a:pt x="88" y="266"/>
                  </a:lnTo>
                  <a:lnTo>
                    <a:pt x="84" y="260"/>
                  </a:lnTo>
                  <a:lnTo>
                    <a:pt x="78" y="252"/>
                  </a:lnTo>
                  <a:lnTo>
                    <a:pt x="78" y="252"/>
                  </a:lnTo>
                  <a:lnTo>
                    <a:pt x="56" y="252"/>
                  </a:lnTo>
                  <a:lnTo>
                    <a:pt x="56" y="252"/>
                  </a:lnTo>
                  <a:lnTo>
                    <a:pt x="48" y="262"/>
                  </a:lnTo>
                  <a:lnTo>
                    <a:pt x="48" y="262"/>
                  </a:lnTo>
                  <a:lnTo>
                    <a:pt x="40" y="264"/>
                  </a:lnTo>
                  <a:lnTo>
                    <a:pt x="40" y="264"/>
                  </a:lnTo>
                  <a:lnTo>
                    <a:pt x="34" y="258"/>
                  </a:lnTo>
                  <a:lnTo>
                    <a:pt x="30" y="252"/>
                  </a:lnTo>
                  <a:lnTo>
                    <a:pt x="24" y="238"/>
                  </a:lnTo>
                  <a:lnTo>
                    <a:pt x="20" y="216"/>
                  </a:lnTo>
                  <a:lnTo>
                    <a:pt x="20" y="216"/>
                  </a:lnTo>
                  <a:lnTo>
                    <a:pt x="0" y="202"/>
                  </a:lnTo>
                  <a:lnTo>
                    <a:pt x="0" y="202"/>
                  </a:lnTo>
                  <a:lnTo>
                    <a:pt x="2" y="194"/>
                  </a:lnTo>
                  <a:lnTo>
                    <a:pt x="6" y="186"/>
                  </a:lnTo>
                  <a:lnTo>
                    <a:pt x="10" y="180"/>
                  </a:lnTo>
                  <a:lnTo>
                    <a:pt x="16" y="172"/>
                  </a:lnTo>
                  <a:lnTo>
                    <a:pt x="30" y="160"/>
                  </a:lnTo>
                  <a:lnTo>
                    <a:pt x="42" y="148"/>
                  </a:lnTo>
                  <a:lnTo>
                    <a:pt x="42" y="148"/>
                  </a:lnTo>
                  <a:lnTo>
                    <a:pt x="46" y="128"/>
                  </a:lnTo>
                  <a:lnTo>
                    <a:pt x="46" y="108"/>
                  </a:lnTo>
                  <a:lnTo>
                    <a:pt x="44" y="72"/>
                  </a:lnTo>
                  <a:lnTo>
                    <a:pt x="44" y="72"/>
                  </a:lnTo>
                  <a:lnTo>
                    <a:pt x="48" y="70"/>
                  </a:lnTo>
                  <a:lnTo>
                    <a:pt x="48" y="70"/>
                  </a:lnTo>
                  <a:lnTo>
                    <a:pt x="58" y="74"/>
                  </a:lnTo>
                  <a:lnTo>
                    <a:pt x="58" y="74"/>
                  </a:lnTo>
                  <a:lnTo>
                    <a:pt x="60" y="82"/>
                  </a:lnTo>
                  <a:lnTo>
                    <a:pt x="66" y="96"/>
                  </a:lnTo>
                  <a:lnTo>
                    <a:pt x="72" y="104"/>
                  </a:lnTo>
                  <a:lnTo>
                    <a:pt x="76" y="110"/>
                  </a:lnTo>
                  <a:lnTo>
                    <a:pt x="82" y="116"/>
                  </a:lnTo>
                  <a:lnTo>
                    <a:pt x="90" y="120"/>
                  </a:lnTo>
                  <a:lnTo>
                    <a:pt x="90" y="120"/>
                  </a:lnTo>
                  <a:lnTo>
                    <a:pt x="110" y="120"/>
                  </a:lnTo>
                  <a:lnTo>
                    <a:pt x="110" y="120"/>
                  </a:lnTo>
                  <a:lnTo>
                    <a:pt x="118" y="104"/>
                  </a:lnTo>
                  <a:lnTo>
                    <a:pt x="122" y="92"/>
                  </a:lnTo>
                  <a:lnTo>
                    <a:pt x="126" y="80"/>
                  </a:lnTo>
                  <a:lnTo>
                    <a:pt x="132" y="66"/>
                  </a:lnTo>
                  <a:lnTo>
                    <a:pt x="132" y="66"/>
                  </a:lnTo>
                  <a:lnTo>
                    <a:pt x="134" y="54"/>
                  </a:lnTo>
                  <a:lnTo>
                    <a:pt x="134" y="54"/>
                  </a:lnTo>
                  <a:lnTo>
                    <a:pt x="96" y="18"/>
                  </a:lnTo>
                  <a:lnTo>
                    <a:pt x="96" y="18"/>
                  </a:lnTo>
                  <a:lnTo>
                    <a:pt x="98" y="10"/>
                  </a:lnTo>
                  <a:lnTo>
                    <a:pt x="102" y="6"/>
                  </a:lnTo>
                  <a:lnTo>
                    <a:pt x="106" y="4"/>
                  </a:lnTo>
                  <a:lnTo>
                    <a:pt x="112" y="0"/>
                  </a:lnTo>
                  <a:lnTo>
                    <a:pt x="112" y="0"/>
                  </a:lnTo>
                  <a:lnTo>
                    <a:pt x="118" y="0"/>
                  </a:lnTo>
                  <a:lnTo>
                    <a:pt x="118" y="0"/>
                  </a:lnTo>
                  <a:lnTo>
                    <a:pt x="128" y="12"/>
                  </a:lnTo>
                  <a:lnTo>
                    <a:pt x="140" y="24"/>
                  </a:lnTo>
                  <a:lnTo>
                    <a:pt x="150" y="40"/>
                  </a:lnTo>
                  <a:lnTo>
                    <a:pt x="160" y="60"/>
                  </a:lnTo>
                  <a:lnTo>
                    <a:pt x="160" y="60"/>
                  </a:lnTo>
                  <a:lnTo>
                    <a:pt x="176" y="80"/>
                  </a:lnTo>
                  <a:lnTo>
                    <a:pt x="176" y="80"/>
                  </a:lnTo>
                  <a:lnTo>
                    <a:pt x="248" y="94"/>
                  </a:lnTo>
                  <a:lnTo>
                    <a:pt x="248" y="94"/>
                  </a:lnTo>
                  <a:lnTo>
                    <a:pt x="264" y="106"/>
                  </a:lnTo>
                  <a:lnTo>
                    <a:pt x="264" y="106"/>
                  </a:lnTo>
                  <a:lnTo>
                    <a:pt x="272" y="126"/>
                  </a:lnTo>
                  <a:lnTo>
                    <a:pt x="280" y="150"/>
                  </a:lnTo>
                  <a:lnTo>
                    <a:pt x="286" y="162"/>
                  </a:lnTo>
                  <a:lnTo>
                    <a:pt x="294" y="174"/>
                  </a:lnTo>
                  <a:lnTo>
                    <a:pt x="302" y="184"/>
                  </a:lnTo>
                  <a:lnTo>
                    <a:pt x="314" y="194"/>
                  </a:lnTo>
                  <a:lnTo>
                    <a:pt x="314" y="194"/>
                  </a:lnTo>
                  <a:lnTo>
                    <a:pt x="318" y="202"/>
                  </a:lnTo>
                  <a:lnTo>
                    <a:pt x="318" y="202"/>
                  </a:lnTo>
                  <a:lnTo>
                    <a:pt x="336" y="200"/>
                  </a:lnTo>
                  <a:lnTo>
                    <a:pt x="348" y="198"/>
                  </a:lnTo>
                  <a:lnTo>
                    <a:pt x="358" y="194"/>
                  </a:lnTo>
                  <a:lnTo>
                    <a:pt x="358" y="194"/>
                  </a:lnTo>
                  <a:lnTo>
                    <a:pt x="360" y="182"/>
                  </a:lnTo>
                  <a:lnTo>
                    <a:pt x="360" y="180"/>
                  </a:lnTo>
                  <a:lnTo>
                    <a:pt x="362" y="180"/>
                  </a:lnTo>
                  <a:lnTo>
                    <a:pt x="366" y="180"/>
                  </a:lnTo>
                  <a:lnTo>
                    <a:pt x="380" y="180"/>
                  </a:lnTo>
                  <a:lnTo>
                    <a:pt x="380" y="180"/>
                  </a:lnTo>
                  <a:lnTo>
                    <a:pt x="388" y="194"/>
                  </a:lnTo>
                  <a:lnTo>
                    <a:pt x="392" y="206"/>
                  </a:lnTo>
                  <a:lnTo>
                    <a:pt x="394" y="220"/>
                  </a:lnTo>
                  <a:lnTo>
                    <a:pt x="394" y="220"/>
                  </a:lnTo>
                  <a:lnTo>
                    <a:pt x="382" y="224"/>
                  </a:lnTo>
                  <a:lnTo>
                    <a:pt x="370" y="226"/>
                  </a:lnTo>
                  <a:lnTo>
                    <a:pt x="348" y="226"/>
                  </a:lnTo>
                  <a:lnTo>
                    <a:pt x="348" y="226"/>
                  </a:lnTo>
                  <a:lnTo>
                    <a:pt x="338" y="250"/>
                  </a:lnTo>
                  <a:lnTo>
                    <a:pt x="338" y="250"/>
                  </a:lnTo>
                  <a:lnTo>
                    <a:pt x="334" y="274"/>
                  </a:lnTo>
                  <a:lnTo>
                    <a:pt x="334" y="274"/>
                  </a:lnTo>
                  <a:lnTo>
                    <a:pt x="330" y="280"/>
                  </a:lnTo>
                  <a:lnTo>
                    <a:pt x="326" y="284"/>
                  </a:lnTo>
                  <a:lnTo>
                    <a:pt x="326" y="292"/>
                  </a:lnTo>
                  <a:lnTo>
                    <a:pt x="326" y="302"/>
                  </a:lnTo>
                  <a:lnTo>
                    <a:pt x="326" y="302"/>
                  </a:lnTo>
                  <a:lnTo>
                    <a:pt x="368" y="342"/>
                  </a:lnTo>
                  <a:lnTo>
                    <a:pt x="368" y="342"/>
                  </a:lnTo>
                  <a:lnTo>
                    <a:pt x="372" y="344"/>
                  </a:lnTo>
                  <a:lnTo>
                    <a:pt x="380" y="346"/>
                  </a:lnTo>
                  <a:lnTo>
                    <a:pt x="388" y="350"/>
                  </a:lnTo>
                  <a:lnTo>
                    <a:pt x="390" y="354"/>
                  </a:lnTo>
                  <a:lnTo>
                    <a:pt x="392" y="360"/>
                  </a:lnTo>
                  <a:lnTo>
                    <a:pt x="392" y="360"/>
                  </a:lnTo>
                  <a:lnTo>
                    <a:pt x="408" y="374"/>
                  </a:lnTo>
                  <a:lnTo>
                    <a:pt x="408" y="374"/>
                  </a:lnTo>
                  <a:lnTo>
                    <a:pt x="456" y="378"/>
                  </a:lnTo>
                  <a:lnTo>
                    <a:pt x="456" y="378"/>
                  </a:lnTo>
                  <a:lnTo>
                    <a:pt x="466" y="386"/>
                  </a:lnTo>
                  <a:lnTo>
                    <a:pt x="466" y="386"/>
                  </a:lnTo>
                  <a:lnTo>
                    <a:pt x="466" y="402"/>
                  </a:lnTo>
                  <a:lnTo>
                    <a:pt x="466" y="402"/>
                  </a:lnTo>
                  <a:lnTo>
                    <a:pt x="458" y="408"/>
                  </a:lnTo>
                  <a:lnTo>
                    <a:pt x="450" y="412"/>
                  </a:lnTo>
                  <a:lnTo>
                    <a:pt x="434" y="416"/>
                  </a:lnTo>
                  <a:lnTo>
                    <a:pt x="426" y="420"/>
                  </a:lnTo>
                  <a:lnTo>
                    <a:pt x="422" y="424"/>
                  </a:lnTo>
                  <a:lnTo>
                    <a:pt x="418" y="430"/>
                  </a:lnTo>
                  <a:lnTo>
                    <a:pt x="416" y="440"/>
                  </a:lnTo>
                  <a:lnTo>
                    <a:pt x="416" y="440"/>
                  </a:lnTo>
                  <a:lnTo>
                    <a:pt x="420" y="450"/>
                  </a:lnTo>
                  <a:lnTo>
                    <a:pt x="420" y="456"/>
                  </a:lnTo>
                  <a:lnTo>
                    <a:pt x="420" y="460"/>
                  </a:lnTo>
                  <a:lnTo>
                    <a:pt x="420" y="460"/>
                  </a:lnTo>
                  <a:lnTo>
                    <a:pt x="408" y="466"/>
                  </a:lnTo>
                  <a:lnTo>
                    <a:pt x="400" y="472"/>
                  </a:lnTo>
                  <a:lnTo>
                    <a:pt x="400" y="472"/>
                  </a:lnTo>
                  <a:lnTo>
                    <a:pt x="400" y="522"/>
                  </a:lnTo>
                  <a:lnTo>
                    <a:pt x="400" y="522"/>
                  </a:lnTo>
                  <a:lnTo>
                    <a:pt x="392" y="532"/>
                  </a:lnTo>
                  <a:lnTo>
                    <a:pt x="384" y="540"/>
                  </a:lnTo>
                  <a:lnTo>
                    <a:pt x="378" y="546"/>
                  </a:lnTo>
                  <a:lnTo>
                    <a:pt x="368" y="550"/>
                  </a:lnTo>
                  <a:lnTo>
                    <a:pt x="352" y="556"/>
                  </a:lnTo>
                  <a:lnTo>
                    <a:pt x="330" y="560"/>
                  </a:lnTo>
                  <a:lnTo>
                    <a:pt x="330" y="560"/>
                  </a:lnTo>
                  <a:lnTo>
                    <a:pt x="316" y="566"/>
                  </a:lnTo>
                  <a:lnTo>
                    <a:pt x="302" y="570"/>
                  </a:lnTo>
                  <a:lnTo>
                    <a:pt x="290" y="570"/>
                  </a:lnTo>
                  <a:lnTo>
                    <a:pt x="278" y="566"/>
                  </a:lnTo>
                  <a:lnTo>
                    <a:pt x="278" y="566"/>
                  </a:lnTo>
                  <a:lnTo>
                    <a:pt x="268" y="556"/>
                  </a:lnTo>
                  <a:lnTo>
                    <a:pt x="260" y="546"/>
                  </a:lnTo>
                  <a:lnTo>
                    <a:pt x="256" y="536"/>
                  </a:lnTo>
                  <a:lnTo>
                    <a:pt x="250" y="530"/>
                  </a:lnTo>
                  <a:lnTo>
                    <a:pt x="250" y="530"/>
                  </a:lnTo>
                  <a:lnTo>
                    <a:pt x="242" y="530"/>
                  </a:lnTo>
                  <a:lnTo>
                    <a:pt x="238" y="532"/>
                  </a:lnTo>
                  <a:lnTo>
                    <a:pt x="234" y="542"/>
                  </a:lnTo>
                  <a:lnTo>
                    <a:pt x="234" y="542"/>
                  </a:lnTo>
                  <a:lnTo>
                    <a:pt x="226" y="574"/>
                  </a:lnTo>
                  <a:lnTo>
                    <a:pt x="226" y="574"/>
                  </a:lnTo>
                  <a:lnTo>
                    <a:pt x="216" y="574"/>
                  </a:lnTo>
                  <a:lnTo>
                    <a:pt x="216" y="574"/>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3" name="Freeform 25">
              <a:extLst>
                <a:ext uri="{FF2B5EF4-FFF2-40B4-BE49-F238E27FC236}">
                  <a16:creationId xmlns:a16="http://schemas.microsoft.com/office/drawing/2014/main" xmlns="" id="{C7635C8A-D77B-FF44-A9C5-1E67E62B6A86}"/>
                </a:ext>
              </a:extLst>
            </p:cNvPr>
            <p:cNvSpPr>
              <a:spLocks/>
            </p:cNvSpPr>
            <p:nvPr/>
          </p:nvSpPr>
          <p:spPr bwMode="auto">
            <a:xfrm>
              <a:off x="3583900" y="3090175"/>
              <a:ext cx="492426" cy="486994"/>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4" h="538">
                  <a:moveTo>
                    <a:pt x="342" y="538"/>
                  </a:moveTo>
                  <a:lnTo>
                    <a:pt x="342" y="538"/>
                  </a:lnTo>
                  <a:lnTo>
                    <a:pt x="330" y="534"/>
                  </a:lnTo>
                  <a:lnTo>
                    <a:pt x="322" y="532"/>
                  </a:lnTo>
                  <a:lnTo>
                    <a:pt x="308" y="532"/>
                  </a:lnTo>
                  <a:lnTo>
                    <a:pt x="308" y="532"/>
                  </a:lnTo>
                  <a:lnTo>
                    <a:pt x="308" y="518"/>
                  </a:lnTo>
                  <a:lnTo>
                    <a:pt x="308" y="518"/>
                  </a:lnTo>
                  <a:lnTo>
                    <a:pt x="304" y="516"/>
                  </a:lnTo>
                  <a:lnTo>
                    <a:pt x="304" y="514"/>
                  </a:lnTo>
                  <a:lnTo>
                    <a:pt x="304" y="512"/>
                  </a:lnTo>
                  <a:lnTo>
                    <a:pt x="308" y="508"/>
                  </a:lnTo>
                  <a:lnTo>
                    <a:pt x="316" y="506"/>
                  </a:lnTo>
                  <a:lnTo>
                    <a:pt x="344" y="496"/>
                  </a:lnTo>
                  <a:lnTo>
                    <a:pt x="344" y="496"/>
                  </a:lnTo>
                  <a:lnTo>
                    <a:pt x="354" y="484"/>
                  </a:lnTo>
                  <a:lnTo>
                    <a:pt x="354" y="484"/>
                  </a:lnTo>
                  <a:lnTo>
                    <a:pt x="352" y="468"/>
                  </a:lnTo>
                  <a:lnTo>
                    <a:pt x="348" y="458"/>
                  </a:lnTo>
                  <a:lnTo>
                    <a:pt x="342" y="450"/>
                  </a:lnTo>
                  <a:lnTo>
                    <a:pt x="336" y="446"/>
                  </a:lnTo>
                  <a:lnTo>
                    <a:pt x="326" y="444"/>
                  </a:lnTo>
                  <a:lnTo>
                    <a:pt x="318" y="444"/>
                  </a:lnTo>
                  <a:lnTo>
                    <a:pt x="298" y="444"/>
                  </a:lnTo>
                  <a:lnTo>
                    <a:pt x="298" y="444"/>
                  </a:lnTo>
                  <a:lnTo>
                    <a:pt x="286" y="438"/>
                  </a:lnTo>
                  <a:lnTo>
                    <a:pt x="280" y="432"/>
                  </a:lnTo>
                  <a:lnTo>
                    <a:pt x="272" y="420"/>
                  </a:lnTo>
                  <a:lnTo>
                    <a:pt x="272" y="420"/>
                  </a:lnTo>
                  <a:lnTo>
                    <a:pt x="258" y="414"/>
                  </a:lnTo>
                  <a:lnTo>
                    <a:pt x="248" y="408"/>
                  </a:lnTo>
                  <a:lnTo>
                    <a:pt x="240" y="400"/>
                  </a:lnTo>
                  <a:lnTo>
                    <a:pt x="234" y="394"/>
                  </a:lnTo>
                  <a:lnTo>
                    <a:pt x="234" y="394"/>
                  </a:lnTo>
                  <a:lnTo>
                    <a:pt x="222" y="386"/>
                  </a:lnTo>
                  <a:lnTo>
                    <a:pt x="216" y="380"/>
                  </a:lnTo>
                  <a:lnTo>
                    <a:pt x="214" y="374"/>
                  </a:lnTo>
                  <a:lnTo>
                    <a:pt x="210" y="368"/>
                  </a:lnTo>
                  <a:lnTo>
                    <a:pt x="210" y="368"/>
                  </a:lnTo>
                  <a:lnTo>
                    <a:pt x="216" y="364"/>
                  </a:lnTo>
                  <a:lnTo>
                    <a:pt x="220" y="360"/>
                  </a:lnTo>
                  <a:lnTo>
                    <a:pt x="222" y="350"/>
                  </a:lnTo>
                  <a:lnTo>
                    <a:pt x="224" y="334"/>
                  </a:lnTo>
                  <a:lnTo>
                    <a:pt x="224" y="334"/>
                  </a:lnTo>
                  <a:lnTo>
                    <a:pt x="230" y="314"/>
                  </a:lnTo>
                  <a:lnTo>
                    <a:pt x="230" y="314"/>
                  </a:lnTo>
                  <a:lnTo>
                    <a:pt x="242" y="314"/>
                  </a:lnTo>
                  <a:lnTo>
                    <a:pt x="254" y="314"/>
                  </a:lnTo>
                  <a:lnTo>
                    <a:pt x="266" y="312"/>
                  </a:lnTo>
                  <a:lnTo>
                    <a:pt x="274" y="308"/>
                  </a:lnTo>
                  <a:lnTo>
                    <a:pt x="280" y="304"/>
                  </a:lnTo>
                  <a:lnTo>
                    <a:pt x="280" y="304"/>
                  </a:lnTo>
                  <a:lnTo>
                    <a:pt x="278" y="286"/>
                  </a:lnTo>
                  <a:lnTo>
                    <a:pt x="276" y="268"/>
                  </a:lnTo>
                  <a:lnTo>
                    <a:pt x="268" y="256"/>
                  </a:lnTo>
                  <a:lnTo>
                    <a:pt x="264" y="250"/>
                  </a:lnTo>
                  <a:lnTo>
                    <a:pt x="260" y="246"/>
                  </a:lnTo>
                  <a:lnTo>
                    <a:pt x="260" y="246"/>
                  </a:lnTo>
                  <a:lnTo>
                    <a:pt x="240" y="248"/>
                  </a:lnTo>
                  <a:lnTo>
                    <a:pt x="228" y="252"/>
                  </a:lnTo>
                  <a:lnTo>
                    <a:pt x="228" y="252"/>
                  </a:lnTo>
                  <a:lnTo>
                    <a:pt x="224" y="268"/>
                  </a:lnTo>
                  <a:lnTo>
                    <a:pt x="224" y="268"/>
                  </a:lnTo>
                  <a:lnTo>
                    <a:pt x="202" y="272"/>
                  </a:lnTo>
                  <a:lnTo>
                    <a:pt x="202" y="272"/>
                  </a:lnTo>
                  <a:lnTo>
                    <a:pt x="198" y="264"/>
                  </a:lnTo>
                  <a:lnTo>
                    <a:pt x="194" y="260"/>
                  </a:lnTo>
                  <a:lnTo>
                    <a:pt x="186" y="256"/>
                  </a:lnTo>
                  <a:lnTo>
                    <a:pt x="186" y="256"/>
                  </a:lnTo>
                  <a:lnTo>
                    <a:pt x="172" y="230"/>
                  </a:lnTo>
                  <a:lnTo>
                    <a:pt x="162" y="206"/>
                  </a:lnTo>
                  <a:lnTo>
                    <a:pt x="152" y="186"/>
                  </a:lnTo>
                  <a:lnTo>
                    <a:pt x="140" y="168"/>
                  </a:lnTo>
                  <a:lnTo>
                    <a:pt x="140" y="168"/>
                  </a:lnTo>
                  <a:lnTo>
                    <a:pt x="128" y="162"/>
                  </a:lnTo>
                  <a:lnTo>
                    <a:pt x="116" y="158"/>
                  </a:lnTo>
                  <a:lnTo>
                    <a:pt x="96" y="158"/>
                  </a:lnTo>
                  <a:lnTo>
                    <a:pt x="96" y="158"/>
                  </a:lnTo>
                  <a:lnTo>
                    <a:pt x="58" y="146"/>
                  </a:lnTo>
                  <a:lnTo>
                    <a:pt x="58" y="146"/>
                  </a:lnTo>
                  <a:lnTo>
                    <a:pt x="50" y="136"/>
                  </a:lnTo>
                  <a:lnTo>
                    <a:pt x="50" y="136"/>
                  </a:lnTo>
                  <a:lnTo>
                    <a:pt x="40" y="116"/>
                  </a:lnTo>
                  <a:lnTo>
                    <a:pt x="26" y="98"/>
                  </a:lnTo>
                  <a:lnTo>
                    <a:pt x="12" y="80"/>
                  </a:lnTo>
                  <a:lnTo>
                    <a:pt x="0" y="70"/>
                  </a:lnTo>
                  <a:lnTo>
                    <a:pt x="0" y="70"/>
                  </a:lnTo>
                  <a:lnTo>
                    <a:pt x="0" y="56"/>
                  </a:lnTo>
                  <a:lnTo>
                    <a:pt x="0" y="42"/>
                  </a:lnTo>
                  <a:lnTo>
                    <a:pt x="0" y="38"/>
                  </a:lnTo>
                  <a:lnTo>
                    <a:pt x="4" y="36"/>
                  </a:lnTo>
                  <a:lnTo>
                    <a:pt x="10" y="36"/>
                  </a:lnTo>
                  <a:lnTo>
                    <a:pt x="18" y="40"/>
                  </a:lnTo>
                  <a:lnTo>
                    <a:pt x="18" y="40"/>
                  </a:lnTo>
                  <a:lnTo>
                    <a:pt x="22" y="48"/>
                  </a:lnTo>
                  <a:lnTo>
                    <a:pt x="30" y="52"/>
                  </a:lnTo>
                  <a:lnTo>
                    <a:pt x="30" y="52"/>
                  </a:lnTo>
                  <a:lnTo>
                    <a:pt x="30" y="56"/>
                  </a:lnTo>
                  <a:lnTo>
                    <a:pt x="30" y="56"/>
                  </a:lnTo>
                  <a:lnTo>
                    <a:pt x="36" y="60"/>
                  </a:lnTo>
                  <a:lnTo>
                    <a:pt x="44" y="68"/>
                  </a:lnTo>
                  <a:lnTo>
                    <a:pt x="50" y="76"/>
                  </a:lnTo>
                  <a:lnTo>
                    <a:pt x="60" y="90"/>
                  </a:lnTo>
                  <a:lnTo>
                    <a:pt x="60" y="90"/>
                  </a:lnTo>
                  <a:lnTo>
                    <a:pt x="68" y="92"/>
                  </a:lnTo>
                  <a:lnTo>
                    <a:pt x="80" y="96"/>
                  </a:lnTo>
                  <a:lnTo>
                    <a:pt x="112" y="98"/>
                  </a:lnTo>
                  <a:lnTo>
                    <a:pt x="112" y="98"/>
                  </a:lnTo>
                  <a:lnTo>
                    <a:pt x="118" y="94"/>
                  </a:lnTo>
                  <a:lnTo>
                    <a:pt x="124" y="88"/>
                  </a:lnTo>
                  <a:lnTo>
                    <a:pt x="134" y="74"/>
                  </a:lnTo>
                  <a:lnTo>
                    <a:pt x="140" y="68"/>
                  </a:lnTo>
                  <a:lnTo>
                    <a:pt x="146" y="66"/>
                  </a:lnTo>
                  <a:lnTo>
                    <a:pt x="150" y="66"/>
                  </a:lnTo>
                  <a:lnTo>
                    <a:pt x="154" y="68"/>
                  </a:lnTo>
                  <a:lnTo>
                    <a:pt x="160" y="76"/>
                  </a:lnTo>
                  <a:lnTo>
                    <a:pt x="160" y="76"/>
                  </a:lnTo>
                  <a:lnTo>
                    <a:pt x="178" y="78"/>
                  </a:lnTo>
                  <a:lnTo>
                    <a:pt x="178" y="78"/>
                  </a:lnTo>
                  <a:lnTo>
                    <a:pt x="200" y="50"/>
                  </a:lnTo>
                  <a:lnTo>
                    <a:pt x="200" y="50"/>
                  </a:lnTo>
                  <a:lnTo>
                    <a:pt x="202" y="32"/>
                  </a:lnTo>
                  <a:lnTo>
                    <a:pt x="208" y="16"/>
                  </a:lnTo>
                  <a:lnTo>
                    <a:pt x="212" y="10"/>
                  </a:lnTo>
                  <a:lnTo>
                    <a:pt x="218" y="4"/>
                  </a:lnTo>
                  <a:lnTo>
                    <a:pt x="226" y="2"/>
                  </a:lnTo>
                  <a:lnTo>
                    <a:pt x="236" y="0"/>
                  </a:lnTo>
                  <a:lnTo>
                    <a:pt x="236" y="0"/>
                  </a:lnTo>
                  <a:lnTo>
                    <a:pt x="236" y="26"/>
                  </a:lnTo>
                  <a:lnTo>
                    <a:pt x="236" y="26"/>
                  </a:lnTo>
                  <a:lnTo>
                    <a:pt x="268" y="52"/>
                  </a:lnTo>
                  <a:lnTo>
                    <a:pt x="268" y="52"/>
                  </a:lnTo>
                  <a:lnTo>
                    <a:pt x="284" y="58"/>
                  </a:lnTo>
                  <a:lnTo>
                    <a:pt x="300" y="68"/>
                  </a:lnTo>
                  <a:lnTo>
                    <a:pt x="318" y="78"/>
                  </a:lnTo>
                  <a:lnTo>
                    <a:pt x="338" y="88"/>
                  </a:lnTo>
                  <a:lnTo>
                    <a:pt x="338" y="88"/>
                  </a:lnTo>
                  <a:lnTo>
                    <a:pt x="372" y="150"/>
                  </a:lnTo>
                  <a:lnTo>
                    <a:pt x="390" y="184"/>
                  </a:lnTo>
                  <a:lnTo>
                    <a:pt x="412" y="218"/>
                  </a:lnTo>
                  <a:lnTo>
                    <a:pt x="412" y="218"/>
                  </a:lnTo>
                  <a:lnTo>
                    <a:pt x="414" y="230"/>
                  </a:lnTo>
                  <a:lnTo>
                    <a:pt x="418" y="244"/>
                  </a:lnTo>
                  <a:lnTo>
                    <a:pt x="424" y="258"/>
                  </a:lnTo>
                  <a:lnTo>
                    <a:pt x="432" y="274"/>
                  </a:lnTo>
                  <a:lnTo>
                    <a:pt x="432" y="274"/>
                  </a:lnTo>
                  <a:lnTo>
                    <a:pt x="478" y="298"/>
                  </a:lnTo>
                  <a:lnTo>
                    <a:pt x="500" y="312"/>
                  </a:lnTo>
                  <a:lnTo>
                    <a:pt x="526" y="330"/>
                  </a:lnTo>
                  <a:lnTo>
                    <a:pt x="526" y="330"/>
                  </a:lnTo>
                  <a:lnTo>
                    <a:pt x="526" y="336"/>
                  </a:lnTo>
                  <a:lnTo>
                    <a:pt x="526" y="336"/>
                  </a:lnTo>
                  <a:lnTo>
                    <a:pt x="522" y="340"/>
                  </a:lnTo>
                  <a:lnTo>
                    <a:pt x="514" y="340"/>
                  </a:lnTo>
                  <a:lnTo>
                    <a:pt x="496" y="342"/>
                  </a:lnTo>
                  <a:lnTo>
                    <a:pt x="470" y="340"/>
                  </a:lnTo>
                  <a:lnTo>
                    <a:pt x="470" y="340"/>
                  </a:lnTo>
                  <a:lnTo>
                    <a:pt x="470" y="362"/>
                  </a:lnTo>
                  <a:lnTo>
                    <a:pt x="470" y="362"/>
                  </a:lnTo>
                  <a:lnTo>
                    <a:pt x="504" y="374"/>
                  </a:lnTo>
                  <a:lnTo>
                    <a:pt x="504" y="374"/>
                  </a:lnTo>
                  <a:lnTo>
                    <a:pt x="500" y="380"/>
                  </a:lnTo>
                  <a:lnTo>
                    <a:pt x="498" y="386"/>
                  </a:lnTo>
                  <a:lnTo>
                    <a:pt x="498" y="392"/>
                  </a:lnTo>
                  <a:lnTo>
                    <a:pt x="500" y="400"/>
                  </a:lnTo>
                  <a:lnTo>
                    <a:pt x="500" y="400"/>
                  </a:lnTo>
                  <a:lnTo>
                    <a:pt x="540" y="420"/>
                  </a:lnTo>
                  <a:lnTo>
                    <a:pt x="540" y="420"/>
                  </a:lnTo>
                  <a:lnTo>
                    <a:pt x="544" y="426"/>
                  </a:lnTo>
                  <a:lnTo>
                    <a:pt x="544" y="426"/>
                  </a:lnTo>
                  <a:lnTo>
                    <a:pt x="542" y="434"/>
                  </a:lnTo>
                  <a:lnTo>
                    <a:pt x="540" y="440"/>
                  </a:lnTo>
                  <a:lnTo>
                    <a:pt x="536" y="446"/>
                  </a:lnTo>
                  <a:lnTo>
                    <a:pt x="530" y="450"/>
                  </a:lnTo>
                  <a:lnTo>
                    <a:pt x="516" y="460"/>
                  </a:lnTo>
                  <a:lnTo>
                    <a:pt x="502" y="468"/>
                  </a:lnTo>
                  <a:lnTo>
                    <a:pt x="502" y="468"/>
                  </a:lnTo>
                  <a:lnTo>
                    <a:pt x="502" y="472"/>
                  </a:lnTo>
                  <a:lnTo>
                    <a:pt x="502" y="472"/>
                  </a:lnTo>
                  <a:lnTo>
                    <a:pt x="498" y="474"/>
                  </a:lnTo>
                  <a:lnTo>
                    <a:pt x="492" y="478"/>
                  </a:lnTo>
                  <a:lnTo>
                    <a:pt x="478" y="490"/>
                  </a:lnTo>
                  <a:lnTo>
                    <a:pt x="452" y="514"/>
                  </a:lnTo>
                  <a:lnTo>
                    <a:pt x="452" y="514"/>
                  </a:lnTo>
                  <a:lnTo>
                    <a:pt x="418" y="526"/>
                  </a:lnTo>
                  <a:lnTo>
                    <a:pt x="418" y="526"/>
                  </a:lnTo>
                  <a:lnTo>
                    <a:pt x="416" y="530"/>
                  </a:lnTo>
                  <a:lnTo>
                    <a:pt x="416" y="530"/>
                  </a:lnTo>
                  <a:lnTo>
                    <a:pt x="366" y="528"/>
                  </a:lnTo>
                  <a:lnTo>
                    <a:pt x="366" y="528"/>
                  </a:lnTo>
                  <a:lnTo>
                    <a:pt x="354" y="532"/>
                  </a:lnTo>
                  <a:lnTo>
                    <a:pt x="342" y="538"/>
                  </a:lnTo>
                  <a:lnTo>
                    <a:pt x="342" y="53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4" name="Freeform 26">
              <a:extLst>
                <a:ext uri="{FF2B5EF4-FFF2-40B4-BE49-F238E27FC236}">
                  <a16:creationId xmlns:a16="http://schemas.microsoft.com/office/drawing/2014/main" xmlns="" id="{A7617CC0-00D9-3F43-9442-7ABE5D55AE93}"/>
                </a:ext>
              </a:extLst>
            </p:cNvPr>
            <p:cNvSpPr>
              <a:spLocks/>
            </p:cNvSpPr>
            <p:nvPr/>
          </p:nvSpPr>
          <p:spPr bwMode="auto">
            <a:xfrm>
              <a:off x="3075180" y="3006898"/>
              <a:ext cx="506909" cy="49061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0" h="542">
                  <a:moveTo>
                    <a:pt x="478" y="542"/>
                  </a:moveTo>
                  <a:lnTo>
                    <a:pt x="478" y="542"/>
                  </a:lnTo>
                  <a:lnTo>
                    <a:pt x="434" y="536"/>
                  </a:lnTo>
                  <a:lnTo>
                    <a:pt x="434" y="536"/>
                  </a:lnTo>
                  <a:lnTo>
                    <a:pt x="400" y="518"/>
                  </a:lnTo>
                  <a:lnTo>
                    <a:pt x="400" y="518"/>
                  </a:lnTo>
                  <a:lnTo>
                    <a:pt x="376" y="518"/>
                  </a:lnTo>
                  <a:lnTo>
                    <a:pt x="360" y="516"/>
                  </a:lnTo>
                  <a:lnTo>
                    <a:pt x="346" y="512"/>
                  </a:lnTo>
                  <a:lnTo>
                    <a:pt x="334" y="502"/>
                  </a:lnTo>
                  <a:lnTo>
                    <a:pt x="334" y="502"/>
                  </a:lnTo>
                  <a:lnTo>
                    <a:pt x="316" y="476"/>
                  </a:lnTo>
                  <a:lnTo>
                    <a:pt x="316" y="476"/>
                  </a:lnTo>
                  <a:lnTo>
                    <a:pt x="282" y="454"/>
                  </a:lnTo>
                  <a:lnTo>
                    <a:pt x="282" y="454"/>
                  </a:lnTo>
                  <a:lnTo>
                    <a:pt x="162" y="452"/>
                  </a:lnTo>
                  <a:lnTo>
                    <a:pt x="162" y="452"/>
                  </a:lnTo>
                  <a:lnTo>
                    <a:pt x="116" y="434"/>
                  </a:lnTo>
                  <a:lnTo>
                    <a:pt x="96" y="424"/>
                  </a:lnTo>
                  <a:lnTo>
                    <a:pt x="90" y="418"/>
                  </a:lnTo>
                  <a:lnTo>
                    <a:pt x="84" y="412"/>
                  </a:lnTo>
                  <a:lnTo>
                    <a:pt x="84" y="412"/>
                  </a:lnTo>
                  <a:lnTo>
                    <a:pt x="74" y="406"/>
                  </a:lnTo>
                  <a:lnTo>
                    <a:pt x="68" y="398"/>
                  </a:lnTo>
                  <a:lnTo>
                    <a:pt x="60" y="386"/>
                  </a:lnTo>
                  <a:lnTo>
                    <a:pt x="60" y="386"/>
                  </a:lnTo>
                  <a:lnTo>
                    <a:pt x="58" y="370"/>
                  </a:lnTo>
                  <a:lnTo>
                    <a:pt x="54" y="356"/>
                  </a:lnTo>
                  <a:lnTo>
                    <a:pt x="42" y="332"/>
                  </a:lnTo>
                  <a:lnTo>
                    <a:pt x="18" y="292"/>
                  </a:lnTo>
                  <a:lnTo>
                    <a:pt x="18" y="292"/>
                  </a:lnTo>
                  <a:lnTo>
                    <a:pt x="2" y="246"/>
                  </a:lnTo>
                  <a:lnTo>
                    <a:pt x="2" y="246"/>
                  </a:lnTo>
                  <a:lnTo>
                    <a:pt x="0" y="208"/>
                  </a:lnTo>
                  <a:lnTo>
                    <a:pt x="0" y="208"/>
                  </a:lnTo>
                  <a:lnTo>
                    <a:pt x="14" y="206"/>
                  </a:lnTo>
                  <a:lnTo>
                    <a:pt x="26" y="198"/>
                  </a:lnTo>
                  <a:lnTo>
                    <a:pt x="40" y="190"/>
                  </a:lnTo>
                  <a:lnTo>
                    <a:pt x="50" y="182"/>
                  </a:lnTo>
                  <a:lnTo>
                    <a:pt x="50" y="182"/>
                  </a:lnTo>
                  <a:lnTo>
                    <a:pt x="58" y="176"/>
                  </a:lnTo>
                  <a:lnTo>
                    <a:pt x="68" y="172"/>
                  </a:lnTo>
                  <a:lnTo>
                    <a:pt x="68" y="172"/>
                  </a:lnTo>
                  <a:lnTo>
                    <a:pt x="86" y="170"/>
                  </a:lnTo>
                  <a:lnTo>
                    <a:pt x="104" y="164"/>
                  </a:lnTo>
                  <a:lnTo>
                    <a:pt x="120" y="156"/>
                  </a:lnTo>
                  <a:lnTo>
                    <a:pt x="138" y="144"/>
                  </a:lnTo>
                  <a:lnTo>
                    <a:pt x="138" y="144"/>
                  </a:lnTo>
                  <a:lnTo>
                    <a:pt x="154" y="142"/>
                  </a:lnTo>
                  <a:lnTo>
                    <a:pt x="172" y="138"/>
                  </a:lnTo>
                  <a:lnTo>
                    <a:pt x="208" y="128"/>
                  </a:lnTo>
                  <a:lnTo>
                    <a:pt x="208" y="128"/>
                  </a:lnTo>
                  <a:lnTo>
                    <a:pt x="222" y="118"/>
                  </a:lnTo>
                  <a:lnTo>
                    <a:pt x="234" y="106"/>
                  </a:lnTo>
                  <a:lnTo>
                    <a:pt x="258" y="82"/>
                  </a:lnTo>
                  <a:lnTo>
                    <a:pt x="258" y="82"/>
                  </a:lnTo>
                  <a:lnTo>
                    <a:pt x="266" y="74"/>
                  </a:lnTo>
                  <a:lnTo>
                    <a:pt x="274" y="64"/>
                  </a:lnTo>
                  <a:lnTo>
                    <a:pt x="278" y="54"/>
                  </a:lnTo>
                  <a:lnTo>
                    <a:pt x="280" y="44"/>
                  </a:lnTo>
                  <a:lnTo>
                    <a:pt x="284" y="20"/>
                  </a:lnTo>
                  <a:lnTo>
                    <a:pt x="284" y="0"/>
                  </a:lnTo>
                  <a:lnTo>
                    <a:pt x="284" y="0"/>
                  </a:lnTo>
                  <a:lnTo>
                    <a:pt x="338" y="12"/>
                  </a:lnTo>
                  <a:lnTo>
                    <a:pt x="338" y="12"/>
                  </a:lnTo>
                  <a:lnTo>
                    <a:pt x="414" y="12"/>
                  </a:lnTo>
                  <a:lnTo>
                    <a:pt x="414" y="12"/>
                  </a:lnTo>
                  <a:lnTo>
                    <a:pt x="428" y="32"/>
                  </a:lnTo>
                  <a:lnTo>
                    <a:pt x="428" y="32"/>
                  </a:lnTo>
                  <a:lnTo>
                    <a:pt x="436" y="38"/>
                  </a:lnTo>
                  <a:lnTo>
                    <a:pt x="442" y="50"/>
                  </a:lnTo>
                  <a:lnTo>
                    <a:pt x="444" y="58"/>
                  </a:lnTo>
                  <a:lnTo>
                    <a:pt x="444" y="66"/>
                  </a:lnTo>
                  <a:lnTo>
                    <a:pt x="442" y="74"/>
                  </a:lnTo>
                  <a:lnTo>
                    <a:pt x="438" y="82"/>
                  </a:lnTo>
                  <a:lnTo>
                    <a:pt x="438" y="82"/>
                  </a:lnTo>
                  <a:lnTo>
                    <a:pt x="426" y="88"/>
                  </a:lnTo>
                  <a:lnTo>
                    <a:pt x="418" y="96"/>
                  </a:lnTo>
                  <a:lnTo>
                    <a:pt x="412" y="104"/>
                  </a:lnTo>
                  <a:lnTo>
                    <a:pt x="408" y="118"/>
                  </a:lnTo>
                  <a:lnTo>
                    <a:pt x="408" y="118"/>
                  </a:lnTo>
                  <a:lnTo>
                    <a:pt x="402" y="120"/>
                  </a:lnTo>
                  <a:lnTo>
                    <a:pt x="396" y="122"/>
                  </a:lnTo>
                  <a:lnTo>
                    <a:pt x="396" y="122"/>
                  </a:lnTo>
                  <a:lnTo>
                    <a:pt x="396" y="130"/>
                  </a:lnTo>
                  <a:lnTo>
                    <a:pt x="396" y="130"/>
                  </a:lnTo>
                  <a:lnTo>
                    <a:pt x="432" y="156"/>
                  </a:lnTo>
                  <a:lnTo>
                    <a:pt x="432" y="156"/>
                  </a:lnTo>
                  <a:lnTo>
                    <a:pt x="434" y="162"/>
                  </a:lnTo>
                  <a:lnTo>
                    <a:pt x="434" y="162"/>
                  </a:lnTo>
                  <a:lnTo>
                    <a:pt x="448" y="174"/>
                  </a:lnTo>
                  <a:lnTo>
                    <a:pt x="456" y="180"/>
                  </a:lnTo>
                  <a:lnTo>
                    <a:pt x="466" y="186"/>
                  </a:lnTo>
                  <a:lnTo>
                    <a:pt x="476" y="192"/>
                  </a:lnTo>
                  <a:lnTo>
                    <a:pt x="488" y="194"/>
                  </a:lnTo>
                  <a:lnTo>
                    <a:pt x="498" y="192"/>
                  </a:lnTo>
                  <a:lnTo>
                    <a:pt x="510" y="186"/>
                  </a:lnTo>
                  <a:lnTo>
                    <a:pt x="510" y="186"/>
                  </a:lnTo>
                  <a:lnTo>
                    <a:pt x="516" y="188"/>
                  </a:lnTo>
                  <a:lnTo>
                    <a:pt x="520" y="192"/>
                  </a:lnTo>
                  <a:lnTo>
                    <a:pt x="532" y="204"/>
                  </a:lnTo>
                  <a:lnTo>
                    <a:pt x="532" y="204"/>
                  </a:lnTo>
                  <a:lnTo>
                    <a:pt x="560" y="226"/>
                  </a:lnTo>
                  <a:lnTo>
                    <a:pt x="560" y="226"/>
                  </a:lnTo>
                  <a:lnTo>
                    <a:pt x="558" y="234"/>
                  </a:lnTo>
                  <a:lnTo>
                    <a:pt x="558" y="234"/>
                  </a:lnTo>
                  <a:lnTo>
                    <a:pt x="556" y="240"/>
                  </a:lnTo>
                  <a:lnTo>
                    <a:pt x="554" y="244"/>
                  </a:lnTo>
                  <a:lnTo>
                    <a:pt x="550" y="256"/>
                  </a:lnTo>
                  <a:lnTo>
                    <a:pt x="548" y="270"/>
                  </a:lnTo>
                  <a:lnTo>
                    <a:pt x="544" y="282"/>
                  </a:lnTo>
                  <a:lnTo>
                    <a:pt x="544" y="282"/>
                  </a:lnTo>
                  <a:lnTo>
                    <a:pt x="528" y="276"/>
                  </a:lnTo>
                  <a:lnTo>
                    <a:pt x="528" y="276"/>
                  </a:lnTo>
                  <a:lnTo>
                    <a:pt x="514" y="256"/>
                  </a:lnTo>
                  <a:lnTo>
                    <a:pt x="504" y="240"/>
                  </a:lnTo>
                  <a:lnTo>
                    <a:pt x="500" y="234"/>
                  </a:lnTo>
                  <a:lnTo>
                    <a:pt x="492" y="232"/>
                  </a:lnTo>
                  <a:lnTo>
                    <a:pt x="484" y="230"/>
                  </a:lnTo>
                  <a:lnTo>
                    <a:pt x="472" y="232"/>
                  </a:lnTo>
                  <a:lnTo>
                    <a:pt x="472" y="232"/>
                  </a:lnTo>
                  <a:lnTo>
                    <a:pt x="474" y="302"/>
                  </a:lnTo>
                  <a:lnTo>
                    <a:pt x="474" y="302"/>
                  </a:lnTo>
                  <a:lnTo>
                    <a:pt x="466" y="316"/>
                  </a:lnTo>
                  <a:lnTo>
                    <a:pt x="454" y="330"/>
                  </a:lnTo>
                  <a:lnTo>
                    <a:pt x="442" y="344"/>
                  </a:lnTo>
                  <a:lnTo>
                    <a:pt x="428" y="354"/>
                  </a:lnTo>
                  <a:lnTo>
                    <a:pt x="428" y="354"/>
                  </a:lnTo>
                  <a:lnTo>
                    <a:pt x="428" y="376"/>
                  </a:lnTo>
                  <a:lnTo>
                    <a:pt x="428" y="376"/>
                  </a:lnTo>
                  <a:lnTo>
                    <a:pt x="436" y="384"/>
                  </a:lnTo>
                  <a:lnTo>
                    <a:pt x="450" y="392"/>
                  </a:lnTo>
                  <a:lnTo>
                    <a:pt x="450" y="392"/>
                  </a:lnTo>
                  <a:lnTo>
                    <a:pt x="460" y="430"/>
                  </a:lnTo>
                  <a:lnTo>
                    <a:pt x="460" y="430"/>
                  </a:lnTo>
                  <a:lnTo>
                    <a:pt x="462" y="434"/>
                  </a:lnTo>
                  <a:lnTo>
                    <a:pt x="466" y="438"/>
                  </a:lnTo>
                  <a:lnTo>
                    <a:pt x="474" y="444"/>
                  </a:lnTo>
                  <a:lnTo>
                    <a:pt x="480" y="446"/>
                  </a:lnTo>
                  <a:lnTo>
                    <a:pt x="486" y="446"/>
                  </a:lnTo>
                  <a:lnTo>
                    <a:pt x="486" y="446"/>
                  </a:lnTo>
                  <a:lnTo>
                    <a:pt x="492" y="440"/>
                  </a:lnTo>
                  <a:lnTo>
                    <a:pt x="498" y="436"/>
                  </a:lnTo>
                  <a:lnTo>
                    <a:pt x="504" y="434"/>
                  </a:lnTo>
                  <a:lnTo>
                    <a:pt x="514" y="436"/>
                  </a:lnTo>
                  <a:lnTo>
                    <a:pt x="514" y="436"/>
                  </a:lnTo>
                  <a:lnTo>
                    <a:pt x="520" y="448"/>
                  </a:lnTo>
                  <a:lnTo>
                    <a:pt x="526" y="464"/>
                  </a:lnTo>
                  <a:lnTo>
                    <a:pt x="528" y="474"/>
                  </a:lnTo>
                  <a:lnTo>
                    <a:pt x="530" y="484"/>
                  </a:lnTo>
                  <a:lnTo>
                    <a:pt x="530" y="492"/>
                  </a:lnTo>
                  <a:lnTo>
                    <a:pt x="526" y="502"/>
                  </a:lnTo>
                  <a:lnTo>
                    <a:pt x="526" y="502"/>
                  </a:lnTo>
                  <a:lnTo>
                    <a:pt x="516" y="504"/>
                  </a:lnTo>
                  <a:lnTo>
                    <a:pt x="506" y="510"/>
                  </a:lnTo>
                  <a:lnTo>
                    <a:pt x="492" y="522"/>
                  </a:lnTo>
                  <a:lnTo>
                    <a:pt x="492" y="522"/>
                  </a:lnTo>
                  <a:lnTo>
                    <a:pt x="478" y="542"/>
                  </a:lnTo>
                  <a:lnTo>
                    <a:pt x="478" y="542"/>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5" name="Freeform 27">
              <a:extLst>
                <a:ext uri="{FF2B5EF4-FFF2-40B4-BE49-F238E27FC236}">
                  <a16:creationId xmlns:a16="http://schemas.microsoft.com/office/drawing/2014/main" xmlns="" id="{F45E2D9A-FC7A-6944-9B12-92656FA0B260}"/>
                </a:ext>
              </a:extLst>
            </p:cNvPr>
            <p:cNvSpPr>
              <a:spLocks/>
            </p:cNvSpPr>
            <p:nvPr/>
          </p:nvSpPr>
          <p:spPr bwMode="auto">
            <a:xfrm>
              <a:off x="2675085" y="2690079"/>
              <a:ext cx="443546" cy="803812"/>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0" h="888">
                  <a:moveTo>
                    <a:pt x="344" y="888"/>
                  </a:moveTo>
                  <a:lnTo>
                    <a:pt x="344" y="888"/>
                  </a:lnTo>
                  <a:lnTo>
                    <a:pt x="330" y="884"/>
                  </a:lnTo>
                  <a:lnTo>
                    <a:pt x="320" y="878"/>
                  </a:lnTo>
                  <a:lnTo>
                    <a:pt x="304" y="866"/>
                  </a:lnTo>
                  <a:lnTo>
                    <a:pt x="278" y="842"/>
                  </a:lnTo>
                  <a:lnTo>
                    <a:pt x="278" y="842"/>
                  </a:lnTo>
                  <a:lnTo>
                    <a:pt x="252" y="834"/>
                  </a:lnTo>
                  <a:lnTo>
                    <a:pt x="252" y="834"/>
                  </a:lnTo>
                  <a:lnTo>
                    <a:pt x="232" y="834"/>
                  </a:lnTo>
                  <a:lnTo>
                    <a:pt x="214" y="834"/>
                  </a:lnTo>
                  <a:lnTo>
                    <a:pt x="196" y="838"/>
                  </a:lnTo>
                  <a:lnTo>
                    <a:pt x="188" y="840"/>
                  </a:lnTo>
                  <a:lnTo>
                    <a:pt x="180" y="844"/>
                  </a:lnTo>
                  <a:lnTo>
                    <a:pt x="180" y="844"/>
                  </a:lnTo>
                  <a:lnTo>
                    <a:pt x="170" y="842"/>
                  </a:lnTo>
                  <a:lnTo>
                    <a:pt x="160" y="836"/>
                  </a:lnTo>
                  <a:lnTo>
                    <a:pt x="146" y="826"/>
                  </a:lnTo>
                  <a:lnTo>
                    <a:pt x="146" y="826"/>
                  </a:lnTo>
                  <a:lnTo>
                    <a:pt x="136" y="824"/>
                  </a:lnTo>
                  <a:lnTo>
                    <a:pt x="128" y="822"/>
                  </a:lnTo>
                  <a:lnTo>
                    <a:pt x="120" y="818"/>
                  </a:lnTo>
                  <a:lnTo>
                    <a:pt x="114" y="814"/>
                  </a:lnTo>
                  <a:lnTo>
                    <a:pt x="106" y="804"/>
                  </a:lnTo>
                  <a:lnTo>
                    <a:pt x="102" y="802"/>
                  </a:lnTo>
                  <a:lnTo>
                    <a:pt x="98" y="800"/>
                  </a:lnTo>
                  <a:lnTo>
                    <a:pt x="98" y="800"/>
                  </a:lnTo>
                  <a:lnTo>
                    <a:pt x="56" y="800"/>
                  </a:lnTo>
                  <a:lnTo>
                    <a:pt x="56" y="800"/>
                  </a:lnTo>
                  <a:lnTo>
                    <a:pt x="12" y="784"/>
                  </a:lnTo>
                  <a:lnTo>
                    <a:pt x="12" y="784"/>
                  </a:lnTo>
                  <a:lnTo>
                    <a:pt x="12" y="776"/>
                  </a:lnTo>
                  <a:lnTo>
                    <a:pt x="14" y="770"/>
                  </a:lnTo>
                  <a:lnTo>
                    <a:pt x="20" y="758"/>
                  </a:lnTo>
                  <a:lnTo>
                    <a:pt x="20" y="758"/>
                  </a:lnTo>
                  <a:lnTo>
                    <a:pt x="20" y="744"/>
                  </a:lnTo>
                  <a:lnTo>
                    <a:pt x="18" y="734"/>
                  </a:lnTo>
                  <a:lnTo>
                    <a:pt x="14" y="728"/>
                  </a:lnTo>
                  <a:lnTo>
                    <a:pt x="8" y="726"/>
                  </a:lnTo>
                  <a:lnTo>
                    <a:pt x="8" y="726"/>
                  </a:lnTo>
                  <a:lnTo>
                    <a:pt x="2" y="718"/>
                  </a:lnTo>
                  <a:lnTo>
                    <a:pt x="0" y="714"/>
                  </a:lnTo>
                  <a:lnTo>
                    <a:pt x="0" y="708"/>
                  </a:lnTo>
                  <a:lnTo>
                    <a:pt x="0" y="706"/>
                  </a:lnTo>
                  <a:lnTo>
                    <a:pt x="0" y="706"/>
                  </a:lnTo>
                  <a:lnTo>
                    <a:pt x="58" y="704"/>
                  </a:lnTo>
                  <a:lnTo>
                    <a:pt x="58" y="704"/>
                  </a:lnTo>
                  <a:lnTo>
                    <a:pt x="62" y="696"/>
                  </a:lnTo>
                  <a:lnTo>
                    <a:pt x="66" y="686"/>
                  </a:lnTo>
                  <a:lnTo>
                    <a:pt x="66" y="676"/>
                  </a:lnTo>
                  <a:lnTo>
                    <a:pt x="68" y="666"/>
                  </a:lnTo>
                  <a:lnTo>
                    <a:pt x="66" y="648"/>
                  </a:lnTo>
                  <a:lnTo>
                    <a:pt x="64" y="632"/>
                  </a:lnTo>
                  <a:lnTo>
                    <a:pt x="64" y="632"/>
                  </a:lnTo>
                  <a:lnTo>
                    <a:pt x="52" y="602"/>
                  </a:lnTo>
                  <a:lnTo>
                    <a:pt x="52" y="602"/>
                  </a:lnTo>
                  <a:lnTo>
                    <a:pt x="46" y="564"/>
                  </a:lnTo>
                  <a:lnTo>
                    <a:pt x="46" y="550"/>
                  </a:lnTo>
                  <a:lnTo>
                    <a:pt x="50" y="542"/>
                  </a:lnTo>
                  <a:lnTo>
                    <a:pt x="56" y="536"/>
                  </a:lnTo>
                  <a:lnTo>
                    <a:pt x="68" y="532"/>
                  </a:lnTo>
                  <a:lnTo>
                    <a:pt x="84" y="530"/>
                  </a:lnTo>
                  <a:lnTo>
                    <a:pt x="104" y="530"/>
                  </a:lnTo>
                  <a:lnTo>
                    <a:pt x="104" y="530"/>
                  </a:lnTo>
                  <a:lnTo>
                    <a:pt x="150" y="552"/>
                  </a:lnTo>
                  <a:lnTo>
                    <a:pt x="150" y="552"/>
                  </a:lnTo>
                  <a:lnTo>
                    <a:pt x="162" y="550"/>
                  </a:lnTo>
                  <a:lnTo>
                    <a:pt x="168" y="548"/>
                  </a:lnTo>
                  <a:lnTo>
                    <a:pt x="172" y="546"/>
                  </a:lnTo>
                  <a:lnTo>
                    <a:pt x="172" y="546"/>
                  </a:lnTo>
                  <a:lnTo>
                    <a:pt x="172" y="504"/>
                  </a:lnTo>
                  <a:lnTo>
                    <a:pt x="172" y="504"/>
                  </a:lnTo>
                  <a:lnTo>
                    <a:pt x="174" y="500"/>
                  </a:lnTo>
                  <a:lnTo>
                    <a:pt x="178" y="496"/>
                  </a:lnTo>
                  <a:lnTo>
                    <a:pt x="182" y="494"/>
                  </a:lnTo>
                  <a:lnTo>
                    <a:pt x="190" y="494"/>
                  </a:lnTo>
                  <a:lnTo>
                    <a:pt x="204" y="494"/>
                  </a:lnTo>
                  <a:lnTo>
                    <a:pt x="210" y="496"/>
                  </a:lnTo>
                  <a:lnTo>
                    <a:pt x="214" y="500"/>
                  </a:lnTo>
                  <a:lnTo>
                    <a:pt x="214" y="500"/>
                  </a:lnTo>
                  <a:lnTo>
                    <a:pt x="242" y="500"/>
                  </a:lnTo>
                  <a:lnTo>
                    <a:pt x="242" y="500"/>
                  </a:lnTo>
                  <a:lnTo>
                    <a:pt x="246" y="490"/>
                  </a:lnTo>
                  <a:lnTo>
                    <a:pt x="248" y="478"/>
                  </a:lnTo>
                  <a:lnTo>
                    <a:pt x="250" y="454"/>
                  </a:lnTo>
                  <a:lnTo>
                    <a:pt x="250" y="432"/>
                  </a:lnTo>
                  <a:lnTo>
                    <a:pt x="248" y="424"/>
                  </a:lnTo>
                  <a:lnTo>
                    <a:pt x="246" y="416"/>
                  </a:lnTo>
                  <a:lnTo>
                    <a:pt x="246" y="416"/>
                  </a:lnTo>
                  <a:lnTo>
                    <a:pt x="248" y="404"/>
                  </a:lnTo>
                  <a:lnTo>
                    <a:pt x="250" y="396"/>
                  </a:lnTo>
                  <a:lnTo>
                    <a:pt x="256" y="384"/>
                  </a:lnTo>
                  <a:lnTo>
                    <a:pt x="256" y="384"/>
                  </a:lnTo>
                  <a:lnTo>
                    <a:pt x="256" y="364"/>
                  </a:lnTo>
                  <a:lnTo>
                    <a:pt x="256" y="364"/>
                  </a:lnTo>
                  <a:lnTo>
                    <a:pt x="240" y="362"/>
                  </a:lnTo>
                  <a:lnTo>
                    <a:pt x="240" y="362"/>
                  </a:lnTo>
                  <a:lnTo>
                    <a:pt x="224" y="352"/>
                  </a:lnTo>
                  <a:lnTo>
                    <a:pt x="210" y="342"/>
                  </a:lnTo>
                  <a:lnTo>
                    <a:pt x="196" y="334"/>
                  </a:lnTo>
                  <a:lnTo>
                    <a:pt x="188" y="328"/>
                  </a:lnTo>
                  <a:lnTo>
                    <a:pt x="188" y="328"/>
                  </a:lnTo>
                  <a:lnTo>
                    <a:pt x="170" y="324"/>
                  </a:lnTo>
                  <a:lnTo>
                    <a:pt x="152" y="318"/>
                  </a:lnTo>
                  <a:lnTo>
                    <a:pt x="136" y="312"/>
                  </a:lnTo>
                  <a:lnTo>
                    <a:pt x="126" y="306"/>
                  </a:lnTo>
                  <a:lnTo>
                    <a:pt x="126" y="306"/>
                  </a:lnTo>
                  <a:lnTo>
                    <a:pt x="126" y="296"/>
                  </a:lnTo>
                  <a:lnTo>
                    <a:pt x="128" y="290"/>
                  </a:lnTo>
                  <a:lnTo>
                    <a:pt x="136" y="280"/>
                  </a:lnTo>
                  <a:lnTo>
                    <a:pt x="136" y="280"/>
                  </a:lnTo>
                  <a:lnTo>
                    <a:pt x="130" y="244"/>
                  </a:lnTo>
                  <a:lnTo>
                    <a:pt x="130" y="244"/>
                  </a:lnTo>
                  <a:lnTo>
                    <a:pt x="134" y="242"/>
                  </a:lnTo>
                  <a:lnTo>
                    <a:pt x="140" y="236"/>
                  </a:lnTo>
                  <a:lnTo>
                    <a:pt x="148" y="222"/>
                  </a:lnTo>
                  <a:lnTo>
                    <a:pt x="148" y="222"/>
                  </a:lnTo>
                  <a:lnTo>
                    <a:pt x="162" y="222"/>
                  </a:lnTo>
                  <a:lnTo>
                    <a:pt x="172" y="222"/>
                  </a:lnTo>
                  <a:lnTo>
                    <a:pt x="184" y="226"/>
                  </a:lnTo>
                  <a:lnTo>
                    <a:pt x="184" y="226"/>
                  </a:lnTo>
                  <a:lnTo>
                    <a:pt x="264" y="230"/>
                  </a:lnTo>
                  <a:lnTo>
                    <a:pt x="264" y="230"/>
                  </a:lnTo>
                  <a:lnTo>
                    <a:pt x="270" y="220"/>
                  </a:lnTo>
                  <a:lnTo>
                    <a:pt x="276" y="210"/>
                  </a:lnTo>
                  <a:lnTo>
                    <a:pt x="278" y="198"/>
                  </a:lnTo>
                  <a:lnTo>
                    <a:pt x="280" y="186"/>
                  </a:lnTo>
                  <a:lnTo>
                    <a:pt x="278" y="162"/>
                  </a:lnTo>
                  <a:lnTo>
                    <a:pt x="278" y="144"/>
                  </a:lnTo>
                  <a:lnTo>
                    <a:pt x="278" y="144"/>
                  </a:lnTo>
                  <a:lnTo>
                    <a:pt x="278" y="136"/>
                  </a:lnTo>
                  <a:lnTo>
                    <a:pt x="280" y="130"/>
                  </a:lnTo>
                  <a:lnTo>
                    <a:pt x="282" y="124"/>
                  </a:lnTo>
                  <a:lnTo>
                    <a:pt x="286" y="120"/>
                  </a:lnTo>
                  <a:lnTo>
                    <a:pt x="294" y="114"/>
                  </a:lnTo>
                  <a:lnTo>
                    <a:pt x="304" y="104"/>
                  </a:lnTo>
                  <a:lnTo>
                    <a:pt x="304" y="104"/>
                  </a:lnTo>
                  <a:lnTo>
                    <a:pt x="334" y="60"/>
                  </a:lnTo>
                  <a:lnTo>
                    <a:pt x="334" y="60"/>
                  </a:lnTo>
                  <a:lnTo>
                    <a:pt x="364" y="38"/>
                  </a:lnTo>
                  <a:lnTo>
                    <a:pt x="364" y="38"/>
                  </a:lnTo>
                  <a:lnTo>
                    <a:pt x="382" y="12"/>
                  </a:lnTo>
                  <a:lnTo>
                    <a:pt x="382" y="12"/>
                  </a:lnTo>
                  <a:lnTo>
                    <a:pt x="404" y="28"/>
                  </a:lnTo>
                  <a:lnTo>
                    <a:pt x="404" y="28"/>
                  </a:lnTo>
                  <a:lnTo>
                    <a:pt x="410" y="28"/>
                  </a:lnTo>
                  <a:lnTo>
                    <a:pt x="410" y="28"/>
                  </a:lnTo>
                  <a:lnTo>
                    <a:pt x="416" y="22"/>
                  </a:lnTo>
                  <a:lnTo>
                    <a:pt x="422" y="16"/>
                  </a:lnTo>
                  <a:lnTo>
                    <a:pt x="430" y="0"/>
                  </a:lnTo>
                  <a:lnTo>
                    <a:pt x="430" y="0"/>
                  </a:lnTo>
                  <a:lnTo>
                    <a:pt x="440" y="2"/>
                  </a:lnTo>
                  <a:lnTo>
                    <a:pt x="450" y="4"/>
                  </a:lnTo>
                  <a:lnTo>
                    <a:pt x="456" y="8"/>
                  </a:lnTo>
                  <a:lnTo>
                    <a:pt x="460" y="12"/>
                  </a:lnTo>
                  <a:lnTo>
                    <a:pt x="462" y="20"/>
                  </a:lnTo>
                  <a:lnTo>
                    <a:pt x="464" y="28"/>
                  </a:lnTo>
                  <a:lnTo>
                    <a:pt x="464" y="28"/>
                  </a:lnTo>
                  <a:lnTo>
                    <a:pt x="452" y="52"/>
                  </a:lnTo>
                  <a:lnTo>
                    <a:pt x="452" y="52"/>
                  </a:lnTo>
                  <a:lnTo>
                    <a:pt x="450" y="72"/>
                  </a:lnTo>
                  <a:lnTo>
                    <a:pt x="446" y="90"/>
                  </a:lnTo>
                  <a:lnTo>
                    <a:pt x="444" y="100"/>
                  </a:lnTo>
                  <a:lnTo>
                    <a:pt x="438" y="108"/>
                  </a:lnTo>
                  <a:lnTo>
                    <a:pt x="432" y="118"/>
                  </a:lnTo>
                  <a:lnTo>
                    <a:pt x="424" y="126"/>
                  </a:lnTo>
                  <a:lnTo>
                    <a:pt x="424" y="126"/>
                  </a:lnTo>
                  <a:lnTo>
                    <a:pt x="422" y="138"/>
                  </a:lnTo>
                  <a:lnTo>
                    <a:pt x="420" y="150"/>
                  </a:lnTo>
                  <a:lnTo>
                    <a:pt x="422" y="174"/>
                  </a:lnTo>
                  <a:lnTo>
                    <a:pt x="430" y="228"/>
                  </a:lnTo>
                  <a:lnTo>
                    <a:pt x="430" y="228"/>
                  </a:lnTo>
                  <a:lnTo>
                    <a:pt x="430" y="238"/>
                  </a:lnTo>
                  <a:lnTo>
                    <a:pt x="428" y="246"/>
                  </a:lnTo>
                  <a:lnTo>
                    <a:pt x="420" y="266"/>
                  </a:lnTo>
                  <a:lnTo>
                    <a:pt x="408" y="284"/>
                  </a:lnTo>
                  <a:lnTo>
                    <a:pt x="398" y="300"/>
                  </a:lnTo>
                  <a:lnTo>
                    <a:pt x="398" y="300"/>
                  </a:lnTo>
                  <a:lnTo>
                    <a:pt x="398" y="384"/>
                  </a:lnTo>
                  <a:lnTo>
                    <a:pt x="398" y="384"/>
                  </a:lnTo>
                  <a:lnTo>
                    <a:pt x="412" y="416"/>
                  </a:lnTo>
                  <a:lnTo>
                    <a:pt x="416" y="434"/>
                  </a:lnTo>
                  <a:lnTo>
                    <a:pt x="418" y="454"/>
                  </a:lnTo>
                  <a:lnTo>
                    <a:pt x="418" y="454"/>
                  </a:lnTo>
                  <a:lnTo>
                    <a:pt x="414" y="472"/>
                  </a:lnTo>
                  <a:lnTo>
                    <a:pt x="410" y="492"/>
                  </a:lnTo>
                  <a:lnTo>
                    <a:pt x="410" y="514"/>
                  </a:lnTo>
                  <a:lnTo>
                    <a:pt x="412" y="526"/>
                  </a:lnTo>
                  <a:lnTo>
                    <a:pt x="414" y="538"/>
                  </a:lnTo>
                  <a:lnTo>
                    <a:pt x="414" y="538"/>
                  </a:lnTo>
                  <a:lnTo>
                    <a:pt x="422" y="548"/>
                  </a:lnTo>
                  <a:lnTo>
                    <a:pt x="428" y="556"/>
                  </a:lnTo>
                  <a:lnTo>
                    <a:pt x="434" y="568"/>
                  </a:lnTo>
                  <a:lnTo>
                    <a:pt x="434" y="568"/>
                  </a:lnTo>
                  <a:lnTo>
                    <a:pt x="432" y="600"/>
                  </a:lnTo>
                  <a:lnTo>
                    <a:pt x="432" y="600"/>
                  </a:lnTo>
                  <a:lnTo>
                    <a:pt x="456" y="660"/>
                  </a:lnTo>
                  <a:lnTo>
                    <a:pt x="456" y="660"/>
                  </a:lnTo>
                  <a:lnTo>
                    <a:pt x="466" y="674"/>
                  </a:lnTo>
                  <a:lnTo>
                    <a:pt x="476" y="690"/>
                  </a:lnTo>
                  <a:lnTo>
                    <a:pt x="484" y="710"/>
                  </a:lnTo>
                  <a:lnTo>
                    <a:pt x="490" y="732"/>
                  </a:lnTo>
                  <a:lnTo>
                    <a:pt x="490" y="732"/>
                  </a:lnTo>
                  <a:lnTo>
                    <a:pt x="462" y="726"/>
                  </a:lnTo>
                  <a:lnTo>
                    <a:pt x="462" y="726"/>
                  </a:lnTo>
                  <a:lnTo>
                    <a:pt x="404" y="726"/>
                  </a:lnTo>
                  <a:lnTo>
                    <a:pt x="372" y="728"/>
                  </a:lnTo>
                  <a:lnTo>
                    <a:pt x="362" y="728"/>
                  </a:lnTo>
                  <a:lnTo>
                    <a:pt x="356" y="732"/>
                  </a:lnTo>
                  <a:lnTo>
                    <a:pt x="356" y="732"/>
                  </a:lnTo>
                  <a:lnTo>
                    <a:pt x="354" y="744"/>
                  </a:lnTo>
                  <a:lnTo>
                    <a:pt x="354" y="744"/>
                  </a:lnTo>
                  <a:lnTo>
                    <a:pt x="394" y="776"/>
                  </a:lnTo>
                  <a:lnTo>
                    <a:pt x="394" y="776"/>
                  </a:lnTo>
                  <a:lnTo>
                    <a:pt x="398" y="792"/>
                  </a:lnTo>
                  <a:lnTo>
                    <a:pt x="398" y="792"/>
                  </a:lnTo>
                  <a:lnTo>
                    <a:pt x="382" y="798"/>
                  </a:lnTo>
                  <a:lnTo>
                    <a:pt x="370" y="806"/>
                  </a:lnTo>
                  <a:lnTo>
                    <a:pt x="360" y="816"/>
                  </a:lnTo>
                  <a:lnTo>
                    <a:pt x="350" y="828"/>
                  </a:lnTo>
                  <a:lnTo>
                    <a:pt x="350" y="828"/>
                  </a:lnTo>
                  <a:lnTo>
                    <a:pt x="350" y="888"/>
                  </a:lnTo>
                  <a:lnTo>
                    <a:pt x="350" y="888"/>
                  </a:lnTo>
                  <a:lnTo>
                    <a:pt x="344" y="888"/>
                  </a:lnTo>
                  <a:lnTo>
                    <a:pt x="344" y="88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6" name="Freeform 28">
              <a:extLst>
                <a:ext uri="{FF2B5EF4-FFF2-40B4-BE49-F238E27FC236}">
                  <a16:creationId xmlns:a16="http://schemas.microsoft.com/office/drawing/2014/main" xmlns="" id="{C55AC597-D425-074F-888B-778D68ADF234}"/>
                </a:ext>
              </a:extLst>
            </p:cNvPr>
            <p:cNvSpPr>
              <a:spLocks/>
            </p:cNvSpPr>
            <p:nvPr/>
          </p:nvSpPr>
          <p:spPr bwMode="auto">
            <a:xfrm>
              <a:off x="1304620" y="2677406"/>
              <a:ext cx="1118821" cy="814676"/>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900">
                  <a:moveTo>
                    <a:pt x="552" y="900"/>
                  </a:moveTo>
                  <a:lnTo>
                    <a:pt x="552" y="900"/>
                  </a:lnTo>
                  <a:lnTo>
                    <a:pt x="522" y="874"/>
                  </a:lnTo>
                  <a:lnTo>
                    <a:pt x="522" y="874"/>
                  </a:lnTo>
                  <a:lnTo>
                    <a:pt x="510" y="834"/>
                  </a:lnTo>
                  <a:lnTo>
                    <a:pt x="494" y="798"/>
                  </a:lnTo>
                  <a:lnTo>
                    <a:pt x="494" y="798"/>
                  </a:lnTo>
                  <a:lnTo>
                    <a:pt x="486" y="790"/>
                  </a:lnTo>
                  <a:lnTo>
                    <a:pt x="478" y="782"/>
                  </a:lnTo>
                  <a:lnTo>
                    <a:pt x="460" y="772"/>
                  </a:lnTo>
                  <a:lnTo>
                    <a:pt x="444" y="766"/>
                  </a:lnTo>
                  <a:lnTo>
                    <a:pt x="430" y="762"/>
                  </a:lnTo>
                  <a:lnTo>
                    <a:pt x="430" y="762"/>
                  </a:lnTo>
                  <a:lnTo>
                    <a:pt x="322" y="764"/>
                  </a:lnTo>
                  <a:lnTo>
                    <a:pt x="322" y="764"/>
                  </a:lnTo>
                  <a:lnTo>
                    <a:pt x="310" y="762"/>
                  </a:lnTo>
                  <a:lnTo>
                    <a:pt x="298" y="758"/>
                  </a:lnTo>
                  <a:lnTo>
                    <a:pt x="278" y="748"/>
                  </a:lnTo>
                  <a:lnTo>
                    <a:pt x="262" y="736"/>
                  </a:lnTo>
                  <a:lnTo>
                    <a:pt x="248" y="724"/>
                  </a:lnTo>
                  <a:lnTo>
                    <a:pt x="248" y="724"/>
                  </a:lnTo>
                  <a:lnTo>
                    <a:pt x="220" y="720"/>
                  </a:lnTo>
                  <a:lnTo>
                    <a:pt x="198" y="712"/>
                  </a:lnTo>
                  <a:lnTo>
                    <a:pt x="176" y="704"/>
                  </a:lnTo>
                  <a:lnTo>
                    <a:pt x="158" y="692"/>
                  </a:lnTo>
                  <a:lnTo>
                    <a:pt x="158" y="692"/>
                  </a:lnTo>
                  <a:lnTo>
                    <a:pt x="156" y="686"/>
                  </a:lnTo>
                  <a:lnTo>
                    <a:pt x="154" y="680"/>
                  </a:lnTo>
                  <a:lnTo>
                    <a:pt x="148" y="670"/>
                  </a:lnTo>
                  <a:lnTo>
                    <a:pt x="148" y="670"/>
                  </a:lnTo>
                  <a:lnTo>
                    <a:pt x="138" y="662"/>
                  </a:lnTo>
                  <a:lnTo>
                    <a:pt x="138" y="662"/>
                  </a:lnTo>
                  <a:lnTo>
                    <a:pt x="118" y="658"/>
                  </a:lnTo>
                  <a:lnTo>
                    <a:pt x="100" y="654"/>
                  </a:lnTo>
                  <a:lnTo>
                    <a:pt x="84" y="648"/>
                  </a:lnTo>
                  <a:lnTo>
                    <a:pt x="70" y="640"/>
                  </a:lnTo>
                  <a:lnTo>
                    <a:pt x="70" y="640"/>
                  </a:lnTo>
                  <a:lnTo>
                    <a:pt x="62" y="638"/>
                  </a:lnTo>
                  <a:lnTo>
                    <a:pt x="54" y="634"/>
                  </a:lnTo>
                  <a:lnTo>
                    <a:pt x="42" y="624"/>
                  </a:lnTo>
                  <a:lnTo>
                    <a:pt x="32" y="610"/>
                  </a:lnTo>
                  <a:lnTo>
                    <a:pt x="24" y="596"/>
                  </a:lnTo>
                  <a:lnTo>
                    <a:pt x="18" y="580"/>
                  </a:lnTo>
                  <a:lnTo>
                    <a:pt x="12" y="566"/>
                  </a:lnTo>
                  <a:lnTo>
                    <a:pt x="6" y="542"/>
                  </a:lnTo>
                  <a:lnTo>
                    <a:pt x="6" y="542"/>
                  </a:lnTo>
                  <a:lnTo>
                    <a:pt x="0" y="412"/>
                  </a:lnTo>
                  <a:lnTo>
                    <a:pt x="0" y="412"/>
                  </a:lnTo>
                  <a:lnTo>
                    <a:pt x="14" y="388"/>
                  </a:lnTo>
                  <a:lnTo>
                    <a:pt x="18" y="376"/>
                  </a:lnTo>
                  <a:lnTo>
                    <a:pt x="22" y="366"/>
                  </a:lnTo>
                  <a:lnTo>
                    <a:pt x="22" y="366"/>
                  </a:lnTo>
                  <a:lnTo>
                    <a:pt x="20" y="352"/>
                  </a:lnTo>
                  <a:lnTo>
                    <a:pt x="16" y="340"/>
                  </a:lnTo>
                  <a:lnTo>
                    <a:pt x="12" y="332"/>
                  </a:lnTo>
                  <a:lnTo>
                    <a:pt x="10" y="328"/>
                  </a:lnTo>
                  <a:lnTo>
                    <a:pt x="10" y="328"/>
                  </a:lnTo>
                  <a:lnTo>
                    <a:pt x="22" y="326"/>
                  </a:lnTo>
                  <a:lnTo>
                    <a:pt x="22" y="326"/>
                  </a:lnTo>
                  <a:lnTo>
                    <a:pt x="26" y="328"/>
                  </a:lnTo>
                  <a:lnTo>
                    <a:pt x="32" y="330"/>
                  </a:lnTo>
                  <a:lnTo>
                    <a:pt x="42" y="330"/>
                  </a:lnTo>
                  <a:lnTo>
                    <a:pt x="42" y="330"/>
                  </a:lnTo>
                  <a:lnTo>
                    <a:pt x="50" y="320"/>
                  </a:lnTo>
                  <a:lnTo>
                    <a:pt x="52" y="314"/>
                  </a:lnTo>
                  <a:lnTo>
                    <a:pt x="52" y="314"/>
                  </a:lnTo>
                  <a:lnTo>
                    <a:pt x="60" y="312"/>
                  </a:lnTo>
                  <a:lnTo>
                    <a:pt x="66" y="312"/>
                  </a:lnTo>
                  <a:lnTo>
                    <a:pt x="72" y="316"/>
                  </a:lnTo>
                  <a:lnTo>
                    <a:pt x="78" y="320"/>
                  </a:lnTo>
                  <a:lnTo>
                    <a:pt x="90" y="330"/>
                  </a:lnTo>
                  <a:lnTo>
                    <a:pt x="98" y="336"/>
                  </a:lnTo>
                  <a:lnTo>
                    <a:pt x="108" y="342"/>
                  </a:lnTo>
                  <a:lnTo>
                    <a:pt x="108" y="342"/>
                  </a:lnTo>
                  <a:lnTo>
                    <a:pt x="128" y="342"/>
                  </a:lnTo>
                  <a:lnTo>
                    <a:pt x="140" y="340"/>
                  </a:lnTo>
                  <a:lnTo>
                    <a:pt x="150" y="336"/>
                  </a:lnTo>
                  <a:lnTo>
                    <a:pt x="150" y="336"/>
                  </a:lnTo>
                  <a:lnTo>
                    <a:pt x="158" y="326"/>
                  </a:lnTo>
                  <a:lnTo>
                    <a:pt x="158" y="326"/>
                  </a:lnTo>
                  <a:lnTo>
                    <a:pt x="158" y="300"/>
                  </a:lnTo>
                  <a:lnTo>
                    <a:pt x="158" y="300"/>
                  </a:lnTo>
                  <a:lnTo>
                    <a:pt x="148" y="286"/>
                  </a:lnTo>
                  <a:lnTo>
                    <a:pt x="138" y="274"/>
                  </a:lnTo>
                  <a:lnTo>
                    <a:pt x="136" y="270"/>
                  </a:lnTo>
                  <a:lnTo>
                    <a:pt x="136" y="264"/>
                  </a:lnTo>
                  <a:lnTo>
                    <a:pt x="136" y="258"/>
                  </a:lnTo>
                  <a:lnTo>
                    <a:pt x="140" y="252"/>
                  </a:lnTo>
                  <a:lnTo>
                    <a:pt x="140" y="252"/>
                  </a:lnTo>
                  <a:lnTo>
                    <a:pt x="168" y="236"/>
                  </a:lnTo>
                  <a:lnTo>
                    <a:pt x="168" y="236"/>
                  </a:lnTo>
                  <a:lnTo>
                    <a:pt x="180" y="224"/>
                  </a:lnTo>
                  <a:lnTo>
                    <a:pt x="180" y="224"/>
                  </a:lnTo>
                  <a:lnTo>
                    <a:pt x="184" y="212"/>
                  </a:lnTo>
                  <a:lnTo>
                    <a:pt x="188" y="200"/>
                  </a:lnTo>
                  <a:lnTo>
                    <a:pt x="186" y="192"/>
                  </a:lnTo>
                  <a:lnTo>
                    <a:pt x="184" y="184"/>
                  </a:lnTo>
                  <a:lnTo>
                    <a:pt x="178" y="178"/>
                  </a:lnTo>
                  <a:lnTo>
                    <a:pt x="172" y="174"/>
                  </a:lnTo>
                  <a:lnTo>
                    <a:pt x="160" y="164"/>
                  </a:lnTo>
                  <a:lnTo>
                    <a:pt x="160" y="164"/>
                  </a:lnTo>
                  <a:lnTo>
                    <a:pt x="152" y="150"/>
                  </a:lnTo>
                  <a:lnTo>
                    <a:pt x="142" y="138"/>
                  </a:lnTo>
                  <a:lnTo>
                    <a:pt x="132" y="128"/>
                  </a:lnTo>
                  <a:lnTo>
                    <a:pt x="126" y="126"/>
                  </a:lnTo>
                  <a:lnTo>
                    <a:pt x="122" y="126"/>
                  </a:lnTo>
                  <a:lnTo>
                    <a:pt x="122" y="126"/>
                  </a:lnTo>
                  <a:lnTo>
                    <a:pt x="120" y="120"/>
                  </a:lnTo>
                  <a:lnTo>
                    <a:pt x="116" y="114"/>
                  </a:lnTo>
                  <a:lnTo>
                    <a:pt x="114" y="110"/>
                  </a:lnTo>
                  <a:lnTo>
                    <a:pt x="114" y="104"/>
                  </a:lnTo>
                  <a:lnTo>
                    <a:pt x="114" y="104"/>
                  </a:lnTo>
                  <a:lnTo>
                    <a:pt x="118" y="98"/>
                  </a:lnTo>
                  <a:lnTo>
                    <a:pt x="118" y="92"/>
                  </a:lnTo>
                  <a:lnTo>
                    <a:pt x="118" y="86"/>
                  </a:lnTo>
                  <a:lnTo>
                    <a:pt x="116" y="80"/>
                  </a:lnTo>
                  <a:lnTo>
                    <a:pt x="110" y="70"/>
                  </a:lnTo>
                  <a:lnTo>
                    <a:pt x="104" y="66"/>
                  </a:lnTo>
                  <a:lnTo>
                    <a:pt x="104" y="66"/>
                  </a:lnTo>
                  <a:lnTo>
                    <a:pt x="104" y="58"/>
                  </a:lnTo>
                  <a:lnTo>
                    <a:pt x="104" y="58"/>
                  </a:lnTo>
                  <a:lnTo>
                    <a:pt x="120" y="56"/>
                  </a:lnTo>
                  <a:lnTo>
                    <a:pt x="138" y="52"/>
                  </a:lnTo>
                  <a:lnTo>
                    <a:pt x="176" y="50"/>
                  </a:lnTo>
                  <a:lnTo>
                    <a:pt x="214" y="46"/>
                  </a:lnTo>
                  <a:lnTo>
                    <a:pt x="234" y="42"/>
                  </a:lnTo>
                  <a:lnTo>
                    <a:pt x="252" y="38"/>
                  </a:lnTo>
                  <a:lnTo>
                    <a:pt x="252" y="38"/>
                  </a:lnTo>
                  <a:lnTo>
                    <a:pt x="280" y="24"/>
                  </a:lnTo>
                  <a:lnTo>
                    <a:pt x="310" y="12"/>
                  </a:lnTo>
                  <a:lnTo>
                    <a:pt x="324" y="6"/>
                  </a:lnTo>
                  <a:lnTo>
                    <a:pt x="340" y="4"/>
                  </a:lnTo>
                  <a:lnTo>
                    <a:pt x="358" y="0"/>
                  </a:lnTo>
                  <a:lnTo>
                    <a:pt x="378" y="0"/>
                  </a:lnTo>
                  <a:lnTo>
                    <a:pt x="378" y="0"/>
                  </a:lnTo>
                  <a:lnTo>
                    <a:pt x="400" y="10"/>
                  </a:lnTo>
                  <a:lnTo>
                    <a:pt x="400" y="10"/>
                  </a:lnTo>
                  <a:lnTo>
                    <a:pt x="430" y="8"/>
                  </a:lnTo>
                  <a:lnTo>
                    <a:pt x="462" y="10"/>
                  </a:lnTo>
                  <a:lnTo>
                    <a:pt x="478" y="10"/>
                  </a:lnTo>
                  <a:lnTo>
                    <a:pt x="494" y="12"/>
                  </a:lnTo>
                  <a:lnTo>
                    <a:pt x="510" y="16"/>
                  </a:lnTo>
                  <a:lnTo>
                    <a:pt x="526" y="22"/>
                  </a:lnTo>
                  <a:lnTo>
                    <a:pt x="526" y="22"/>
                  </a:lnTo>
                  <a:lnTo>
                    <a:pt x="604" y="72"/>
                  </a:lnTo>
                  <a:lnTo>
                    <a:pt x="604" y="72"/>
                  </a:lnTo>
                  <a:lnTo>
                    <a:pt x="612" y="84"/>
                  </a:lnTo>
                  <a:lnTo>
                    <a:pt x="612" y="84"/>
                  </a:lnTo>
                  <a:lnTo>
                    <a:pt x="638" y="104"/>
                  </a:lnTo>
                  <a:lnTo>
                    <a:pt x="654" y="114"/>
                  </a:lnTo>
                  <a:lnTo>
                    <a:pt x="676" y="122"/>
                  </a:lnTo>
                  <a:lnTo>
                    <a:pt x="676" y="122"/>
                  </a:lnTo>
                  <a:lnTo>
                    <a:pt x="706" y="122"/>
                  </a:lnTo>
                  <a:lnTo>
                    <a:pt x="706" y="122"/>
                  </a:lnTo>
                  <a:lnTo>
                    <a:pt x="720" y="110"/>
                  </a:lnTo>
                  <a:lnTo>
                    <a:pt x="720" y="110"/>
                  </a:lnTo>
                  <a:lnTo>
                    <a:pt x="722" y="94"/>
                  </a:lnTo>
                  <a:lnTo>
                    <a:pt x="720" y="80"/>
                  </a:lnTo>
                  <a:lnTo>
                    <a:pt x="718" y="68"/>
                  </a:lnTo>
                  <a:lnTo>
                    <a:pt x="716" y="58"/>
                  </a:lnTo>
                  <a:lnTo>
                    <a:pt x="716" y="58"/>
                  </a:lnTo>
                  <a:lnTo>
                    <a:pt x="720" y="56"/>
                  </a:lnTo>
                  <a:lnTo>
                    <a:pt x="724" y="54"/>
                  </a:lnTo>
                  <a:lnTo>
                    <a:pt x="736" y="52"/>
                  </a:lnTo>
                  <a:lnTo>
                    <a:pt x="762" y="52"/>
                  </a:lnTo>
                  <a:lnTo>
                    <a:pt x="762" y="52"/>
                  </a:lnTo>
                  <a:lnTo>
                    <a:pt x="792" y="72"/>
                  </a:lnTo>
                  <a:lnTo>
                    <a:pt x="792" y="72"/>
                  </a:lnTo>
                  <a:lnTo>
                    <a:pt x="822" y="80"/>
                  </a:lnTo>
                  <a:lnTo>
                    <a:pt x="858" y="84"/>
                  </a:lnTo>
                  <a:lnTo>
                    <a:pt x="858" y="84"/>
                  </a:lnTo>
                  <a:lnTo>
                    <a:pt x="898" y="104"/>
                  </a:lnTo>
                  <a:lnTo>
                    <a:pt x="898" y="104"/>
                  </a:lnTo>
                  <a:lnTo>
                    <a:pt x="930" y="128"/>
                  </a:lnTo>
                  <a:lnTo>
                    <a:pt x="930" y="128"/>
                  </a:lnTo>
                  <a:lnTo>
                    <a:pt x="930" y="132"/>
                  </a:lnTo>
                  <a:lnTo>
                    <a:pt x="930" y="132"/>
                  </a:lnTo>
                  <a:lnTo>
                    <a:pt x="940" y="140"/>
                  </a:lnTo>
                  <a:lnTo>
                    <a:pt x="940" y="140"/>
                  </a:lnTo>
                  <a:lnTo>
                    <a:pt x="952" y="142"/>
                  </a:lnTo>
                  <a:lnTo>
                    <a:pt x="964" y="140"/>
                  </a:lnTo>
                  <a:lnTo>
                    <a:pt x="992" y="136"/>
                  </a:lnTo>
                  <a:lnTo>
                    <a:pt x="992" y="136"/>
                  </a:lnTo>
                  <a:lnTo>
                    <a:pt x="1032" y="184"/>
                  </a:lnTo>
                  <a:lnTo>
                    <a:pt x="1032" y="184"/>
                  </a:lnTo>
                  <a:lnTo>
                    <a:pt x="1088" y="224"/>
                  </a:lnTo>
                  <a:lnTo>
                    <a:pt x="1088" y="224"/>
                  </a:lnTo>
                  <a:lnTo>
                    <a:pt x="1116" y="238"/>
                  </a:lnTo>
                  <a:lnTo>
                    <a:pt x="1116" y="238"/>
                  </a:lnTo>
                  <a:lnTo>
                    <a:pt x="1166" y="238"/>
                  </a:lnTo>
                  <a:lnTo>
                    <a:pt x="1166" y="238"/>
                  </a:lnTo>
                  <a:lnTo>
                    <a:pt x="1174" y="250"/>
                  </a:lnTo>
                  <a:lnTo>
                    <a:pt x="1182" y="272"/>
                  </a:lnTo>
                  <a:lnTo>
                    <a:pt x="1188" y="294"/>
                  </a:lnTo>
                  <a:lnTo>
                    <a:pt x="1194" y="316"/>
                  </a:lnTo>
                  <a:lnTo>
                    <a:pt x="1194" y="316"/>
                  </a:lnTo>
                  <a:lnTo>
                    <a:pt x="1216" y="368"/>
                  </a:lnTo>
                  <a:lnTo>
                    <a:pt x="1216" y="368"/>
                  </a:lnTo>
                  <a:lnTo>
                    <a:pt x="1220" y="412"/>
                  </a:lnTo>
                  <a:lnTo>
                    <a:pt x="1220" y="412"/>
                  </a:lnTo>
                  <a:lnTo>
                    <a:pt x="1228" y="422"/>
                  </a:lnTo>
                  <a:lnTo>
                    <a:pt x="1234" y="436"/>
                  </a:lnTo>
                  <a:lnTo>
                    <a:pt x="1236" y="444"/>
                  </a:lnTo>
                  <a:lnTo>
                    <a:pt x="1236" y="452"/>
                  </a:lnTo>
                  <a:lnTo>
                    <a:pt x="1232" y="458"/>
                  </a:lnTo>
                  <a:lnTo>
                    <a:pt x="1226" y="466"/>
                  </a:lnTo>
                  <a:lnTo>
                    <a:pt x="1226" y="466"/>
                  </a:lnTo>
                  <a:lnTo>
                    <a:pt x="1200" y="482"/>
                  </a:lnTo>
                  <a:lnTo>
                    <a:pt x="1192" y="488"/>
                  </a:lnTo>
                  <a:lnTo>
                    <a:pt x="1184" y="496"/>
                  </a:lnTo>
                  <a:lnTo>
                    <a:pt x="1172" y="514"/>
                  </a:lnTo>
                  <a:lnTo>
                    <a:pt x="1156" y="542"/>
                  </a:lnTo>
                  <a:lnTo>
                    <a:pt x="1156" y="542"/>
                  </a:lnTo>
                  <a:lnTo>
                    <a:pt x="1120" y="568"/>
                  </a:lnTo>
                  <a:lnTo>
                    <a:pt x="1120" y="568"/>
                  </a:lnTo>
                  <a:lnTo>
                    <a:pt x="1120" y="584"/>
                  </a:lnTo>
                  <a:lnTo>
                    <a:pt x="1120" y="584"/>
                  </a:lnTo>
                  <a:lnTo>
                    <a:pt x="1154" y="614"/>
                  </a:lnTo>
                  <a:lnTo>
                    <a:pt x="1154" y="614"/>
                  </a:lnTo>
                  <a:lnTo>
                    <a:pt x="1152" y="620"/>
                  </a:lnTo>
                  <a:lnTo>
                    <a:pt x="1148" y="624"/>
                  </a:lnTo>
                  <a:lnTo>
                    <a:pt x="1144" y="626"/>
                  </a:lnTo>
                  <a:lnTo>
                    <a:pt x="1138" y="628"/>
                  </a:lnTo>
                  <a:lnTo>
                    <a:pt x="1128" y="628"/>
                  </a:lnTo>
                  <a:lnTo>
                    <a:pt x="1120" y="628"/>
                  </a:lnTo>
                  <a:lnTo>
                    <a:pt x="1120" y="628"/>
                  </a:lnTo>
                  <a:lnTo>
                    <a:pt x="1086" y="606"/>
                  </a:lnTo>
                  <a:lnTo>
                    <a:pt x="1086" y="606"/>
                  </a:lnTo>
                  <a:lnTo>
                    <a:pt x="1052" y="604"/>
                  </a:lnTo>
                  <a:lnTo>
                    <a:pt x="1038" y="606"/>
                  </a:lnTo>
                  <a:lnTo>
                    <a:pt x="1030" y="608"/>
                  </a:lnTo>
                  <a:lnTo>
                    <a:pt x="1030" y="608"/>
                  </a:lnTo>
                  <a:lnTo>
                    <a:pt x="1030" y="632"/>
                  </a:lnTo>
                  <a:lnTo>
                    <a:pt x="1030" y="642"/>
                  </a:lnTo>
                  <a:lnTo>
                    <a:pt x="1032" y="652"/>
                  </a:lnTo>
                  <a:lnTo>
                    <a:pt x="1036" y="662"/>
                  </a:lnTo>
                  <a:lnTo>
                    <a:pt x="1042" y="672"/>
                  </a:lnTo>
                  <a:lnTo>
                    <a:pt x="1052" y="682"/>
                  </a:lnTo>
                  <a:lnTo>
                    <a:pt x="1064" y="694"/>
                  </a:lnTo>
                  <a:lnTo>
                    <a:pt x="1064" y="694"/>
                  </a:lnTo>
                  <a:lnTo>
                    <a:pt x="1064" y="730"/>
                  </a:lnTo>
                  <a:lnTo>
                    <a:pt x="1064" y="730"/>
                  </a:lnTo>
                  <a:lnTo>
                    <a:pt x="1080" y="780"/>
                  </a:lnTo>
                  <a:lnTo>
                    <a:pt x="1080" y="780"/>
                  </a:lnTo>
                  <a:lnTo>
                    <a:pt x="1078" y="788"/>
                  </a:lnTo>
                  <a:lnTo>
                    <a:pt x="1076" y="792"/>
                  </a:lnTo>
                  <a:lnTo>
                    <a:pt x="1074" y="796"/>
                  </a:lnTo>
                  <a:lnTo>
                    <a:pt x="1068" y="798"/>
                  </a:lnTo>
                  <a:lnTo>
                    <a:pt x="1058" y="800"/>
                  </a:lnTo>
                  <a:lnTo>
                    <a:pt x="1046" y="800"/>
                  </a:lnTo>
                  <a:lnTo>
                    <a:pt x="1046" y="800"/>
                  </a:lnTo>
                  <a:lnTo>
                    <a:pt x="1034" y="804"/>
                  </a:lnTo>
                  <a:lnTo>
                    <a:pt x="1028" y="808"/>
                  </a:lnTo>
                  <a:lnTo>
                    <a:pt x="1014" y="818"/>
                  </a:lnTo>
                  <a:lnTo>
                    <a:pt x="1014" y="818"/>
                  </a:lnTo>
                  <a:lnTo>
                    <a:pt x="1004" y="818"/>
                  </a:lnTo>
                  <a:lnTo>
                    <a:pt x="1004" y="818"/>
                  </a:lnTo>
                  <a:lnTo>
                    <a:pt x="996" y="806"/>
                  </a:lnTo>
                  <a:lnTo>
                    <a:pt x="996" y="806"/>
                  </a:lnTo>
                  <a:lnTo>
                    <a:pt x="968" y="804"/>
                  </a:lnTo>
                  <a:lnTo>
                    <a:pt x="968" y="804"/>
                  </a:lnTo>
                  <a:lnTo>
                    <a:pt x="968" y="798"/>
                  </a:lnTo>
                  <a:lnTo>
                    <a:pt x="964" y="794"/>
                  </a:lnTo>
                  <a:lnTo>
                    <a:pt x="956" y="788"/>
                  </a:lnTo>
                  <a:lnTo>
                    <a:pt x="956" y="788"/>
                  </a:lnTo>
                  <a:lnTo>
                    <a:pt x="936" y="786"/>
                  </a:lnTo>
                  <a:lnTo>
                    <a:pt x="936" y="786"/>
                  </a:lnTo>
                  <a:lnTo>
                    <a:pt x="934" y="792"/>
                  </a:lnTo>
                  <a:lnTo>
                    <a:pt x="926" y="796"/>
                  </a:lnTo>
                  <a:lnTo>
                    <a:pt x="920" y="800"/>
                  </a:lnTo>
                  <a:lnTo>
                    <a:pt x="914" y="800"/>
                  </a:lnTo>
                  <a:lnTo>
                    <a:pt x="914" y="800"/>
                  </a:lnTo>
                  <a:lnTo>
                    <a:pt x="908" y="786"/>
                  </a:lnTo>
                  <a:lnTo>
                    <a:pt x="908" y="786"/>
                  </a:lnTo>
                  <a:lnTo>
                    <a:pt x="878" y="780"/>
                  </a:lnTo>
                  <a:lnTo>
                    <a:pt x="878" y="780"/>
                  </a:lnTo>
                  <a:lnTo>
                    <a:pt x="836" y="732"/>
                  </a:lnTo>
                  <a:lnTo>
                    <a:pt x="836" y="732"/>
                  </a:lnTo>
                  <a:lnTo>
                    <a:pt x="830" y="722"/>
                  </a:lnTo>
                  <a:lnTo>
                    <a:pt x="830" y="722"/>
                  </a:lnTo>
                  <a:lnTo>
                    <a:pt x="830" y="710"/>
                  </a:lnTo>
                  <a:lnTo>
                    <a:pt x="828" y="698"/>
                  </a:lnTo>
                  <a:lnTo>
                    <a:pt x="824" y="690"/>
                  </a:lnTo>
                  <a:lnTo>
                    <a:pt x="820" y="682"/>
                  </a:lnTo>
                  <a:lnTo>
                    <a:pt x="808" y="670"/>
                  </a:lnTo>
                  <a:lnTo>
                    <a:pt x="796" y="658"/>
                  </a:lnTo>
                  <a:lnTo>
                    <a:pt x="796" y="658"/>
                  </a:lnTo>
                  <a:lnTo>
                    <a:pt x="778" y="654"/>
                  </a:lnTo>
                  <a:lnTo>
                    <a:pt x="758" y="652"/>
                  </a:lnTo>
                  <a:lnTo>
                    <a:pt x="724" y="654"/>
                  </a:lnTo>
                  <a:lnTo>
                    <a:pt x="724" y="654"/>
                  </a:lnTo>
                  <a:lnTo>
                    <a:pt x="706" y="656"/>
                  </a:lnTo>
                  <a:lnTo>
                    <a:pt x="702" y="660"/>
                  </a:lnTo>
                  <a:lnTo>
                    <a:pt x="700" y="662"/>
                  </a:lnTo>
                  <a:lnTo>
                    <a:pt x="698" y="674"/>
                  </a:lnTo>
                  <a:lnTo>
                    <a:pt x="698" y="694"/>
                  </a:lnTo>
                  <a:lnTo>
                    <a:pt x="698" y="694"/>
                  </a:lnTo>
                  <a:lnTo>
                    <a:pt x="722" y="726"/>
                  </a:lnTo>
                  <a:lnTo>
                    <a:pt x="722" y="726"/>
                  </a:lnTo>
                  <a:lnTo>
                    <a:pt x="722" y="746"/>
                  </a:lnTo>
                  <a:lnTo>
                    <a:pt x="722" y="746"/>
                  </a:lnTo>
                  <a:lnTo>
                    <a:pt x="712" y="758"/>
                  </a:lnTo>
                  <a:lnTo>
                    <a:pt x="700" y="772"/>
                  </a:lnTo>
                  <a:lnTo>
                    <a:pt x="696" y="778"/>
                  </a:lnTo>
                  <a:lnTo>
                    <a:pt x="694" y="786"/>
                  </a:lnTo>
                  <a:lnTo>
                    <a:pt x="694" y="796"/>
                  </a:lnTo>
                  <a:lnTo>
                    <a:pt x="698" y="804"/>
                  </a:lnTo>
                  <a:lnTo>
                    <a:pt x="698" y="804"/>
                  </a:lnTo>
                  <a:lnTo>
                    <a:pt x="698" y="810"/>
                  </a:lnTo>
                  <a:lnTo>
                    <a:pt x="694" y="818"/>
                  </a:lnTo>
                  <a:lnTo>
                    <a:pt x="684" y="834"/>
                  </a:lnTo>
                  <a:lnTo>
                    <a:pt x="664" y="862"/>
                  </a:lnTo>
                  <a:lnTo>
                    <a:pt x="664" y="862"/>
                  </a:lnTo>
                  <a:lnTo>
                    <a:pt x="658" y="870"/>
                  </a:lnTo>
                  <a:lnTo>
                    <a:pt x="652" y="878"/>
                  </a:lnTo>
                  <a:lnTo>
                    <a:pt x="644" y="882"/>
                  </a:lnTo>
                  <a:lnTo>
                    <a:pt x="634" y="886"/>
                  </a:lnTo>
                  <a:lnTo>
                    <a:pt x="634" y="886"/>
                  </a:lnTo>
                  <a:lnTo>
                    <a:pt x="624" y="898"/>
                  </a:lnTo>
                  <a:lnTo>
                    <a:pt x="624" y="898"/>
                  </a:lnTo>
                  <a:lnTo>
                    <a:pt x="618" y="896"/>
                  </a:lnTo>
                  <a:lnTo>
                    <a:pt x="612" y="896"/>
                  </a:lnTo>
                  <a:lnTo>
                    <a:pt x="608" y="890"/>
                  </a:lnTo>
                  <a:lnTo>
                    <a:pt x="604" y="884"/>
                  </a:lnTo>
                  <a:lnTo>
                    <a:pt x="604" y="880"/>
                  </a:lnTo>
                  <a:lnTo>
                    <a:pt x="604" y="880"/>
                  </a:lnTo>
                  <a:lnTo>
                    <a:pt x="598" y="878"/>
                  </a:lnTo>
                  <a:lnTo>
                    <a:pt x="594" y="876"/>
                  </a:lnTo>
                  <a:lnTo>
                    <a:pt x="582" y="876"/>
                  </a:lnTo>
                  <a:lnTo>
                    <a:pt x="568" y="880"/>
                  </a:lnTo>
                  <a:lnTo>
                    <a:pt x="568" y="880"/>
                  </a:lnTo>
                  <a:lnTo>
                    <a:pt x="560" y="892"/>
                  </a:lnTo>
                  <a:lnTo>
                    <a:pt x="556" y="896"/>
                  </a:lnTo>
                  <a:lnTo>
                    <a:pt x="552" y="900"/>
                  </a:lnTo>
                  <a:lnTo>
                    <a:pt x="552" y="900"/>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7" name="Freeform 29">
              <a:extLst>
                <a:ext uri="{FF2B5EF4-FFF2-40B4-BE49-F238E27FC236}">
                  <a16:creationId xmlns:a16="http://schemas.microsoft.com/office/drawing/2014/main" xmlns="" id="{D875AA23-44FB-5C45-A748-EE5E036F5457}"/>
                </a:ext>
              </a:extLst>
            </p:cNvPr>
            <p:cNvSpPr>
              <a:spLocks/>
            </p:cNvSpPr>
            <p:nvPr/>
          </p:nvSpPr>
          <p:spPr bwMode="auto">
            <a:xfrm>
              <a:off x="3046213" y="2566972"/>
              <a:ext cx="307765" cy="619153"/>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10" y="624"/>
                  </a:lnTo>
                  <a:lnTo>
                    <a:pt x="20" y="594"/>
                  </a:lnTo>
                  <a:lnTo>
                    <a:pt x="20" y="594"/>
                  </a:lnTo>
                  <a:lnTo>
                    <a:pt x="18" y="560"/>
                  </a:lnTo>
                  <a:lnTo>
                    <a:pt x="18" y="560"/>
                  </a:lnTo>
                  <a:lnTo>
                    <a:pt x="0" y="514"/>
                  </a:lnTo>
                  <a:lnTo>
                    <a:pt x="0" y="514"/>
                  </a:lnTo>
                  <a:lnTo>
                    <a:pt x="0" y="440"/>
                  </a:lnTo>
                  <a:lnTo>
                    <a:pt x="0" y="440"/>
                  </a:lnTo>
                  <a:lnTo>
                    <a:pt x="8" y="426"/>
                  </a:lnTo>
                  <a:lnTo>
                    <a:pt x="16" y="412"/>
                  </a:lnTo>
                  <a:lnTo>
                    <a:pt x="30" y="386"/>
                  </a:lnTo>
                  <a:lnTo>
                    <a:pt x="30" y="386"/>
                  </a:lnTo>
                  <a:lnTo>
                    <a:pt x="30" y="358"/>
                  </a:lnTo>
                  <a:lnTo>
                    <a:pt x="30" y="358"/>
                  </a:lnTo>
                  <a:lnTo>
                    <a:pt x="24" y="326"/>
                  </a:lnTo>
                  <a:lnTo>
                    <a:pt x="22" y="310"/>
                  </a:lnTo>
                  <a:lnTo>
                    <a:pt x="20" y="296"/>
                  </a:lnTo>
                  <a:lnTo>
                    <a:pt x="22" y="282"/>
                  </a:lnTo>
                  <a:lnTo>
                    <a:pt x="24" y="270"/>
                  </a:lnTo>
                  <a:lnTo>
                    <a:pt x="32" y="258"/>
                  </a:lnTo>
                  <a:lnTo>
                    <a:pt x="44" y="248"/>
                  </a:lnTo>
                  <a:lnTo>
                    <a:pt x="44" y="248"/>
                  </a:lnTo>
                  <a:lnTo>
                    <a:pt x="48" y="232"/>
                  </a:lnTo>
                  <a:lnTo>
                    <a:pt x="50" y="218"/>
                  </a:lnTo>
                  <a:lnTo>
                    <a:pt x="52" y="192"/>
                  </a:lnTo>
                  <a:lnTo>
                    <a:pt x="52" y="192"/>
                  </a:lnTo>
                  <a:lnTo>
                    <a:pt x="64" y="170"/>
                  </a:lnTo>
                  <a:lnTo>
                    <a:pt x="64" y="170"/>
                  </a:lnTo>
                  <a:lnTo>
                    <a:pt x="66" y="158"/>
                  </a:lnTo>
                  <a:lnTo>
                    <a:pt x="70" y="150"/>
                  </a:lnTo>
                  <a:lnTo>
                    <a:pt x="74" y="142"/>
                  </a:lnTo>
                  <a:lnTo>
                    <a:pt x="80" y="134"/>
                  </a:lnTo>
                  <a:lnTo>
                    <a:pt x="94" y="122"/>
                  </a:lnTo>
                  <a:lnTo>
                    <a:pt x="110" y="110"/>
                  </a:lnTo>
                  <a:lnTo>
                    <a:pt x="110" y="110"/>
                  </a:lnTo>
                  <a:lnTo>
                    <a:pt x="128" y="82"/>
                  </a:lnTo>
                  <a:lnTo>
                    <a:pt x="140" y="68"/>
                  </a:lnTo>
                  <a:lnTo>
                    <a:pt x="146" y="62"/>
                  </a:lnTo>
                  <a:lnTo>
                    <a:pt x="152" y="58"/>
                  </a:lnTo>
                  <a:lnTo>
                    <a:pt x="152" y="58"/>
                  </a:lnTo>
                  <a:lnTo>
                    <a:pt x="170" y="40"/>
                  </a:lnTo>
                  <a:lnTo>
                    <a:pt x="170" y="40"/>
                  </a:lnTo>
                  <a:lnTo>
                    <a:pt x="204" y="42"/>
                  </a:lnTo>
                  <a:lnTo>
                    <a:pt x="214" y="42"/>
                  </a:lnTo>
                  <a:lnTo>
                    <a:pt x="224" y="40"/>
                  </a:lnTo>
                  <a:lnTo>
                    <a:pt x="232" y="38"/>
                  </a:lnTo>
                  <a:lnTo>
                    <a:pt x="238" y="32"/>
                  </a:lnTo>
                  <a:lnTo>
                    <a:pt x="238" y="32"/>
                  </a:lnTo>
                  <a:lnTo>
                    <a:pt x="250" y="30"/>
                  </a:lnTo>
                  <a:lnTo>
                    <a:pt x="260" y="26"/>
                  </a:lnTo>
                  <a:lnTo>
                    <a:pt x="270" y="20"/>
                  </a:lnTo>
                  <a:lnTo>
                    <a:pt x="282" y="10"/>
                  </a:lnTo>
                  <a:lnTo>
                    <a:pt x="282" y="10"/>
                  </a:lnTo>
                  <a:lnTo>
                    <a:pt x="290" y="0"/>
                  </a:lnTo>
                  <a:lnTo>
                    <a:pt x="290" y="0"/>
                  </a:lnTo>
                  <a:lnTo>
                    <a:pt x="308" y="12"/>
                  </a:lnTo>
                  <a:lnTo>
                    <a:pt x="308" y="12"/>
                  </a:lnTo>
                  <a:lnTo>
                    <a:pt x="306" y="18"/>
                  </a:lnTo>
                  <a:lnTo>
                    <a:pt x="302" y="24"/>
                  </a:lnTo>
                  <a:lnTo>
                    <a:pt x="290" y="34"/>
                  </a:lnTo>
                  <a:lnTo>
                    <a:pt x="284" y="40"/>
                  </a:lnTo>
                  <a:lnTo>
                    <a:pt x="280" y="46"/>
                  </a:lnTo>
                  <a:lnTo>
                    <a:pt x="276" y="54"/>
                  </a:lnTo>
                  <a:lnTo>
                    <a:pt x="278" y="62"/>
                  </a:lnTo>
                  <a:lnTo>
                    <a:pt x="278" y="62"/>
                  </a:lnTo>
                  <a:lnTo>
                    <a:pt x="286" y="64"/>
                  </a:lnTo>
                  <a:lnTo>
                    <a:pt x="296" y="68"/>
                  </a:lnTo>
                  <a:lnTo>
                    <a:pt x="302" y="74"/>
                  </a:lnTo>
                  <a:lnTo>
                    <a:pt x="310" y="82"/>
                  </a:lnTo>
                  <a:lnTo>
                    <a:pt x="324" y="100"/>
                  </a:lnTo>
                  <a:lnTo>
                    <a:pt x="340" y="124"/>
                  </a:lnTo>
                  <a:lnTo>
                    <a:pt x="340" y="124"/>
                  </a:lnTo>
                  <a:lnTo>
                    <a:pt x="340" y="142"/>
                  </a:lnTo>
                  <a:lnTo>
                    <a:pt x="340" y="142"/>
                  </a:lnTo>
                  <a:lnTo>
                    <a:pt x="328" y="158"/>
                  </a:lnTo>
                  <a:lnTo>
                    <a:pt x="318" y="168"/>
                  </a:lnTo>
                  <a:lnTo>
                    <a:pt x="290" y="186"/>
                  </a:lnTo>
                  <a:lnTo>
                    <a:pt x="290" y="186"/>
                  </a:lnTo>
                  <a:lnTo>
                    <a:pt x="280" y="202"/>
                  </a:lnTo>
                  <a:lnTo>
                    <a:pt x="272" y="218"/>
                  </a:lnTo>
                  <a:lnTo>
                    <a:pt x="268" y="228"/>
                  </a:lnTo>
                  <a:lnTo>
                    <a:pt x="268" y="238"/>
                  </a:lnTo>
                  <a:lnTo>
                    <a:pt x="268" y="248"/>
                  </a:lnTo>
                  <a:lnTo>
                    <a:pt x="274" y="256"/>
                  </a:lnTo>
                  <a:lnTo>
                    <a:pt x="274" y="256"/>
                  </a:lnTo>
                  <a:lnTo>
                    <a:pt x="300" y="278"/>
                  </a:lnTo>
                  <a:lnTo>
                    <a:pt x="300" y="278"/>
                  </a:lnTo>
                  <a:lnTo>
                    <a:pt x="308" y="290"/>
                  </a:lnTo>
                  <a:lnTo>
                    <a:pt x="316" y="302"/>
                  </a:lnTo>
                  <a:lnTo>
                    <a:pt x="320" y="312"/>
                  </a:lnTo>
                  <a:lnTo>
                    <a:pt x="324" y="320"/>
                  </a:lnTo>
                  <a:lnTo>
                    <a:pt x="326" y="332"/>
                  </a:lnTo>
                  <a:lnTo>
                    <a:pt x="328" y="344"/>
                  </a:lnTo>
                  <a:lnTo>
                    <a:pt x="328" y="344"/>
                  </a:lnTo>
                  <a:lnTo>
                    <a:pt x="322" y="364"/>
                  </a:lnTo>
                  <a:lnTo>
                    <a:pt x="316" y="384"/>
                  </a:lnTo>
                  <a:lnTo>
                    <a:pt x="316" y="384"/>
                  </a:lnTo>
                  <a:lnTo>
                    <a:pt x="308" y="398"/>
                  </a:lnTo>
                  <a:lnTo>
                    <a:pt x="298" y="412"/>
                  </a:lnTo>
                  <a:lnTo>
                    <a:pt x="286" y="426"/>
                  </a:lnTo>
                  <a:lnTo>
                    <a:pt x="276" y="436"/>
                  </a:lnTo>
                  <a:lnTo>
                    <a:pt x="276" y="436"/>
                  </a:lnTo>
                  <a:lnTo>
                    <a:pt x="274" y="448"/>
                  </a:lnTo>
                  <a:lnTo>
                    <a:pt x="274" y="448"/>
                  </a:lnTo>
                  <a:lnTo>
                    <a:pt x="298" y="474"/>
                  </a:lnTo>
                  <a:lnTo>
                    <a:pt x="298" y="474"/>
                  </a:lnTo>
                  <a:lnTo>
                    <a:pt x="302" y="488"/>
                  </a:lnTo>
                  <a:lnTo>
                    <a:pt x="302" y="506"/>
                  </a:lnTo>
                  <a:lnTo>
                    <a:pt x="300" y="524"/>
                  </a:lnTo>
                  <a:lnTo>
                    <a:pt x="296" y="544"/>
                  </a:lnTo>
                  <a:lnTo>
                    <a:pt x="296" y="544"/>
                  </a:lnTo>
                  <a:lnTo>
                    <a:pt x="282" y="560"/>
                  </a:lnTo>
                  <a:lnTo>
                    <a:pt x="268" y="574"/>
                  </a:lnTo>
                  <a:lnTo>
                    <a:pt x="236" y="602"/>
                  </a:lnTo>
                  <a:lnTo>
                    <a:pt x="236" y="602"/>
                  </a:lnTo>
                  <a:lnTo>
                    <a:pt x="164" y="620"/>
                  </a:lnTo>
                  <a:lnTo>
                    <a:pt x="164" y="620"/>
                  </a:lnTo>
                  <a:lnTo>
                    <a:pt x="146" y="632"/>
                  </a:lnTo>
                  <a:lnTo>
                    <a:pt x="128" y="640"/>
                  </a:lnTo>
                  <a:lnTo>
                    <a:pt x="112" y="644"/>
                  </a:lnTo>
                  <a:lnTo>
                    <a:pt x="92" y="648"/>
                  </a:lnTo>
                  <a:lnTo>
                    <a:pt x="92" y="648"/>
                  </a:lnTo>
                  <a:lnTo>
                    <a:pt x="66" y="664"/>
                  </a:lnTo>
                  <a:lnTo>
                    <a:pt x="66" y="664"/>
                  </a:lnTo>
                  <a:lnTo>
                    <a:pt x="56" y="672"/>
                  </a:lnTo>
                  <a:lnTo>
                    <a:pt x="48" y="678"/>
                  </a:lnTo>
                  <a:lnTo>
                    <a:pt x="32" y="684"/>
                  </a:lnTo>
                  <a:lnTo>
                    <a:pt x="32" y="684"/>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8" name="Freeform 30">
              <a:extLst>
                <a:ext uri="{FF2B5EF4-FFF2-40B4-BE49-F238E27FC236}">
                  <a16:creationId xmlns:a16="http://schemas.microsoft.com/office/drawing/2014/main" xmlns="" id="{869B5C62-381F-9643-9F49-C0DF56E46C46}"/>
                </a:ext>
              </a:extLst>
            </p:cNvPr>
            <p:cNvSpPr>
              <a:spLocks/>
            </p:cNvSpPr>
            <p:nvPr/>
          </p:nvSpPr>
          <p:spPr bwMode="auto">
            <a:xfrm>
              <a:off x="3449931" y="2786030"/>
              <a:ext cx="579325" cy="387423"/>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0" h="428">
                  <a:moveTo>
                    <a:pt x="70" y="428"/>
                  </a:moveTo>
                  <a:lnTo>
                    <a:pt x="70" y="428"/>
                  </a:lnTo>
                  <a:lnTo>
                    <a:pt x="42" y="410"/>
                  </a:lnTo>
                  <a:lnTo>
                    <a:pt x="42" y="410"/>
                  </a:lnTo>
                  <a:lnTo>
                    <a:pt x="0" y="372"/>
                  </a:lnTo>
                  <a:lnTo>
                    <a:pt x="0" y="372"/>
                  </a:lnTo>
                  <a:lnTo>
                    <a:pt x="10" y="352"/>
                  </a:lnTo>
                  <a:lnTo>
                    <a:pt x="10" y="352"/>
                  </a:lnTo>
                  <a:lnTo>
                    <a:pt x="26" y="338"/>
                  </a:lnTo>
                  <a:lnTo>
                    <a:pt x="32" y="330"/>
                  </a:lnTo>
                  <a:lnTo>
                    <a:pt x="38" y="322"/>
                  </a:lnTo>
                  <a:lnTo>
                    <a:pt x="38" y="322"/>
                  </a:lnTo>
                  <a:lnTo>
                    <a:pt x="38" y="288"/>
                  </a:lnTo>
                  <a:lnTo>
                    <a:pt x="38" y="288"/>
                  </a:lnTo>
                  <a:lnTo>
                    <a:pt x="26" y="244"/>
                  </a:lnTo>
                  <a:lnTo>
                    <a:pt x="18" y="220"/>
                  </a:lnTo>
                  <a:lnTo>
                    <a:pt x="12" y="208"/>
                  </a:lnTo>
                  <a:lnTo>
                    <a:pt x="12" y="208"/>
                  </a:lnTo>
                  <a:lnTo>
                    <a:pt x="12" y="186"/>
                  </a:lnTo>
                  <a:lnTo>
                    <a:pt x="14" y="180"/>
                  </a:lnTo>
                  <a:lnTo>
                    <a:pt x="20" y="174"/>
                  </a:lnTo>
                  <a:lnTo>
                    <a:pt x="20" y="174"/>
                  </a:lnTo>
                  <a:lnTo>
                    <a:pt x="30" y="156"/>
                  </a:lnTo>
                  <a:lnTo>
                    <a:pt x="42" y="144"/>
                  </a:lnTo>
                  <a:lnTo>
                    <a:pt x="68" y="118"/>
                  </a:lnTo>
                  <a:lnTo>
                    <a:pt x="68" y="118"/>
                  </a:lnTo>
                  <a:lnTo>
                    <a:pt x="76" y="106"/>
                  </a:lnTo>
                  <a:lnTo>
                    <a:pt x="84" y="96"/>
                  </a:lnTo>
                  <a:lnTo>
                    <a:pt x="92" y="88"/>
                  </a:lnTo>
                  <a:lnTo>
                    <a:pt x="104" y="80"/>
                  </a:lnTo>
                  <a:lnTo>
                    <a:pt x="126" y="66"/>
                  </a:lnTo>
                  <a:lnTo>
                    <a:pt x="150" y="52"/>
                  </a:lnTo>
                  <a:lnTo>
                    <a:pt x="150" y="52"/>
                  </a:lnTo>
                  <a:lnTo>
                    <a:pt x="202" y="0"/>
                  </a:lnTo>
                  <a:lnTo>
                    <a:pt x="202" y="0"/>
                  </a:lnTo>
                  <a:lnTo>
                    <a:pt x="210" y="38"/>
                  </a:lnTo>
                  <a:lnTo>
                    <a:pt x="210" y="38"/>
                  </a:lnTo>
                  <a:lnTo>
                    <a:pt x="236" y="38"/>
                  </a:lnTo>
                  <a:lnTo>
                    <a:pt x="236" y="38"/>
                  </a:lnTo>
                  <a:lnTo>
                    <a:pt x="248" y="16"/>
                  </a:lnTo>
                  <a:lnTo>
                    <a:pt x="248" y="16"/>
                  </a:lnTo>
                  <a:lnTo>
                    <a:pt x="268" y="16"/>
                  </a:lnTo>
                  <a:lnTo>
                    <a:pt x="282" y="16"/>
                  </a:lnTo>
                  <a:lnTo>
                    <a:pt x="294" y="12"/>
                  </a:lnTo>
                  <a:lnTo>
                    <a:pt x="294" y="12"/>
                  </a:lnTo>
                  <a:lnTo>
                    <a:pt x="294" y="16"/>
                  </a:lnTo>
                  <a:lnTo>
                    <a:pt x="298" y="22"/>
                  </a:lnTo>
                  <a:lnTo>
                    <a:pt x="308" y="36"/>
                  </a:lnTo>
                  <a:lnTo>
                    <a:pt x="308" y="36"/>
                  </a:lnTo>
                  <a:lnTo>
                    <a:pt x="308" y="80"/>
                  </a:lnTo>
                  <a:lnTo>
                    <a:pt x="308" y="80"/>
                  </a:lnTo>
                  <a:lnTo>
                    <a:pt x="322" y="90"/>
                  </a:lnTo>
                  <a:lnTo>
                    <a:pt x="340" y="100"/>
                  </a:lnTo>
                  <a:lnTo>
                    <a:pt x="360" y="108"/>
                  </a:lnTo>
                  <a:lnTo>
                    <a:pt x="372" y="110"/>
                  </a:lnTo>
                  <a:lnTo>
                    <a:pt x="384" y="110"/>
                  </a:lnTo>
                  <a:lnTo>
                    <a:pt x="384" y="110"/>
                  </a:lnTo>
                  <a:lnTo>
                    <a:pt x="424" y="48"/>
                  </a:lnTo>
                  <a:lnTo>
                    <a:pt x="424" y="48"/>
                  </a:lnTo>
                  <a:lnTo>
                    <a:pt x="432" y="38"/>
                  </a:lnTo>
                  <a:lnTo>
                    <a:pt x="440" y="30"/>
                  </a:lnTo>
                  <a:lnTo>
                    <a:pt x="440" y="30"/>
                  </a:lnTo>
                  <a:lnTo>
                    <a:pt x="452" y="24"/>
                  </a:lnTo>
                  <a:lnTo>
                    <a:pt x="462" y="18"/>
                  </a:lnTo>
                  <a:lnTo>
                    <a:pt x="476" y="16"/>
                  </a:lnTo>
                  <a:lnTo>
                    <a:pt x="492" y="16"/>
                  </a:lnTo>
                  <a:lnTo>
                    <a:pt x="492" y="16"/>
                  </a:lnTo>
                  <a:lnTo>
                    <a:pt x="536" y="34"/>
                  </a:lnTo>
                  <a:lnTo>
                    <a:pt x="536" y="34"/>
                  </a:lnTo>
                  <a:lnTo>
                    <a:pt x="632" y="32"/>
                  </a:lnTo>
                  <a:lnTo>
                    <a:pt x="632" y="32"/>
                  </a:lnTo>
                  <a:lnTo>
                    <a:pt x="640" y="36"/>
                  </a:lnTo>
                  <a:lnTo>
                    <a:pt x="640" y="36"/>
                  </a:lnTo>
                  <a:lnTo>
                    <a:pt x="636" y="40"/>
                  </a:lnTo>
                  <a:lnTo>
                    <a:pt x="636" y="46"/>
                  </a:lnTo>
                  <a:lnTo>
                    <a:pt x="636" y="46"/>
                  </a:lnTo>
                  <a:lnTo>
                    <a:pt x="632" y="76"/>
                  </a:lnTo>
                  <a:lnTo>
                    <a:pt x="632" y="76"/>
                  </a:lnTo>
                  <a:lnTo>
                    <a:pt x="598" y="80"/>
                  </a:lnTo>
                  <a:lnTo>
                    <a:pt x="598" y="80"/>
                  </a:lnTo>
                  <a:lnTo>
                    <a:pt x="570" y="96"/>
                  </a:lnTo>
                  <a:lnTo>
                    <a:pt x="540" y="114"/>
                  </a:lnTo>
                  <a:lnTo>
                    <a:pt x="526" y="124"/>
                  </a:lnTo>
                  <a:lnTo>
                    <a:pt x="514" y="136"/>
                  </a:lnTo>
                  <a:lnTo>
                    <a:pt x="506" y="148"/>
                  </a:lnTo>
                  <a:lnTo>
                    <a:pt x="500" y="160"/>
                  </a:lnTo>
                  <a:lnTo>
                    <a:pt x="500" y="160"/>
                  </a:lnTo>
                  <a:lnTo>
                    <a:pt x="478" y="170"/>
                  </a:lnTo>
                  <a:lnTo>
                    <a:pt x="478" y="170"/>
                  </a:lnTo>
                  <a:lnTo>
                    <a:pt x="472" y="178"/>
                  </a:lnTo>
                  <a:lnTo>
                    <a:pt x="464" y="182"/>
                  </a:lnTo>
                  <a:lnTo>
                    <a:pt x="446" y="188"/>
                  </a:lnTo>
                  <a:lnTo>
                    <a:pt x="446" y="188"/>
                  </a:lnTo>
                  <a:lnTo>
                    <a:pt x="440" y="194"/>
                  </a:lnTo>
                  <a:lnTo>
                    <a:pt x="440" y="194"/>
                  </a:lnTo>
                  <a:lnTo>
                    <a:pt x="438" y="228"/>
                  </a:lnTo>
                  <a:lnTo>
                    <a:pt x="438" y="228"/>
                  </a:lnTo>
                  <a:lnTo>
                    <a:pt x="430" y="240"/>
                  </a:lnTo>
                  <a:lnTo>
                    <a:pt x="418" y="252"/>
                  </a:lnTo>
                  <a:lnTo>
                    <a:pt x="408" y="264"/>
                  </a:lnTo>
                  <a:lnTo>
                    <a:pt x="400" y="276"/>
                  </a:lnTo>
                  <a:lnTo>
                    <a:pt x="400" y="276"/>
                  </a:lnTo>
                  <a:lnTo>
                    <a:pt x="400" y="298"/>
                  </a:lnTo>
                  <a:lnTo>
                    <a:pt x="396" y="312"/>
                  </a:lnTo>
                  <a:lnTo>
                    <a:pt x="390" y="324"/>
                  </a:lnTo>
                  <a:lnTo>
                    <a:pt x="390" y="324"/>
                  </a:lnTo>
                  <a:lnTo>
                    <a:pt x="382" y="324"/>
                  </a:lnTo>
                  <a:lnTo>
                    <a:pt x="374" y="326"/>
                  </a:lnTo>
                  <a:lnTo>
                    <a:pt x="366" y="328"/>
                  </a:lnTo>
                  <a:lnTo>
                    <a:pt x="360" y="332"/>
                  </a:lnTo>
                  <a:lnTo>
                    <a:pt x="350" y="342"/>
                  </a:lnTo>
                  <a:lnTo>
                    <a:pt x="342" y="352"/>
                  </a:lnTo>
                  <a:lnTo>
                    <a:pt x="342" y="352"/>
                  </a:lnTo>
                  <a:lnTo>
                    <a:pt x="338" y="366"/>
                  </a:lnTo>
                  <a:lnTo>
                    <a:pt x="334" y="380"/>
                  </a:lnTo>
                  <a:lnTo>
                    <a:pt x="326" y="394"/>
                  </a:lnTo>
                  <a:lnTo>
                    <a:pt x="322" y="400"/>
                  </a:lnTo>
                  <a:lnTo>
                    <a:pt x="314" y="404"/>
                  </a:lnTo>
                  <a:lnTo>
                    <a:pt x="314" y="404"/>
                  </a:lnTo>
                  <a:lnTo>
                    <a:pt x="314" y="400"/>
                  </a:lnTo>
                  <a:lnTo>
                    <a:pt x="314" y="400"/>
                  </a:lnTo>
                  <a:lnTo>
                    <a:pt x="304" y="392"/>
                  </a:lnTo>
                  <a:lnTo>
                    <a:pt x="304" y="392"/>
                  </a:lnTo>
                  <a:lnTo>
                    <a:pt x="286" y="390"/>
                  </a:lnTo>
                  <a:lnTo>
                    <a:pt x="286" y="390"/>
                  </a:lnTo>
                  <a:lnTo>
                    <a:pt x="274" y="404"/>
                  </a:lnTo>
                  <a:lnTo>
                    <a:pt x="262" y="420"/>
                  </a:lnTo>
                  <a:lnTo>
                    <a:pt x="262" y="420"/>
                  </a:lnTo>
                  <a:lnTo>
                    <a:pt x="250" y="422"/>
                  </a:lnTo>
                  <a:lnTo>
                    <a:pt x="236" y="422"/>
                  </a:lnTo>
                  <a:lnTo>
                    <a:pt x="222" y="420"/>
                  </a:lnTo>
                  <a:lnTo>
                    <a:pt x="214" y="416"/>
                  </a:lnTo>
                  <a:lnTo>
                    <a:pt x="214" y="416"/>
                  </a:lnTo>
                  <a:lnTo>
                    <a:pt x="208" y="404"/>
                  </a:lnTo>
                  <a:lnTo>
                    <a:pt x="208" y="404"/>
                  </a:lnTo>
                  <a:lnTo>
                    <a:pt x="168" y="364"/>
                  </a:lnTo>
                  <a:lnTo>
                    <a:pt x="168" y="364"/>
                  </a:lnTo>
                  <a:lnTo>
                    <a:pt x="142" y="362"/>
                  </a:lnTo>
                  <a:lnTo>
                    <a:pt x="142" y="362"/>
                  </a:lnTo>
                  <a:lnTo>
                    <a:pt x="140" y="370"/>
                  </a:lnTo>
                  <a:lnTo>
                    <a:pt x="138" y="380"/>
                  </a:lnTo>
                  <a:lnTo>
                    <a:pt x="136" y="404"/>
                  </a:lnTo>
                  <a:lnTo>
                    <a:pt x="136" y="404"/>
                  </a:lnTo>
                  <a:lnTo>
                    <a:pt x="126" y="406"/>
                  </a:lnTo>
                  <a:lnTo>
                    <a:pt x="118" y="410"/>
                  </a:lnTo>
                  <a:lnTo>
                    <a:pt x="112" y="414"/>
                  </a:lnTo>
                  <a:lnTo>
                    <a:pt x="108" y="418"/>
                  </a:lnTo>
                  <a:lnTo>
                    <a:pt x="108" y="418"/>
                  </a:lnTo>
                  <a:lnTo>
                    <a:pt x="96" y="420"/>
                  </a:lnTo>
                  <a:lnTo>
                    <a:pt x="86" y="422"/>
                  </a:lnTo>
                  <a:lnTo>
                    <a:pt x="70" y="428"/>
                  </a:lnTo>
                  <a:lnTo>
                    <a:pt x="70" y="42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89" name="Freeform 31">
              <a:extLst>
                <a:ext uri="{FF2B5EF4-FFF2-40B4-BE49-F238E27FC236}">
                  <a16:creationId xmlns:a16="http://schemas.microsoft.com/office/drawing/2014/main" xmlns="" id="{3A36DE90-B6E9-094C-B51E-E7155C240DE4}"/>
                </a:ext>
              </a:extLst>
            </p:cNvPr>
            <p:cNvSpPr>
              <a:spLocks/>
            </p:cNvSpPr>
            <p:nvPr/>
          </p:nvSpPr>
          <p:spPr bwMode="auto">
            <a:xfrm>
              <a:off x="2550167" y="2728097"/>
              <a:ext cx="249834" cy="389234"/>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430">
                  <a:moveTo>
                    <a:pt x="106" y="398"/>
                  </a:moveTo>
                  <a:lnTo>
                    <a:pt x="106" y="398"/>
                  </a:lnTo>
                  <a:lnTo>
                    <a:pt x="98" y="364"/>
                  </a:lnTo>
                  <a:lnTo>
                    <a:pt x="98" y="364"/>
                  </a:lnTo>
                  <a:lnTo>
                    <a:pt x="96" y="340"/>
                  </a:lnTo>
                  <a:lnTo>
                    <a:pt x="92" y="318"/>
                  </a:lnTo>
                  <a:lnTo>
                    <a:pt x="86" y="280"/>
                  </a:lnTo>
                  <a:lnTo>
                    <a:pt x="86" y="280"/>
                  </a:lnTo>
                  <a:lnTo>
                    <a:pt x="68" y="258"/>
                  </a:lnTo>
                  <a:lnTo>
                    <a:pt x="52" y="240"/>
                  </a:lnTo>
                  <a:lnTo>
                    <a:pt x="36" y="226"/>
                  </a:lnTo>
                  <a:lnTo>
                    <a:pt x="26" y="214"/>
                  </a:lnTo>
                  <a:lnTo>
                    <a:pt x="26" y="214"/>
                  </a:lnTo>
                  <a:lnTo>
                    <a:pt x="0" y="200"/>
                  </a:lnTo>
                  <a:lnTo>
                    <a:pt x="0" y="200"/>
                  </a:lnTo>
                  <a:lnTo>
                    <a:pt x="4" y="196"/>
                  </a:lnTo>
                  <a:lnTo>
                    <a:pt x="10" y="192"/>
                  </a:lnTo>
                  <a:lnTo>
                    <a:pt x="28" y="186"/>
                  </a:lnTo>
                  <a:lnTo>
                    <a:pt x="68" y="180"/>
                  </a:lnTo>
                  <a:lnTo>
                    <a:pt x="68" y="180"/>
                  </a:lnTo>
                  <a:lnTo>
                    <a:pt x="78" y="170"/>
                  </a:lnTo>
                  <a:lnTo>
                    <a:pt x="84" y="166"/>
                  </a:lnTo>
                  <a:lnTo>
                    <a:pt x="94" y="162"/>
                  </a:lnTo>
                  <a:lnTo>
                    <a:pt x="112" y="160"/>
                  </a:lnTo>
                  <a:lnTo>
                    <a:pt x="112" y="160"/>
                  </a:lnTo>
                  <a:lnTo>
                    <a:pt x="130" y="138"/>
                  </a:lnTo>
                  <a:lnTo>
                    <a:pt x="130" y="138"/>
                  </a:lnTo>
                  <a:lnTo>
                    <a:pt x="128" y="98"/>
                  </a:lnTo>
                  <a:lnTo>
                    <a:pt x="128" y="98"/>
                  </a:lnTo>
                  <a:lnTo>
                    <a:pt x="158" y="42"/>
                  </a:lnTo>
                  <a:lnTo>
                    <a:pt x="158" y="42"/>
                  </a:lnTo>
                  <a:lnTo>
                    <a:pt x="162" y="12"/>
                  </a:lnTo>
                  <a:lnTo>
                    <a:pt x="162" y="12"/>
                  </a:lnTo>
                  <a:lnTo>
                    <a:pt x="170" y="10"/>
                  </a:lnTo>
                  <a:lnTo>
                    <a:pt x="176" y="8"/>
                  </a:lnTo>
                  <a:lnTo>
                    <a:pt x="190" y="2"/>
                  </a:lnTo>
                  <a:lnTo>
                    <a:pt x="198" y="0"/>
                  </a:lnTo>
                  <a:lnTo>
                    <a:pt x="204" y="0"/>
                  </a:lnTo>
                  <a:lnTo>
                    <a:pt x="212" y="2"/>
                  </a:lnTo>
                  <a:lnTo>
                    <a:pt x="220" y="6"/>
                  </a:lnTo>
                  <a:lnTo>
                    <a:pt x="220" y="6"/>
                  </a:lnTo>
                  <a:lnTo>
                    <a:pt x="226" y="22"/>
                  </a:lnTo>
                  <a:lnTo>
                    <a:pt x="226" y="22"/>
                  </a:lnTo>
                  <a:lnTo>
                    <a:pt x="218" y="40"/>
                  </a:lnTo>
                  <a:lnTo>
                    <a:pt x="212" y="58"/>
                  </a:lnTo>
                  <a:lnTo>
                    <a:pt x="212" y="58"/>
                  </a:lnTo>
                  <a:lnTo>
                    <a:pt x="198" y="74"/>
                  </a:lnTo>
                  <a:lnTo>
                    <a:pt x="196" y="82"/>
                  </a:lnTo>
                  <a:lnTo>
                    <a:pt x="192" y="90"/>
                  </a:lnTo>
                  <a:lnTo>
                    <a:pt x="192" y="108"/>
                  </a:lnTo>
                  <a:lnTo>
                    <a:pt x="194" y="132"/>
                  </a:lnTo>
                  <a:lnTo>
                    <a:pt x="194" y="132"/>
                  </a:lnTo>
                  <a:lnTo>
                    <a:pt x="232" y="138"/>
                  </a:lnTo>
                  <a:lnTo>
                    <a:pt x="232" y="138"/>
                  </a:lnTo>
                  <a:lnTo>
                    <a:pt x="238" y="146"/>
                  </a:lnTo>
                  <a:lnTo>
                    <a:pt x="248" y="154"/>
                  </a:lnTo>
                  <a:lnTo>
                    <a:pt x="260" y="164"/>
                  </a:lnTo>
                  <a:lnTo>
                    <a:pt x="268" y="168"/>
                  </a:lnTo>
                  <a:lnTo>
                    <a:pt x="276" y="170"/>
                  </a:lnTo>
                  <a:lnTo>
                    <a:pt x="276" y="170"/>
                  </a:lnTo>
                  <a:lnTo>
                    <a:pt x="274" y="176"/>
                  </a:lnTo>
                  <a:lnTo>
                    <a:pt x="270" y="184"/>
                  </a:lnTo>
                  <a:lnTo>
                    <a:pt x="264" y="192"/>
                  </a:lnTo>
                  <a:lnTo>
                    <a:pt x="258" y="198"/>
                  </a:lnTo>
                  <a:lnTo>
                    <a:pt x="258" y="198"/>
                  </a:lnTo>
                  <a:lnTo>
                    <a:pt x="252" y="206"/>
                  </a:lnTo>
                  <a:lnTo>
                    <a:pt x="244" y="214"/>
                  </a:lnTo>
                  <a:lnTo>
                    <a:pt x="228" y="226"/>
                  </a:lnTo>
                  <a:lnTo>
                    <a:pt x="228" y="226"/>
                  </a:lnTo>
                  <a:lnTo>
                    <a:pt x="216" y="228"/>
                  </a:lnTo>
                  <a:lnTo>
                    <a:pt x="206" y="228"/>
                  </a:lnTo>
                  <a:lnTo>
                    <a:pt x="202" y="232"/>
                  </a:lnTo>
                  <a:lnTo>
                    <a:pt x="200" y="236"/>
                  </a:lnTo>
                  <a:lnTo>
                    <a:pt x="202" y="248"/>
                  </a:lnTo>
                  <a:lnTo>
                    <a:pt x="200" y="258"/>
                  </a:lnTo>
                  <a:lnTo>
                    <a:pt x="198" y="270"/>
                  </a:lnTo>
                  <a:lnTo>
                    <a:pt x="198" y="270"/>
                  </a:lnTo>
                  <a:lnTo>
                    <a:pt x="188" y="284"/>
                  </a:lnTo>
                  <a:lnTo>
                    <a:pt x="182" y="296"/>
                  </a:lnTo>
                  <a:lnTo>
                    <a:pt x="180" y="308"/>
                  </a:lnTo>
                  <a:lnTo>
                    <a:pt x="178" y="332"/>
                  </a:lnTo>
                  <a:lnTo>
                    <a:pt x="178" y="332"/>
                  </a:lnTo>
                  <a:lnTo>
                    <a:pt x="194" y="346"/>
                  </a:lnTo>
                  <a:lnTo>
                    <a:pt x="194" y="346"/>
                  </a:lnTo>
                  <a:lnTo>
                    <a:pt x="202" y="348"/>
                  </a:lnTo>
                  <a:lnTo>
                    <a:pt x="214" y="352"/>
                  </a:lnTo>
                  <a:lnTo>
                    <a:pt x="218" y="358"/>
                  </a:lnTo>
                  <a:lnTo>
                    <a:pt x="222" y="364"/>
                  </a:lnTo>
                  <a:lnTo>
                    <a:pt x="224" y="372"/>
                  </a:lnTo>
                  <a:lnTo>
                    <a:pt x="222" y="382"/>
                  </a:lnTo>
                  <a:lnTo>
                    <a:pt x="222" y="382"/>
                  </a:lnTo>
                  <a:lnTo>
                    <a:pt x="216" y="394"/>
                  </a:lnTo>
                  <a:lnTo>
                    <a:pt x="216" y="394"/>
                  </a:lnTo>
                  <a:lnTo>
                    <a:pt x="198" y="400"/>
                  </a:lnTo>
                  <a:lnTo>
                    <a:pt x="184" y="406"/>
                  </a:lnTo>
                  <a:lnTo>
                    <a:pt x="184" y="406"/>
                  </a:lnTo>
                  <a:lnTo>
                    <a:pt x="160" y="426"/>
                  </a:lnTo>
                  <a:lnTo>
                    <a:pt x="154" y="430"/>
                  </a:lnTo>
                  <a:lnTo>
                    <a:pt x="148" y="430"/>
                  </a:lnTo>
                  <a:lnTo>
                    <a:pt x="142" y="428"/>
                  </a:lnTo>
                  <a:lnTo>
                    <a:pt x="134" y="422"/>
                  </a:lnTo>
                  <a:lnTo>
                    <a:pt x="106" y="398"/>
                  </a:lnTo>
                  <a:lnTo>
                    <a:pt x="106" y="39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0" name="Freeform 32">
              <a:extLst>
                <a:ext uri="{FF2B5EF4-FFF2-40B4-BE49-F238E27FC236}">
                  <a16:creationId xmlns:a16="http://schemas.microsoft.com/office/drawing/2014/main" xmlns="" id="{B482AFE3-A13F-1C40-BD29-360C3AF45608}"/>
                </a:ext>
              </a:extLst>
            </p:cNvPr>
            <p:cNvSpPr>
              <a:spLocks/>
            </p:cNvSpPr>
            <p:nvPr/>
          </p:nvSpPr>
          <p:spPr bwMode="auto">
            <a:xfrm>
              <a:off x="3292426" y="2326191"/>
              <a:ext cx="485185" cy="695189"/>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6" h="768">
                  <a:moveTo>
                    <a:pt x="192" y="768"/>
                  </a:moveTo>
                  <a:lnTo>
                    <a:pt x="192" y="768"/>
                  </a:lnTo>
                  <a:lnTo>
                    <a:pt x="178" y="754"/>
                  </a:lnTo>
                  <a:lnTo>
                    <a:pt x="178" y="754"/>
                  </a:lnTo>
                  <a:lnTo>
                    <a:pt x="108" y="754"/>
                  </a:lnTo>
                  <a:lnTo>
                    <a:pt x="108" y="754"/>
                  </a:lnTo>
                  <a:lnTo>
                    <a:pt x="44" y="740"/>
                  </a:lnTo>
                  <a:lnTo>
                    <a:pt x="44" y="740"/>
                  </a:lnTo>
                  <a:lnTo>
                    <a:pt x="32" y="730"/>
                  </a:lnTo>
                  <a:lnTo>
                    <a:pt x="22" y="720"/>
                  </a:lnTo>
                  <a:lnTo>
                    <a:pt x="16" y="712"/>
                  </a:lnTo>
                  <a:lnTo>
                    <a:pt x="14" y="708"/>
                  </a:lnTo>
                  <a:lnTo>
                    <a:pt x="14" y="708"/>
                  </a:lnTo>
                  <a:lnTo>
                    <a:pt x="52" y="664"/>
                  </a:lnTo>
                  <a:lnTo>
                    <a:pt x="52" y="664"/>
                  </a:lnTo>
                  <a:lnTo>
                    <a:pt x="62" y="630"/>
                  </a:lnTo>
                  <a:lnTo>
                    <a:pt x="62" y="630"/>
                  </a:lnTo>
                  <a:lnTo>
                    <a:pt x="66" y="608"/>
                  </a:lnTo>
                  <a:lnTo>
                    <a:pt x="64" y="588"/>
                  </a:lnTo>
                  <a:lnTo>
                    <a:pt x="58" y="572"/>
                  </a:lnTo>
                  <a:lnTo>
                    <a:pt x="50" y="558"/>
                  </a:lnTo>
                  <a:lnTo>
                    <a:pt x="42" y="544"/>
                  </a:lnTo>
                  <a:lnTo>
                    <a:pt x="30" y="532"/>
                  </a:lnTo>
                  <a:lnTo>
                    <a:pt x="6" y="508"/>
                  </a:lnTo>
                  <a:lnTo>
                    <a:pt x="6" y="508"/>
                  </a:lnTo>
                  <a:lnTo>
                    <a:pt x="6" y="494"/>
                  </a:lnTo>
                  <a:lnTo>
                    <a:pt x="10" y="482"/>
                  </a:lnTo>
                  <a:lnTo>
                    <a:pt x="16" y="474"/>
                  </a:lnTo>
                  <a:lnTo>
                    <a:pt x="22" y="464"/>
                  </a:lnTo>
                  <a:lnTo>
                    <a:pt x="32" y="458"/>
                  </a:lnTo>
                  <a:lnTo>
                    <a:pt x="40" y="450"/>
                  </a:lnTo>
                  <a:lnTo>
                    <a:pt x="62" y="438"/>
                  </a:lnTo>
                  <a:lnTo>
                    <a:pt x="62" y="438"/>
                  </a:lnTo>
                  <a:lnTo>
                    <a:pt x="78" y="412"/>
                  </a:lnTo>
                  <a:lnTo>
                    <a:pt x="78" y="412"/>
                  </a:lnTo>
                  <a:lnTo>
                    <a:pt x="78" y="382"/>
                  </a:lnTo>
                  <a:lnTo>
                    <a:pt x="78" y="382"/>
                  </a:lnTo>
                  <a:lnTo>
                    <a:pt x="64" y="362"/>
                  </a:lnTo>
                  <a:lnTo>
                    <a:pt x="52" y="346"/>
                  </a:lnTo>
                  <a:lnTo>
                    <a:pt x="40" y="334"/>
                  </a:lnTo>
                  <a:lnTo>
                    <a:pt x="26" y="322"/>
                  </a:lnTo>
                  <a:lnTo>
                    <a:pt x="26" y="322"/>
                  </a:lnTo>
                  <a:lnTo>
                    <a:pt x="18" y="320"/>
                  </a:lnTo>
                  <a:lnTo>
                    <a:pt x="18" y="320"/>
                  </a:lnTo>
                  <a:lnTo>
                    <a:pt x="18" y="316"/>
                  </a:lnTo>
                  <a:lnTo>
                    <a:pt x="18" y="316"/>
                  </a:lnTo>
                  <a:lnTo>
                    <a:pt x="38" y="300"/>
                  </a:lnTo>
                  <a:lnTo>
                    <a:pt x="38" y="300"/>
                  </a:lnTo>
                  <a:lnTo>
                    <a:pt x="44" y="288"/>
                  </a:lnTo>
                  <a:lnTo>
                    <a:pt x="46" y="282"/>
                  </a:lnTo>
                  <a:lnTo>
                    <a:pt x="48" y="276"/>
                  </a:lnTo>
                  <a:lnTo>
                    <a:pt x="48" y="276"/>
                  </a:lnTo>
                  <a:lnTo>
                    <a:pt x="24" y="256"/>
                  </a:lnTo>
                  <a:lnTo>
                    <a:pt x="24" y="256"/>
                  </a:lnTo>
                  <a:lnTo>
                    <a:pt x="24" y="236"/>
                  </a:lnTo>
                  <a:lnTo>
                    <a:pt x="24" y="236"/>
                  </a:lnTo>
                  <a:lnTo>
                    <a:pt x="10" y="220"/>
                  </a:lnTo>
                  <a:lnTo>
                    <a:pt x="0" y="208"/>
                  </a:lnTo>
                  <a:lnTo>
                    <a:pt x="0" y="208"/>
                  </a:lnTo>
                  <a:lnTo>
                    <a:pt x="0" y="164"/>
                  </a:lnTo>
                  <a:lnTo>
                    <a:pt x="0" y="164"/>
                  </a:lnTo>
                  <a:lnTo>
                    <a:pt x="16" y="146"/>
                  </a:lnTo>
                  <a:lnTo>
                    <a:pt x="16" y="146"/>
                  </a:lnTo>
                  <a:lnTo>
                    <a:pt x="22" y="144"/>
                  </a:lnTo>
                  <a:lnTo>
                    <a:pt x="28" y="142"/>
                  </a:lnTo>
                  <a:lnTo>
                    <a:pt x="34" y="140"/>
                  </a:lnTo>
                  <a:lnTo>
                    <a:pt x="34" y="140"/>
                  </a:lnTo>
                  <a:lnTo>
                    <a:pt x="34" y="94"/>
                  </a:lnTo>
                  <a:lnTo>
                    <a:pt x="34" y="94"/>
                  </a:lnTo>
                  <a:lnTo>
                    <a:pt x="44" y="84"/>
                  </a:lnTo>
                  <a:lnTo>
                    <a:pt x="50" y="80"/>
                  </a:lnTo>
                  <a:lnTo>
                    <a:pt x="58" y="78"/>
                  </a:lnTo>
                  <a:lnTo>
                    <a:pt x="58" y="78"/>
                  </a:lnTo>
                  <a:lnTo>
                    <a:pt x="64" y="82"/>
                  </a:lnTo>
                  <a:lnTo>
                    <a:pt x="70" y="88"/>
                  </a:lnTo>
                  <a:lnTo>
                    <a:pt x="76" y="98"/>
                  </a:lnTo>
                  <a:lnTo>
                    <a:pt x="78" y="104"/>
                  </a:lnTo>
                  <a:lnTo>
                    <a:pt x="80" y="112"/>
                  </a:lnTo>
                  <a:lnTo>
                    <a:pt x="80" y="112"/>
                  </a:lnTo>
                  <a:lnTo>
                    <a:pt x="72" y="118"/>
                  </a:lnTo>
                  <a:lnTo>
                    <a:pt x="68" y="124"/>
                  </a:lnTo>
                  <a:lnTo>
                    <a:pt x="68" y="130"/>
                  </a:lnTo>
                  <a:lnTo>
                    <a:pt x="70" y="136"/>
                  </a:lnTo>
                  <a:lnTo>
                    <a:pt x="76" y="142"/>
                  </a:lnTo>
                  <a:lnTo>
                    <a:pt x="82" y="150"/>
                  </a:lnTo>
                  <a:lnTo>
                    <a:pt x="98" y="164"/>
                  </a:lnTo>
                  <a:lnTo>
                    <a:pt x="98" y="164"/>
                  </a:lnTo>
                  <a:lnTo>
                    <a:pt x="108" y="164"/>
                  </a:lnTo>
                  <a:lnTo>
                    <a:pt x="108" y="164"/>
                  </a:lnTo>
                  <a:lnTo>
                    <a:pt x="124" y="154"/>
                  </a:lnTo>
                  <a:lnTo>
                    <a:pt x="124" y="154"/>
                  </a:lnTo>
                  <a:lnTo>
                    <a:pt x="124" y="148"/>
                  </a:lnTo>
                  <a:lnTo>
                    <a:pt x="128" y="142"/>
                  </a:lnTo>
                  <a:lnTo>
                    <a:pt x="132" y="138"/>
                  </a:lnTo>
                  <a:lnTo>
                    <a:pt x="136" y="134"/>
                  </a:lnTo>
                  <a:lnTo>
                    <a:pt x="148" y="126"/>
                  </a:lnTo>
                  <a:lnTo>
                    <a:pt x="162" y="120"/>
                  </a:lnTo>
                  <a:lnTo>
                    <a:pt x="162" y="120"/>
                  </a:lnTo>
                  <a:lnTo>
                    <a:pt x="170" y="110"/>
                  </a:lnTo>
                  <a:lnTo>
                    <a:pt x="180" y="106"/>
                  </a:lnTo>
                  <a:lnTo>
                    <a:pt x="190" y="104"/>
                  </a:lnTo>
                  <a:lnTo>
                    <a:pt x="202" y="102"/>
                  </a:lnTo>
                  <a:lnTo>
                    <a:pt x="228" y="100"/>
                  </a:lnTo>
                  <a:lnTo>
                    <a:pt x="240" y="98"/>
                  </a:lnTo>
                  <a:lnTo>
                    <a:pt x="252" y="92"/>
                  </a:lnTo>
                  <a:lnTo>
                    <a:pt x="252" y="92"/>
                  </a:lnTo>
                  <a:lnTo>
                    <a:pt x="250" y="40"/>
                  </a:lnTo>
                  <a:lnTo>
                    <a:pt x="250" y="40"/>
                  </a:lnTo>
                  <a:lnTo>
                    <a:pt x="258" y="30"/>
                  </a:lnTo>
                  <a:lnTo>
                    <a:pt x="266" y="22"/>
                  </a:lnTo>
                  <a:lnTo>
                    <a:pt x="288" y="8"/>
                  </a:lnTo>
                  <a:lnTo>
                    <a:pt x="288" y="8"/>
                  </a:lnTo>
                  <a:lnTo>
                    <a:pt x="296" y="2"/>
                  </a:lnTo>
                  <a:lnTo>
                    <a:pt x="304" y="0"/>
                  </a:lnTo>
                  <a:lnTo>
                    <a:pt x="310" y="0"/>
                  </a:lnTo>
                  <a:lnTo>
                    <a:pt x="314" y="4"/>
                  </a:lnTo>
                  <a:lnTo>
                    <a:pt x="318" y="10"/>
                  </a:lnTo>
                  <a:lnTo>
                    <a:pt x="322" y="18"/>
                  </a:lnTo>
                  <a:lnTo>
                    <a:pt x="332" y="40"/>
                  </a:lnTo>
                  <a:lnTo>
                    <a:pt x="332" y="40"/>
                  </a:lnTo>
                  <a:lnTo>
                    <a:pt x="370" y="100"/>
                  </a:lnTo>
                  <a:lnTo>
                    <a:pt x="370" y="100"/>
                  </a:lnTo>
                  <a:lnTo>
                    <a:pt x="372" y="112"/>
                  </a:lnTo>
                  <a:lnTo>
                    <a:pt x="374" y="122"/>
                  </a:lnTo>
                  <a:lnTo>
                    <a:pt x="378" y="128"/>
                  </a:lnTo>
                  <a:lnTo>
                    <a:pt x="382" y="132"/>
                  </a:lnTo>
                  <a:lnTo>
                    <a:pt x="388" y="136"/>
                  </a:lnTo>
                  <a:lnTo>
                    <a:pt x="398" y="140"/>
                  </a:lnTo>
                  <a:lnTo>
                    <a:pt x="398" y="140"/>
                  </a:lnTo>
                  <a:lnTo>
                    <a:pt x="424" y="138"/>
                  </a:lnTo>
                  <a:lnTo>
                    <a:pt x="442" y="138"/>
                  </a:lnTo>
                  <a:lnTo>
                    <a:pt x="458" y="140"/>
                  </a:lnTo>
                  <a:lnTo>
                    <a:pt x="458" y="140"/>
                  </a:lnTo>
                  <a:lnTo>
                    <a:pt x="450" y="146"/>
                  </a:lnTo>
                  <a:lnTo>
                    <a:pt x="444" y="152"/>
                  </a:lnTo>
                  <a:lnTo>
                    <a:pt x="436" y="158"/>
                  </a:lnTo>
                  <a:lnTo>
                    <a:pt x="430" y="166"/>
                  </a:lnTo>
                  <a:lnTo>
                    <a:pt x="430" y="166"/>
                  </a:lnTo>
                  <a:lnTo>
                    <a:pt x="430" y="178"/>
                  </a:lnTo>
                  <a:lnTo>
                    <a:pt x="430" y="188"/>
                  </a:lnTo>
                  <a:lnTo>
                    <a:pt x="432" y="192"/>
                  </a:lnTo>
                  <a:lnTo>
                    <a:pt x="436" y="198"/>
                  </a:lnTo>
                  <a:lnTo>
                    <a:pt x="440" y="204"/>
                  </a:lnTo>
                  <a:lnTo>
                    <a:pt x="448" y="210"/>
                  </a:lnTo>
                  <a:lnTo>
                    <a:pt x="448" y="210"/>
                  </a:lnTo>
                  <a:lnTo>
                    <a:pt x="458" y="212"/>
                  </a:lnTo>
                  <a:lnTo>
                    <a:pt x="466" y="216"/>
                  </a:lnTo>
                  <a:lnTo>
                    <a:pt x="482" y="226"/>
                  </a:lnTo>
                  <a:lnTo>
                    <a:pt x="500" y="238"/>
                  </a:lnTo>
                  <a:lnTo>
                    <a:pt x="520" y="250"/>
                  </a:lnTo>
                  <a:lnTo>
                    <a:pt x="520" y="250"/>
                  </a:lnTo>
                  <a:lnTo>
                    <a:pt x="536" y="264"/>
                  </a:lnTo>
                  <a:lnTo>
                    <a:pt x="536" y="264"/>
                  </a:lnTo>
                  <a:lnTo>
                    <a:pt x="488" y="330"/>
                  </a:lnTo>
                  <a:lnTo>
                    <a:pt x="488" y="330"/>
                  </a:lnTo>
                  <a:lnTo>
                    <a:pt x="486" y="336"/>
                  </a:lnTo>
                  <a:lnTo>
                    <a:pt x="482" y="344"/>
                  </a:lnTo>
                  <a:lnTo>
                    <a:pt x="476" y="352"/>
                  </a:lnTo>
                  <a:lnTo>
                    <a:pt x="468" y="358"/>
                  </a:lnTo>
                  <a:lnTo>
                    <a:pt x="450" y="370"/>
                  </a:lnTo>
                  <a:lnTo>
                    <a:pt x="436" y="376"/>
                  </a:lnTo>
                  <a:lnTo>
                    <a:pt x="436" y="376"/>
                  </a:lnTo>
                  <a:lnTo>
                    <a:pt x="416" y="380"/>
                  </a:lnTo>
                  <a:lnTo>
                    <a:pt x="398" y="384"/>
                  </a:lnTo>
                  <a:lnTo>
                    <a:pt x="398" y="384"/>
                  </a:lnTo>
                  <a:lnTo>
                    <a:pt x="382" y="372"/>
                  </a:lnTo>
                  <a:lnTo>
                    <a:pt x="370" y="360"/>
                  </a:lnTo>
                  <a:lnTo>
                    <a:pt x="360" y="348"/>
                  </a:lnTo>
                  <a:lnTo>
                    <a:pt x="350" y="340"/>
                  </a:lnTo>
                  <a:lnTo>
                    <a:pt x="350" y="340"/>
                  </a:lnTo>
                  <a:lnTo>
                    <a:pt x="346" y="332"/>
                  </a:lnTo>
                  <a:lnTo>
                    <a:pt x="346" y="324"/>
                  </a:lnTo>
                  <a:lnTo>
                    <a:pt x="346" y="308"/>
                  </a:lnTo>
                  <a:lnTo>
                    <a:pt x="344" y="294"/>
                  </a:lnTo>
                  <a:lnTo>
                    <a:pt x="344" y="288"/>
                  </a:lnTo>
                  <a:lnTo>
                    <a:pt x="342" y="284"/>
                  </a:lnTo>
                  <a:lnTo>
                    <a:pt x="342" y="284"/>
                  </a:lnTo>
                  <a:lnTo>
                    <a:pt x="310" y="272"/>
                  </a:lnTo>
                  <a:lnTo>
                    <a:pt x="310" y="272"/>
                  </a:lnTo>
                  <a:lnTo>
                    <a:pt x="310" y="252"/>
                  </a:lnTo>
                  <a:lnTo>
                    <a:pt x="312" y="232"/>
                  </a:lnTo>
                  <a:lnTo>
                    <a:pt x="314" y="214"/>
                  </a:lnTo>
                  <a:lnTo>
                    <a:pt x="314" y="202"/>
                  </a:lnTo>
                  <a:lnTo>
                    <a:pt x="314" y="202"/>
                  </a:lnTo>
                  <a:lnTo>
                    <a:pt x="294" y="200"/>
                  </a:lnTo>
                  <a:lnTo>
                    <a:pt x="278" y="198"/>
                  </a:lnTo>
                  <a:lnTo>
                    <a:pt x="270" y="196"/>
                  </a:lnTo>
                  <a:lnTo>
                    <a:pt x="264" y="192"/>
                  </a:lnTo>
                  <a:lnTo>
                    <a:pt x="260" y="188"/>
                  </a:lnTo>
                  <a:lnTo>
                    <a:pt x="258" y="184"/>
                  </a:lnTo>
                  <a:lnTo>
                    <a:pt x="258" y="184"/>
                  </a:lnTo>
                  <a:lnTo>
                    <a:pt x="238" y="184"/>
                  </a:lnTo>
                  <a:lnTo>
                    <a:pt x="232" y="184"/>
                  </a:lnTo>
                  <a:lnTo>
                    <a:pt x="228" y="186"/>
                  </a:lnTo>
                  <a:lnTo>
                    <a:pt x="226" y="190"/>
                  </a:lnTo>
                  <a:lnTo>
                    <a:pt x="224" y="196"/>
                  </a:lnTo>
                  <a:lnTo>
                    <a:pt x="220" y="214"/>
                  </a:lnTo>
                  <a:lnTo>
                    <a:pt x="220" y="214"/>
                  </a:lnTo>
                  <a:lnTo>
                    <a:pt x="206" y="220"/>
                  </a:lnTo>
                  <a:lnTo>
                    <a:pt x="194" y="228"/>
                  </a:lnTo>
                  <a:lnTo>
                    <a:pt x="172" y="244"/>
                  </a:lnTo>
                  <a:lnTo>
                    <a:pt x="172" y="244"/>
                  </a:lnTo>
                  <a:lnTo>
                    <a:pt x="172" y="250"/>
                  </a:lnTo>
                  <a:lnTo>
                    <a:pt x="174" y="258"/>
                  </a:lnTo>
                  <a:lnTo>
                    <a:pt x="178" y="266"/>
                  </a:lnTo>
                  <a:lnTo>
                    <a:pt x="184" y="278"/>
                  </a:lnTo>
                  <a:lnTo>
                    <a:pt x="184" y="278"/>
                  </a:lnTo>
                  <a:lnTo>
                    <a:pt x="182" y="286"/>
                  </a:lnTo>
                  <a:lnTo>
                    <a:pt x="176" y="292"/>
                  </a:lnTo>
                  <a:lnTo>
                    <a:pt x="172" y="298"/>
                  </a:lnTo>
                  <a:lnTo>
                    <a:pt x="164" y="300"/>
                  </a:lnTo>
                  <a:lnTo>
                    <a:pt x="152" y="306"/>
                  </a:lnTo>
                  <a:lnTo>
                    <a:pt x="146" y="310"/>
                  </a:lnTo>
                  <a:lnTo>
                    <a:pt x="142" y="314"/>
                  </a:lnTo>
                  <a:lnTo>
                    <a:pt x="142" y="314"/>
                  </a:lnTo>
                  <a:lnTo>
                    <a:pt x="142" y="326"/>
                  </a:lnTo>
                  <a:lnTo>
                    <a:pt x="140" y="338"/>
                  </a:lnTo>
                  <a:lnTo>
                    <a:pt x="138" y="350"/>
                  </a:lnTo>
                  <a:lnTo>
                    <a:pt x="140" y="356"/>
                  </a:lnTo>
                  <a:lnTo>
                    <a:pt x="142" y="360"/>
                  </a:lnTo>
                  <a:lnTo>
                    <a:pt x="142" y="360"/>
                  </a:lnTo>
                  <a:lnTo>
                    <a:pt x="206" y="360"/>
                  </a:lnTo>
                  <a:lnTo>
                    <a:pt x="206" y="360"/>
                  </a:lnTo>
                  <a:lnTo>
                    <a:pt x="214" y="352"/>
                  </a:lnTo>
                  <a:lnTo>
                    <a:pt x="222" y="346"/>
                  </a:lnTo>
                  <a:lnTo>
                    <a:pt x="228" y="342"/>
                  </a:lnTo>
                  <a:lnTo>
                    <a:pt x="234" y="342"/>
                  </a:lnTo>
                  <a:lnTo>
                    <a:pt x="242" y="340"/>
                  </a:lnTo>
                  <a:lnTo>
                    <a:pt x="252" y="342"/>
                  </a:lnTo>
                  <a:lnTo>
                    <a:pt x="252" y="342"/>
                  </a:lnTo>
                  <a:lnTo>
                    <a:pt x="256" y="348"/>
                  </a:lnTo>
                  <a:lnTo>
                    <a:pt x="260" y="350"/>
                  </a:lnTo>
                  <a:lnTo>
                    <a:pt x="266" y="356"/>
                  </a:lnTo>
                  <a:lnTo>
                    <a:pt x="274" y="360"/>
                  </a:lnTo>
                  <a:lnTo>
                    <a:pt x="274" y="360"/>
                  </a:lnTo>
                  <a:lnTo>
                    <a:pt x="282" y="378"/>
                  </a:lnTo>
                  <a:lnTo>
                    <a:pt x="282" y="378"/>
                  </a:lnTo>
                  <a:lnTo>
                    <a:pt x="290" y="422"/>
                  </a:lnTo>
                  <a:lnTo>
                    <a:pt x="290" y="422"/>
                  </a:lnTo>
                  <a:lnTo>
                    <a:pt x="300" y="436"/>
                  </a:lnTo>
                  <a:lnTo>
                    <a:pt x="314" y="448"/>
                  </a:lnTo>
                  <a:lnTo>
                    <a:pt x="330" y="460"/>
                  </a:lnTo>
                  <a:lnTo>
                    <a:pt x="340" y="464"/>
                  </a:lnTo>
                  <a:lnTo>
                    <a:pt x="352" y="468"/>
                  </a:lnTo>
                  <a:lnTo>
                    <a:pt x="352" y="468"/>
                  </a:lnTo>
                  <a:lnTo>
                    <a:pt x="372" y="502"/>
                  </a:lnTo>
                  <a:lnTo>
                    <a:pt x="372" y="502"/>
                  </a:lnTo>
                  <a:lnTo>
                    <a:pt x="368" y="502"/>
                  </a:lnTo>
                  <a:lnTo>
                    <a:pt x="362" y="504"/>
                  </a:lnTo>
                  <a:lnTo>
                    <a:pt x="354" y="512"/>
                  </a:lnTo>
                  <a:lnTo>
                    <a:pt x="346" y="520"/>
                  </a:lnTo>
                  <a:lnTo>
                    <a:pt x="340" y="526"/>
                  </a:lnTo>
                  <a:lnTo>
                    <a:pt x="340" y="526"/>
                  </a:lnTo>
                  <a:lnTo>
                    <a:pt x="336" y="534"/>
                  </a:lnTo>
                  <a:lnTo>
                    <a:pt x="328" y="540"/>
                  </a:lnTo>
                  <a:lnTo>
                    <a:pt x="312" y="554"/>
                  </a:lnTo>
                  <a:lnTo>
                    <a:pt x="296" y="564"/>
                  </a:lnTo>
                  <a:lnTo>
                    <a:pt x="280" y="570"/>
                  </a:lnTo>
                  <a:lnTo>
                    <a:pt x="280" y="570"/>
                  </a:lnTo>
                  <a:lnTo>
                    <a:pt x="266" y="582"/>
                  </a:lnTo>
                  <a:lnTo>
                    <a:pt x="254" y="592"/>
                  </a:lnTo>
                  <a:lnTo>
                    <a:pt x="244" y="606"/>
                  </a:lnTo>
                  <a:lnTo>
                    <a:pt x="234" y="620"/>
                  </a:lnTo>
                  <a:lnTo>
                    <a:pt x="234" y="620"/>
                  </a:lnTo>
                  <a:lnTo>
                    <a:pt x="202" y="650"/>
                  </a:lnTo>
                  <a:lnTo>
                    <a:pt x="190" y="662"/>
                  </a:lnTo>
                  <a:lnTo>
                    <a:pt x="182" y="676"/>
                  </a:lnTo>
                  <a:lnTo>
                    <a:pt x="176" y="690"/>
                  </a:lnTo>
                  <a:lnTo>
                    <a:pt x="176" y="708"/>
                  </a:lnTo>
                  <a:lnTo>
                    <a:pt x="180" y="730"/>
                  </a:lnTo>
                  <a:lnTo>
                    <a:pt x="190" y="756"/>
                  </a:lnTo>
                  <a:lnTo>
                    <a:pt x="190" y="756"/>
                  </a:lnTo>
                  <a:lnTo>
                    <a:pt x="192" y="768"/>
                  </a:lnTo>
                  <a:lnTo>
                    <a:pt x="192" y="76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1" name="Freeform 33">
              <a:extLst>
                <a:ext uri="{FF2B5EF4-FFF2-40B4-BE49-F238E27FC236}">
                  <a16:creationId xmlns:a16="http://schemas.microsoft.com/office/drawing/2014/main" xmlns="" id="{85575FAF-73BF-554C-B665-437E2124DAA1}"/>
                </a:ext>
              </a:extLst>
            </p:cNvPr>
            <p:cNvSpPr>
              <a:spLocks/>
            </p:cNvSpPr>
            <p:nvPr/>
          </p:nvSpPr>
          <p:spPr bwMode="auto">
            <a:xfrm>
              <a:off x="126056" y="1607466"/>
              <a:ext cx="1792287" cy="1372275"/>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0" h="1516">
                  <a:moveTo>
                    <a:pt x="1416" y="1516"/>
                  </a:moveTo>
                  <a:lnTo>
                    <a:pt x="1416" y="1516"/>
                  </a:lnTo>
                  <a:lnTo>
                    <a:pt x="1402" y="1508"/>
                  </a:lnTo>
                  <a:lnTo>
                    <a:pt x="1402" y="1508"/>
                  </a:lnTo>
                  <a:lnTo>
                    <a:pt x="1378" y="1484"/>
                  </a:lnTo>
                  <a:lnTo>
                    <a:pt x="1378" y="1484"/>
                  </a:lnTo>
                  <a:lnTo>
                    <a:pt x="1362" y="1484"/>
                  </a:lnTo>
                  <a:lnTo>
                    <a:pt x="1352" y="1484"/>
                  </a:lnTo>
                  <a:lnTo>
                    <a:pt x="1348" y="1486"/>
                  </a:lnTo>
                  <a:lnTo>
                    <a:pt x="1346" y="1488"/>
                  </a:lnTo>
                  <a:lnTo>
                    <a:pt x="1340" y="1502"/>
                  </a:lnTo>
                  <a:lnTo>
                    <a:pt x="1340" y="1502"/>
                  </a:lnTo>
                  <a:lnTo>
                    <a:pt x="1330" y="1498"/>
                  </a:lnTo>
                  <a:lnTo>
                    <a:pt x="1330" y="1498"/>
                  </a:lnTo>
                  <a:lnTo>
                    <a:pt x="1304" y="1500"/>
                  </a:lnTo>
                  <a:lnTo>
                    <a:pt x="1304" y="1500"/>
                  </a:lnTo>
                  <a:lnTo>
                    <a:pt x="1298" y="1490"/>
                  </a:lnTo>
                  <a:lnTo>
                    <a:pt x="1296" y="1480"/>
                  </a:lnTo>
                  <a:lnTo>
                    <a:pt x="1294" y="1466"/>
                  </a:lnTo>
                  <a:lnTo>
                    <a:pt x="1294" y="1466"/>
                  </a:lnTo>
                  <a:lnTo>
                    <a:pt x="1276" y="1458"/>
                  </a:lnTo>
                  <a:lnTo>
                    <a:pt x="1276" y="1458"/>
                  </a:lnTo>
                  <a:lnTo>
                    <a:pt x="1252" y="1438"/>
                  </a:lnTo>
                  <a:lnTo>
                    <a:pt x="1242" y="1430"/>
                  </a:lnTo>
                  <a:lnTo>
                    <a:pt x="1230" y="1424"/>
                  </a:lnTo>
                  <a:lnTo>
                    <a:pt x="1218" y="1420"/>
                  </a:lnTo>
                  <a:lnTo>
                    <a:pt x="1206" y="1418"/>
                  </a:lnTo>
                  <a:lnTo>
                    <a:pt x="1194" y="1418"/>
                  </a:lnTo>
                  <a:lnTo>
                    <a:pt x="1180" y="1422"/>
                  </a:lnTo>
                  <a:lnTo>
                    <a:pt x="1180" y="1422"/>
                  </a:lnTo>
                  <a:lnTo>
                    <a:pt x="1142" y="1428"/>
                  </a:lnTo>
                  <a:lnTo>
                    <a:pt x="1122" y="1428"/>
                  </a:lnTo>
                  <a:lnTo>
                    <a:pt x="1104" y="1428"/>
                  </a:lnTo>
                  <a:lnTo>
                    <a:pt x="1104" y="1428"/>
                  </a:lnTo>
                  <a:lnTo>
                    <a:pt x="1068" y="1416"/>
                  </a:lnTo>
                  <a:lnTo>
                    <a:pt x="1068" y="1416"/>
                  </a:lnTo>
                  <a:lnTo>
                    <a:pt x="1038" y="1416"/>
                  </a:lnTo>
                  <a:lnTo>
                    <a:pt x="1038" y="1416"/>
                  </a:lnTo>
                  <a:lnTo>
                    <a:pt x="1018" y="1426"/>
                  </a:lnTo>
                  <a:lnTo>
                    <a:pt x="1000" y="1436"/>
                  </a:lnTo>
                  <a:lnTo>
                    <a:pt x="984" y="1450"/>
                  </a:lnTo>
                  <a:lnTo>
                    <a:pt x="978" y="1458"/>
                  </a:lnTo>
                  <a:lnTo>
                    <a:pt x="972" y="1466"/>
                  </a:lnTo>
                  <a:lnTo>
                    <a:pt x="972" y="1466"/>
                  </a:lnTo>
                  <a:lnTo>
                    <a:pt x="938" y="1464"/>
                  </a:lnTo>
                  <a:lnTo>
                    <a:pt x="938" y="1464"/>
                  </a:lnTo>
                  <a:lnTo>
                    <a:pt x="906" y="1450"/>
                  </a:lnTo>
                  <a:lnTo>
                    <a:pt x="906" y="1450"/>
                  </a:lnTo>
                  <a:lnTo>
                    <a:pt x="884" y="1450"/>
                  </a:lnTo>
                  <a:lnTo>
                    <a:pt x="876" y="1452"/>
                  </a:lnTo>
                  <a:lnTo>
                    <a:pt x="870" y="1458"/>
                  </a:lnTo>
                  <a:lnTo>
                    <a:pt x="870" y="1458"/>
                  </a:lnTo>
                  <a:lnTo>
                    <a:pt x="842" y="1464"/>
                  </a:lnTo>
                  <a:lnTo>
                    <a:pt x="842" y="1464"/>
                  </a:lnTo>
                  <a:lnTo>
                    <a:pt x="826" y="1466"/>
                  </a:lnTo>
                  <a:lnTo>
                    <a:pt x="814" y="1470"/>
                  </a:lnTo>
                  <a:lnTo>
                    <a:pt x="802" y="1476"/>
                  </a:lnTo>
                  <a:lnTo>
                    <a:pt x="788" y="1480"/>
                  </a:lnTo>
                  <a:lnTo>
                    <a:pt x="788" y="1480"/>
                  </a:lnTo>
                  <a:lnTo>
                    <a:pt x="776" y="1480"/>
                  </a:lnTo>
                  <a:lnTo>
                    <a:pt x="764" y="1476"/>
                  </a:lnTo>
                  <a:lnTo>
                    <a:pt x="740" y="1468"/>
                  </a:lnTo>
                  <a:lnTo>
                    <a:pt x="720" y="1458"/>
                  </a:lnTo>
                  <a:lnTo>
                    <a:pt x="708" y="1448"/>
                  </a:lnTo>
                  <a:lnTo>
                    <a:pt x="708" y="1448"/>
                  </a:lnTo>
                  <a:lnTo>
                    <a:pt x="706" y="1428"/>
                  </a:lnTo>
                  <a:lnTo>
                    <a:pt x="704" y="1424"/>
                  </a:lnTo>
                  <a:lnTo>
                    <a:pt x="702" y="1420"/>
                  </a:lnTo>
                  <a:lnTo>
                    <a:pt x="694" y="1414"/>
                  </a:lnTo>
                  <a:lnTo>
                    <a:pt x="684" y="1406"/>
                  </a:lnTo>
                  <a:lnTo>
                    <a:pt x="684" y="1406"/>
                  </a:lnTo>
                  <a:lnTo>
                    <a:pt x="664" y="1408"/>
                  </a:lnTo>
                  <a:lnTo>
                    <a:pt x="658" y="1408"/>
                  </a:lnTo>
                  <a:lnTo>
                    <a:pt x="654" y="1410"/>
                  </a:lnTo>
                  <a:lnTo>
                    <a:pt x="646" y="1418"/>
                  </a:lnTo>
                  <a:lnTo>
                    <a:pt x="634" y="1434"/>
                  </a:lnTo>
                  <a:lnTo>
                    <a:pt x="634" y="1434"/>
                  </a:lnTo>
                  <a:lnTo>
                    <a:pt x="618" y="1438"/>
                  </a:lnTo>
                  <a:lnTo>
                    <a:pt x="602" y="1440"/>
                  </a:lnTo>
                  <a:lnTo>
                    <a:pt x="586" y="1442"/>
                  </a:lnTo>
                  <a:lnTo>
                    <a:pt x="580" y="1446"/>
                  </a:lnTo>
                  <a:lnTo>
                    <a:pt x="572" y="1448"/>
                  </a:lnTo>
                  <a:lnTo>
                    <a:pt x="572" y="1448"/>
                  </a:lnTo>
                  <a:lnTo>
                    <a:pt x="566" y="1448"/>
                  </a:lnTo>
                  <a:lnTo>
                    <a:pt x="566" y="1448"/>
                  </a:lnTo>
                  <a:lnTo>
                    <a:pt x="562" y="1438"/>
                  </a:lnTo>
                  <a:lnTo>
                    <a:pt x="562" y="1438"/>
                  </a:lnTo>
                  <a:lnTo>
                    <a:pt x="550" y="1428"/>
                  </a:lnTo>
                  <a:lnTo>
                    <a:pt x="540" y="1420"/>
                  </a:lnTo>
                  <a:lnTo>
                    <a:pt x="528" y="1412"/>
                  </a:lnTo>
                  <a:lnTo>
                    <a:pt x="516" y="1406"/>
                  </a:lnTo>
                  <a:lnTo>
                    <a:pt x="504" y="1400"/>
                  </a:lnTo>
                  <a:lnTo>
                    <a:pt x="492" y="1398"/>
                  </a:lnTo>
                  <a:lnTo>
                    <a:pt x="482" y="1396"/>
                  </a:lnTo>
                  <a:lnTo>
                    <a:pt x="470" y="1398"/>
                  </a:lnTo>
                  <a:lnTo>
                    <a:pt x="470" y="1398"/>
                  </a:lnTo>
                  <a:lnTo>
                    <a:pt x="448" y="1414"/>
                  </a:lnTo>
                  <a:lnTo>
                    <a:pt x="432" y="1428"/>
                  </a:lnTo>
                  <a:lnTo>
                    <a:pt x="420" y="1446"/>
                  </a:lnTo>
                  <a:lnTo>
                    <a:pt x="408" y="1468"/>
                  </a:lnTo>
                  <a:lnTo>
                    <a:pt x="408" y="1468"/>
                  </a:lnTo>
                  <a:lnTo>
                    <a:pt x="398" y="1480"/>
                  </a:lnTo>
                  <a:lnTo>
                    <a:pt x="388" y="1488"/>
                  </a:lnTo>
                  <a:lnTo>
                    <a:pt x="376" y="1494"/>
                  </a:lnTo>
                  <a:lnTo>
                    <a:pt x="362" y="1498"/>
                  </a:lnTo>
                  <a:lnTo>
                    <a:pt x="362" y="1498"/>
                  </a:lnTo>
                  <a:lnTo>
                    <a:pt x="332" y="1490"/>
                  </a:lnTo>
                  <a:lnTo>
                    <a:pt x="332" y="1490"/>
                  </a:lnTo>
                  <a:lnTo>
                    <a:pt x="322" y="1484"/>
                  </a:lnTo>
                  <a:lnTo>
                    <a:pt x="318" y="1482"/>
                  </a:lnTo>
                  <a:lnTo>
                    <a:pt x="312" y="1482"/>
                  </a:lnTo>
                  <a:lnTo>
                    <a:pt x="312" y="1482"/>
                  </a:lnTo>
                  <a:lnTo>
                    <a:pt x="308" y="1472"/>
                  </a:lnTo>
                  <a:lnTo>
                    <a:pt x="304" y="1464"/>
                  </a:lnTo>
                  <a:lnTo>
                    <a:pt x="298" y="1456"/>
                  </a:lnTo>
                  <a:lnTo>
                    <a:pt x="292" y="1452"/>
                  </a:lnTo>
                  <a:lnTo>
                    <a:pt x="278" y="1444"/>
                  </a:lnTo>
                  <a:lnTo>
                    <a:pt x="264" y="1438"/>
                  </a:lnTo>
                  <a:lnTo>
                    <a:pt x="264" y="1438"/>
                  </a:lnTo>
                  <a:lnTo>
                    <a:pt x="252" y="1420"/>
                  </a:lnTo>
                  <a:lnTo>
                    <a:pt x="252" y="1420"/>
                  </a:lnTo>
                  <a:lnTo>
                    <a:pt x="252" y="1378"/>
                  </a:lnTo>
                  <a:lnTo>
                    <a:pt x="252" y="1378"/>
                  </a:lnTo>
                  <a:lnTo>
                    <a:pt x="256" y="1372"/>
                  </a:lnTo>
                  <a:lnTo>
                    <a:pt x="256" y="1364"/>
                  </a:lnTo>
                  <a:lnTo>
                    <a:pt x="256" y="1350"/>
                  </a:lnTo>
                  <a:lnTo>
                    <a:pt x="256" y="1350"/>
                  </a:lnTo>
                  <a:lnTo>
                    <a:pt x="250" y="1340"/>
                  </a:lnTo>
                  <a:lnTo>
                    <a:pt x="244" y="1332"/>
                  </a:lnTo>
                  <a:lnTo>
                    <a:pt x="234" y="1326"/>
                  </a:lnTo>
                  <a:lnTo>
                    <a:pt x="226" y="1324"/>
                  </a:lnTo>
                  <a:lnTo>
                    <a:pt x="206" y="1322"/>
                  </a:lnTo>
                  <a:lnTo>
                    <a:pt x="198" y="1320"/>
                  </a:lnTo>
                  <a:lnTo>
                    <a:pt x="190" y="1318"/>
                  </a:lnTo>
                  <a:lnTo>
                    <a:pt x="190" y="1318"/>
                  </a:lnTo>
                  <a:lnTo>
                    <a:pt x="174" y="1302"/>
                  </a:lnTo>
                  <a:lnTo>
                    <a:pt x="174" y="1302"/>
                  </a:lnTo>
                  <a:lnTo>
                    <a:pt x="150" y="1258"/>
                  </a:lnTo>
                  <a:lnTo>
                    <a:pt x="150" y="1258"/>
                  </a:lnTo>
                  <a:lnTo>
                    <a:pt x="114" y="1250"/>
                  </a:lnTo>
                  <a:lnTo>
                    <a:pt x="114" y="1250"/>
                  </a:lnTo>
                  <a:lnTo>
                    <a:pt x="112" y="1242"/>
                  </a:lnTo>
                  <a:lnTo>
                    <a:pt x="112" y="1232"/>
                  </a:lnTo>
                  <a:lnTo>
                    <a:pt x="112" y="1224"/>
                  </a:lnTo>
                  <a:lnTo>
                    <a:pt x="114" y="1216"/>
                  </a:lnTo>
                  <a:lnTo>
                    <a:pt x="120" y="1200"/>
                  </a:lnTo>
                  <a:lnTo>
                    <a:pt x="126" y="1186"/>
                  </a:lnTo>
                  <a:lnTo>
                    <a:pt x="126" y="1186"/>
                  </a:lnTo>
                  <a:lnTo>
                    <a:pt x="124" y="1174"/>
                  </a:lnTo>
                  <a:lnTo>
                    <a:pt x="122" y="1162"/>
                  </a:lnTo>
                  <a:lnTo>
                    <a:pt x="118" y="1152"/>
                  </a:lnTo>
                  <a:lnTo>
                    <a:pt x="112" y="1144"/>
                  </a:lnTo>
                  <a:lnTo>
                    <a:pt x="98" y="1128"/>
                  </a:lnTo>
                  <a:lnTo>
                    <a:pt x="84" y="1114"/>
                  </a:lnTo>
                  <a:lnTo>
                    <a:pt x="84" y="1114"/>
                  </a:lnTo>
                  <a:lnTo>
                    <a:pt x="38" y="1092"/>
                  </a:lnTo>
                  <a:lnTo>
                    <a:pt x="38" y="1092"/>
                  </a:lnTo>
                  <a:lnTo>
                    <a:pt x="32" y="1084"/>
                  </a:lnTo>
                  <a:lnTo>
                    <a:pt x="32" y="1084"/>
                  </a:lnTo>
                  <a:lnTo>
                    <a:pt x="32" y="1062"/>
                  </a:lnTo>
                  <a:lnTo>
                    <a:pt x="32" y="1056"/>
                  </a:lnTo>
                  <a:lnTo>
                    <a:pt x="36" y="1054"/>
                  </a:lnTo>
                  <a:lnTo>
                    <a:pt x="40" y="1050"/>
                  </a:lnTo>
                  <a:lnTo>
                    <a:pt x="46" y="1048"/>
                  </a:lnTo>
                  <a:lnTo>
                    <a:pt x="66" y="1038"/>
                  </a:lnTo>
                  <a:lnTo>
                    <a:pt x="66" y="1038"/>
                  </a:lnTo>
                  <a:lnTo>
                    <a:pt x="78" y="1028"/>
                  </a:lnTo>
                  <a:lnTo>
                    <a:pt x="82" y="1024"/>
                  </a:lnTo>
                  <a:lnTo>
                    <a:pt x="86" y="1018"/>
                  </a:lnTo>
                  <a:lnTo>
                    <a:pt x="86" y="1018"/>
                  </a:lnTo>
                  <a:lnTo>
                    <a:pt x="86" y="920"/>
                  </a:lnTo>
                  <a:lnTo>
                    <a:pt x="86" y="920"/>
                  </a:lnTo>
                  <a:lnTo>
                    <a:pt x="82" y="904"/>
                  </a:lnTo>
                  <a:lnTo>
                    <a:pt x="76" y="894"/>
                  </a:lnTo>
                  <a:lnTo>
                    <a:pt x="68" y="888"/>
                  </a:lnTo>
                  <a:lnTo>
                    <a:pt x="60" y="886"/>
                  </a:lnTo>
                  <a:lnTo>
                    <a:pt x="50" y="884"/>
                  </a:lnTo>
                  <a:lnTo>
                    <a:pt x="40" y="884"/>
                  </a:lnTo>
                  <a:lnTo>
                    <a:pt x="20" y="884"/>
                  </a:lnTo>
                  <a:lnTo>
                    <a:pt x="20" y="884"/>
                  </a:lnTo>
                  <a:lnTo>
                    <a:pt x="14" y="888"/>
                  </a:lnTo>
                  <a:lnTo>
                    <a:pt x="10" y="894"/>
                  </a:lnTo>
                  <a:lnTo>
                    <a:pt x="10" y="894"/>
                  </a:lnTo>
                  <a:lnTo>
                    <a:pt x="8" y="894"/>
                  </a:lnTo>
                  <a:lnTo>
                    <a:pt x="8" y="898"/>
                  </a:lnTo>
                  <a:lnTo>
                    <a:pt x="8" y="898"/>
                  </a:lnTo>
                  <a:lnTo>
                    <a:pt x="2" y="882"/>
                  </a:lnTo>
                  <a:lnTo>
                    <a:pt x="0" y="872"/>
                  </a:lnTo>
                  <a:lnTo>
                    <a:pt x="0" y="864"/>
                  </a:lnTo>
                  <a:lnTo>
                    <a:pt x="2" y="856"/>
                  </a:lnTo>
                  <a:lnTo>
                    <a:pt x="2" y="856"/>
                  </a:lnTo>
                  <a:lnTo>
                    <a:pt x="26" y="844"/>
                  </a:lnTo>
                  <a:lnTo>
                    <a:pt x="26" y="844"/>
                  </a:lnTo>
                  <a:lnTo>
                    <a:pt x="26" y="820"/>
                  </a:lnTo>
                  <a:lnTo>
                    <a:pt x="26" y="820"/>
                  </a:lnTo>
                  <a:lnTo>
                    <a:pt x="18" y="808"/>
                  </a:lnTo>
                  <a:lnTo>
                    <a:pt x="12" y="802"/>
                  </a:lnTo>
                  <a:lnTo>
                    <a:pt x="8" y="798"/>
                  </a:lnTo>
                  <a:lnTo>
                    <a:pt x="8" y="796"/>
                  </a:lnTo>
                  <a:lnTo>
                    <a:pt x="16" y="792"/>
                  </a:lnTo>
                  <a:lnTo>
                    <a:pt x="26" y="786"/>
                  </a:lnTo>
                  <a:lnTo>
                    <a:pt x="40" y="778"/>
                  </a:lnTo>
                  <a:lnTo>
                    <a:pt x="40" y="778"/>
                  </a:lnTo>
                  <a:lnTo>
                    <a:pt x="64" y="742"/>
                  </a:lnTo>
                  <a:lnTo>
                    <a:pt x="64" y="742"/>
                  </a:lnTo>
                  <a:lnTo>
                    <a:pt x="106" y="726"/>
                  </a:lnTo>
                  <a:lnTo>
                    <a:pt x="106" y="726"/>
                  </a:lnTo>
                  <a:lnTo>
                    <a:pt x="136" y="724"/>
                  </a:lnTo>
                  <a:lnTo>
                    <a:pt x="160" y="722"/>
                  </a:lnTo>
                  <a:lnTo>
                    <a:pt x="186" y="716"/>
                  </a:lnTo>
                  <a:lnTo>
                    <a:pt x="214" y="704"/>
                  </a:lnTo>
                  <a:lnTo>
                    <a:pt x="214" y="704"/>
                  </a:lnTo>
                  <a:lnTo>
                    <a:pt x="232" y="704"/>
                  </a:lnTo>
                  <a:lnTo>
                    <a:pt x="232" y="704"/>
                  </a:lnTo>
                  <a:lnTo>
                    <a:pt x="232" y="716"/>
                  </a:lnTo>
                  <a:lnTo>
                    <a:pt x="236" y="732"/>
                  </a:lnTo>
                  <a:lnTo>
                    <a:pt x="240" y="738"/>
                  </a:lnTo>
                  <a:lnTo>
                    <a:pt x="246" y="746"/>
                  </a:lnTo>
                  <a:lnTo>
                    <a:pt x="254" y="752"/>
                  </a:lnTo>
                  <a:lnTo>
                    <a:pt x="262" y="756"/>
                  </a:lnTo>
                  <a:lnTo>
                    <a:pt x="262" y="756"/>
                  </a:lnTo>
                  <a:lnTo>
                    <a:pt x="274" y="756"/>
                  </a:lnTo>
                  <a:lnTo>
                    <a:pt x="284" y="754"/>
                  </a:lnTo>
                  <a:lnTo>
                    <a:pt x="296" y="752"/>
                  </a:lnTo>
                  <a:lnTo>
                    <a:pt x="308" y="746"/>
                  </a:lnTo>
                  <a:lnTo>
                    <a:pt x="308" y="746"/>
                  </a:lnTo>
                  <a:lnTo>
                    <a:pt x="338" y="706"/>
                  </a:lnTo>
                  <a:lnTo>
                    <a:pt x="338" y="706"/>
                  </a:lnTo>
                  <a:lnTo>
                    <a:pt x="362" y="708"/>
                  </a:lnTo>
                  <a:lnTo>
                    <a:pt x="374" y="708"/>
                  </a:lnTo>
                  <a:lnTo>
                    <a:pt x="388" y="706"/>
                  </a:lnTo>
                  <a:lnTo>
                    <a:pt x="388" y="706"/>
                  </a:lnTo>
                  <a:lnTo>
                    <a:pt x="402" y="694"/>
                  </a:lnTo>
                  <a:lnTo>
                    <a:pt x="418" y="684"/>
                  </a:lnTo>
                  <a:lnTo>
                    <a:pt x="418" y="684"/>
                  </a:lnTo>
                  <a:lnTo>
                    <a:pt x="436" y="682"/>
                  </a:lnTo>
                  <a:lnTo>
                    <a:pt x="436" y="682"/>
                  </a:lnTo>
                  <a:lnTo>
                    <a:pt x="458" y="690"/>
                  </a:lnTo>
                  <a:lnTo>
                    <a:pt x="472" y="694"/>
                  </a:lnTo>
                  <a:lnTo>
                    <a:pt x="488" y="696"/>
                  </a:lnTo>
                  <a:lnTo>
                    <a:pt x="488" y="696"/>
                  </a:lnTo>
                  <a:lnTo>
                    <a:pt x="498" y="692"/>
                  </a:lnTo>
                  <a:lnTo>
                    <a:pt x="510" y="688"/>
                  </a:lnTo>
                  <a:lnTo>
                    <a:pt x="536" y="686"/>
                  </a:lnTo>
                  <a:lnTo>
                    <a:pt x="562" y="682"/>
                  </a:lnTo>
                  <a:lnTo>
                    <a:pt x="576" y="678"/>
                  </a:lnTo>
                  <a:lnTo>
                    <a:pt x="588" y="674"/>
                  </a:lnTo>
                  <a:lnTo>
                    <a:pt x="588" y="674"/>
                  </a:lnTo>
                  <a:lnTo>
                    <a:pt x="628" y="650"/>
                  </a:lnTo>
                  <a:lnTo>
                    <a:pt x="628" y="650"/>
                  </a:lnTo>
                  <a:lnTo>
                    <a:pt x="638" y="620"/>
                  </a:lnTo>
                  <a:lnTo>
                    <a:pt x="638" y="620"/>
                  </a:lnTo>
                  <a:lnTo>
                    <a:pt x="648" y="616"/>
                  </a:lnTo>
                  <a:lnTo>
                    <a:pt x="656" y="608"/>
                  </a:lnTo>
                  <a:lnTo>
                    <a:pt x="662" y="600"/>
                  </a:lnTo>
                  <a:lnTo>
                    <a:pt x="668" y="590"/>
                  </a:lnTo>
                  <a:lnTo>
                    <a:pt x="676" y="568"/>
                  </a:lnTo>
                  <a:lnTo>
                    <a:pt x="682" y="550"/>
                  </a:lnTo>
                  <a:lnTo>
                    <a:pt x="682" y="550"/>
                  </a:lnTo>
                  <a:lnTo>
                    <a:pt x="700" y="542"/>
                  </a:lnTo>
                  <a:lnTo>
                    <a:pt x="708" y="536"/>
                  </a:lnTo>
                  <a:lnTo>
                    <a:pt x="716" y="528"/>
                  </a:lnTo>
                  <a:lnTo>
                    <a:pt x="716" y="528"/>
                  </a:lnTo>
                  <a:lnTo>
                    <a:pt x="730" y="496"/>
                  </a:lnTo>
                  <a:lnTo>
                    <a:pt x="730" y="496"/>
                  </a:lnTo>
                  <a:lnTo>
                    <a:pt x="732" y="438"/>
                  </a:lnTo>
                  <a:lnTo>
                    <a:pt x="732" y="438"/>
                  </a:lnTo>
                  <a:lnTo>
                    <a:pt x="726" y="414"/>
                  </a:lnTo>
                  <a:lnTo>
                    <a:pt x="726" y="414"/>
                  </a:lnTo>
                  <a:lnTo>
                    <a:pt x="728" y="392"/>
                  </a:lnTo>
                  <a:lnTo>
                    <a:pt x="732" y="370"/>
                  </a:lnTo>
                  <a:lnTo>
                    <a:pt x="732" y="358"/>
                  </a:lnTo>
                  <a:lnTo>
                    <a:pt x="732" y="350"/>
                  </a:lnTo>
                  <a:lnTo>
                    <a:pt x="730" y="342"/>
                  </a:lnTo>
                  <a:lnTo>
                    <a:pt x="726" y="334"/>
                  </a:lnTo>
                  <a:lnTo>
                    <a:pt x="726" y="334"/>
                  </a:lnTo>
                  <a:lnTo>
                    <a:pt x="722" y="324"/>
                  </a:lnTo>
                  <a:lnTo>
                    <a:pt x="722" y="324"/>
                  </a:lnTo>
                  <a:lnTo>
                    <a:pt x="772" y="326"/>
                  </a:lnTo>
                  <a:lnTo>
                    <a:pt x="798" y="328"/>
                  </a:lnTo>
                  <a:lnTo>
                    <a:pt x="824" y="332"/>
                  </a:lnTo>
                  <a:lnTo>
                    <a:pt x="824" y="332"/>
                  </a:lnTo>
                  <a:lnTo>
                    <a:pt x="834" y="334"/>
                  </a:lnTo>
                  <a:lnTo>
                    <a:pt x="842" y="338"/>
                  </a:lnTo>
                  <a:lnTo>
                    <a:pt x="860" y="340"/>
                  </a:lnTo>
                  <a:lnTo>
                    <a:pt x="882" y="344"/>
                  </a:lnTo>
                  <a:lnTo>
                    <a:pt x="892" y="350"/>
                  </a:lnTo>
                  <a:lnTo>
                    <a:pt x="904" y="356"/>
                  </a:lnTo>
                  <a:lnTo>
                    <a:pt x="904" y="356"/>
                  </a:lnTo>
                  <a:lnTo>
                    <a:pt x="918" y="356"/>
                  </a:lnTo>
                  <a:lnTo>
                    <a:pt x="918" y="356"/>
                  </a:lnTo>
                  <a:lnTo>
                    <a:pt x="932" y="342"/>
                  </a:lnTo>
                  <a:lnTo>
                    <a:pt x="932" y="342"/>
                  </a:lnTo>
                  <a:lnTo>
                    <a:pt x="932" y="328"/>
                  </a:lnTo>
                  <a:lnTo>
                    <a:pt x="932" y="328"/>
                  </a:lnTo>
                  <a:lnTo>
                    <a:pt x="928" y="314"/>
                  </a:lnTo>
                  <a:lnTo>
                    <a:pt x="926" y="302"/>
                  </a:lnTo>
                  <a:lnTo>
                    <a:pt x="930" y="290"/>
                  </a:lnTo>
                  <a:lnTo>
                    <a:pt x="934" y="280"/>
                  </a:lnTo>
                  <a:lnTo>
                    <a:pt x="934" y="280"/>
                  </a:lnTo>
                  <a:lnTo>
                    <a:pt x="972" y="234"/>
                  </a:lnTo>
                  <a:lnTo>
                    <a:pt x="972" y="234"/>
                  </a:lnTo>
                  <a:lnTo>
                    <a:pt x="978" y="214"/>
                  </a:lnTo>
                  <a:lnTo>
                    <a:pt x="984" y="200"/>
                  </a:lnTo>
                  <a:lnTo>
                    <a:pt x="994" y="186"/>
                  </a:lnTo>
                  <a:lnTo>
                    <a:pt x="1008" y="172"/>
                  </a:lnTo>
                  <a:lnTo>
                    <a:pt x="1008" y="172"/>
                  </a:lnTo>
                  <a:lnTo>
                    <a:pt x="1012" y="160"/>
                  </a:lnTo>
                  <a:lnTo>
                    <a:pt x="1016" y="154"/>
                  </a:lnTo>
                  <a:lnTo>
                    <a:pt x="1018" y="152"/>
                  </a:lnTo>
                  <a:lnTo>
                    <a:pt x="1022" y="150"/>
                  </a:lnTo>
                  <a:lnTo>
                    <a:pt x="1034" y="150"/>
                  </a:lnTo>
                  <a:lnTo>
                    <a:pt x="1034" y="150"/>
                  </a:lnTo>
                  <a:lnTo>
                    <a:pt x="1092" y="186"/>
                  </a:lnTo>
                  <a:lnTo>
                    <a:pt x="1092" y="186"/>
                  </a:lnTo>
                  <a:lnTo>
                    <a:pt x="1104" y="188"/>
                  </a:lnTo>
                  <a:lnTo>
                    <a:pt x="1118" y="190"/>
                  </a:lnTo>
                  <a:lnTo>
                    <a:pt x="1134" y="194"/>
                  </a:lnTo>
                  <a:lnTo>
                    <a:pt x="1142" y="198"/>
                  </a:lnTo>
                  <a:lnTo>
                    <a:pt x="1150" y="204"/>
                  </a:lnTo>
                  <a:lnTo>
                    <a:pt x="1150" y="204"/>
                  </a:lnTo>
                  <a:lnTo>
                    <a:pt x="1172" y="204"/>
                  </a:lnTo>
                  <a:lnTo>
                    <a:pt x="1184" y="204"/>
                  </a:lnTo>
                  <a:lnTo>
                    <a:pt x="1196" y="202"/>
                  </a:lnTo>
                  <a:lnTo>
                    <a:pt x="1208" y="198"/>
                  </a:lnTo>
                  <a:lnTo>
                    <a:pt x="1218" y="194"/>
                  </a:lnTo>
                  <a:lnTo>
                    <a:pt x="1226" y="186"/>
                  </a:lnTo>
                  <a:lnTo>
                    <a:pt x="1232" y="174"/>
                  </a:lnTo>
                  <a:lnTo>
                    <a:pt x="1232" y="174"/>
                  </a:lnTo>
                  <a:lnTo>
                    <a:pt x="1226" y="106"/>
                  </a:lnTo>
                  <a:lnTo>
                    <a:pt x="1226" y="106"/>
                  </a:lnTo>
                  <a:lnTo>
                    <a:pt x="1236" y="88"/>
                  </a:lnTo>
                  <a:lnTo>
                    <a:pt x="1246" y="76"/>
                  </a:lnTo>
                  <a:lnTo>
                    <a:pt x="1258" y="68"/>
                  </a:lnTo>
                  <a:lnTo>
                    <a:pt x="1270" y="62"/>
                  </a:lnTo>
                  <a:lnTo>
                    <a:pt x="1284" y="58"/>
                  </a:lnTo>
                  <a:lnTo>
                    <a:pt x="1298" y="56"/>
                  </a:lnTo>
                  <a:lnTo>
                    <a:pt x="1336" y="52"/>
                  </a:lnTo>
                  <a:lnTo>
                    <a:pt x="1336" y="52"/>
                  </a:lnTo>
                  <a:lnTo>
                    <a:pt x="1340" y="50"/>
                  </a:lnTo>
                  <a:lnTo>
                    <a:pt x="1344" y="46"/>
                  </a:lnTo>
                  <a:lnTo>
                    <a:pt x="1352" y="36"/>
                  </a:lnTo>
                  <a:lnTo>
                    <a:pt x="1360" y="14"/>
                  </a:lnTo>
                  <a:lnTo>
                    <a:pt x="1360" y="14"/>
                  </a:lnTo>
                  <a:lnTo>
                    <a:pt x="1374" y="0"/>
                  </a:lnTo>
                  <a:lnTo>
                    <a:pt x="1374" y="0"/>
                  </a:lnTo>
                  <a:lnTo>
                    <a:pt x="1418" y="0"/>
                  </a:lnTo>
                  <a:lnTo>
                    <a:pt x="1418" y="0"/>
                  </a:lnTo>
                  <a:lnTo>
                    <a:pt x="1420" y="2"/>
                  </a:lnTo>
                  <a:lnTo>
                    <a:pt x="1424" y="8"/>
                  </a:lnTo>
                  <a:lnTo>
                    <a:pt x="1426" y="22"/>
                  </a:lnTo>
                  <a:lnTo>
                    <a:pt x="1430" y="40"/>
                  </a:lnTo>
                  <a:lnTo>
                    <a:pt x="1436" y="58"/>
                  </a:lnTo>
                  <a:lnTo>
                    <a:pt x="1436" y="58"/>
                  </a:lnTo>
                  <a:lnTo>
                    <a:pt x="1480" y="124"/>
                  </a:lnTo>
                  <a:lnTo>
                    <a:pt x="1480" y="124"/>
                  </a:lnTo>
                  <a:lnTo>
                    <a:pt x="1504" y="134"/>
                  </a:lnTo>
                  <a:lnTo>
                    <a:pt x="1538" y="144"/>
                  </a:lnTo>
                  <a:lnTo>
                    <a:pt x="1538" y="144"/>
                  </a:lnTo>
                  <a:lnTo>
                    <a:pt x="1568" y="164"/>
                  </a:lnTo>
                  <a:lnTo>
                    <a:pt x="1568" y="164"/>
                  </a:lnTo>
                  <a:lnTo>
                    <a:pt x="1584" y="190"/>
                  </a:lnTo>
                  <a:lnTo>
                    <a:pt x="1584" y="190"/>
                  </a:lnTo>
                  <a:lnTo>
                    <a:pt x="1590" y="242"/>
                  </a:lnTo>
                  <a:lnTo>
                    <a:pt x="1590" y="242"/>
                  </a:lnTo>
                  <a:lnTo>
                    <a:pt x="1610" y="280"/>
                  </a:lnTo>
                  <a:lnTo>
                    <a:pt x="1610" y="280"/>
                  </a:lnTo>
                  <a:lnTo>
                    <a:pt x="1612" y="298"/>
                  </a:lnTo>
                  <a:lnTo>
                    <a:pt x="1612" y="320"/>
                  </a:lnTo>
                  <a:lnTo>
                    <a:pt x="1612" y="332"/>
                  </a:lnTo>
                  <a:lnTo>
                    <a:pt x="1610" y="342"/>
                  </a:lnTo>
                  <a:lnTo>
                    <a:pt x="1606" y="354"/>
                  </a:lnTo>
                  <a:lnTo>
                    <a:pt x="1602" y="364"/>
                  </a:lnTo>
                  <a:lnTo>
                    <a:pt x="1602" y="364"/>
                  </a:lnTo>
                  <a:lnTo>
                    <a:pt x="1580" y="378"/>
                  </a:lnTo>
                  <a:lnTo>
                    <a:pt x="1574" y="382"/>
                  </a:lnTo>
                  <a:lnTo>
                    <a:pt x="1572" y="386"/>
                  </a:lnTo>
                  <a:lnTo>
                    <a:pt x="1568" y="390"/>
                  </a:lnTo>
                  <a:lnTo>
                    <a:pt x="1568" y="396"/>
                  </a:lnTo>
                  <a:lnTo>
                    <a:pt x="1566" y="420"/>
                  </a:lnTo>
                  <a:lnTo>
                    <a:pt x="1566" y="420"/>
                  </a:lnTo>
                  <a:lnTo>
                    <a:pt x="1570" y="440"/>
                  </a:lnTo>
                  <a:lnTo>
                    <a:pt x="1574" y="452"/>
                  </a:lnTo>
                  <a:lnTo>
                    <a:pt x="1582" y="466"/>
                  </a:lnTo>
                  <a:lnTo>
                    <a:pt x="1582" y="466"/>
                  </a:lnTo>
                  <a:lnTo>
                    <a:pt x="1614" y="488"/>
                  </a:lnTo>
                  <a:lnTo>
                    <a:pt x="1614" y="488"/>
                  </a:lnTo>
                  <a:lnTo>
                    <a:pt x="1662" y="500"/>
                  </a:lnTo>
                  <a:lnTo>
                    <a:pt x="1662" y="500"/>
                  </a:lnTo>
                  <a:lnTo>
                    <a:pt x="1674" y="506"/>
                  </a:lnTo>
                  <a:lnTo>
                    <a:pt x="1688" y="512"/>
                  </a:lnTo>
                  <a:lnTo>
                    <a:pt x="1700" y="516"/>
                  </a:lnTo>
                  <a:lnTo>
                    <a:pt x="1714" y="520"/>
                  </a:lnTo>
                  <a:lnTo>
                    <a:pt x="1744" y="524"/>
                  </a:lnTo>
                  <a:lnTo>
                    <a:pt x="1778" y="526"/>
                  </a:lnTo>
                  <a:lnTo>
                    <a:pt x="1778" y="526"/>
                  </a:lnTo>
                  <a:lnTo>
                    <a:pt x="1790" y="534"/>
                  </a:lnTo>
                  <a:lnTo>
                    <a:pt x="1806" y="546"/>
                  </a:lnTo>
                  <a:lnTo>
                    <a:pt x="1836" y="576"/>
                  </a:lnTo>
                  <a:lnTo>
                    <a:pt x="1836" y="576"/>
                  </a:lnTo>
                  <a:lnTo>
                    <a:pt x="1882" y="614"/>
                  </a:lnTo>
                  <a:lnTo>
                    <a:pt x="1882" y="614"/>
                  </a:lnTo>
                  <a:lnTo>
                    <a:pt x="1894" y="616"/>
                  </a:lnTo>
                  <a:lnTo>
                    <a:pt x="1906" y="620"/>
                  </a:lnTo>
                  <a:lnTo>
                    <a:pt x="1918" y="628"/>
                  </a:lnTo>
                  <a:lnTo>
                    <a:pt x="1930" y="640"/>
                  </a:lnTo>
                  <a:lnTo>
                    <a:pt x="1930" y="640"/>
                  </a:lnTo>
                  <a:lnTo>
                    <a:pt x="1938" y="672"/>
                  </a:lnTo>
                  <a:lnTo>
                    <a:pt x="1944" y="690"/>
                  </a:lnTo>
                  <a:lnTo>
                    <a:pt x="1952" y="710"/>
                  </a:lnTo>
                  <a:lnTo>
                    <a:pt x="1952" y="710"/>
                  </a:lnTo>
                  <a:lnTo>
                    <a:pt x="1964" y="718"/>
                  </a:lnTo>
                  <a:lnTo>
                    <a:pt x="1968" y="724"/>
                  </a:lnTo>
                  <a:lnTo>
                    <a:pt x="1974" y="736"/>
                  </a:lnTo>
                  <a:lnTo>
                    <a:pt x="1974" y="736"/>
                  </a:lnTo>
                  <a:lnTo>
                    <a:pt x="1972" y="766"/>
                  </a:lnTo>
                  <a:lnTo>
                    <a:pt x="1972" y="766"/>
                  </a:lnTo>
                  <a:lnTo>
                    <a:pt x="1980" y="788"/>
                  </a:lnTo>
                  <a:lnTo>
                    <a:pt x="1980" y="788"/>
                  </a:lnTo>
                  <a:lnTo>
                    <a:pt x="1968" y="796"/>
                  </a:lnTo>
                  <a:lnTo>
                    <a:pt x="1960" y="804"/>
                  </a:lnTo>
                  <a:lnTo>
                    <a:pt x="1956" y="814"/>
                  </a:lnTo>
                  <a:lnTo>
                    <a:pt x="1952" y="832"/>
                  </a:lnTo>
                  <a:lnTo>
                    <a:pt x="1952" y="832"/>
                  </a:lnTo>
                  <a:lnTo>
                    <a:pt x="1952" y="864"/>
                  </a:lnTo>
                  <a:lnTo>
                    <a:pt x="1952" y="864"/>
                  </a:lnTo>
                  <a:lnTo>
                    <a:pt x="1958" y="902"/>
                  </a:lnTo>
                  <a:lnTo>
                    <a:pt x="1958" y="902"/>
                  </a:lnTo>
                  <a:lnTo>
                    <a:pt x="1952" y="906"/>
                  </a:lnTo>
                  <a:lnTo>
                    <a:pt x="1952" y="906"/>
                  </a:lnTo>
                  <a:lnTo>
                    <a:pt x="1878" y="908"/>
                  </a:lnTo>
                  <a:lnTo>
                    <a:pt x="1878" y="908"/>
                  </a:lnTo>
                  <a:lnTo>
                    <a:pt x="1844" y="914"/>
                  </a:lnTo>
                  <a:lnTo>
                    <a:pt x="1830" y="918"/>
                  </a:lnTo>
                  <a:lnTo>
                    <a:pt x="1818" y="922"/>
                  </a:lnTo>
                  <a:lnTo>
                    <a:pt x="1808" y="930"/>
                  </a:lnTo>
                  <a:lnTo>
                    <a:pt x="1798" y="940"/>
                  </a:lnTo>
                  <a:lnTo>
                    <a:pt x="1792" y="952"/>
                  </a:lnTo>
                  <a:lnTo>
                    <a:pt x="1786" y="968"/>
                  </a:lnTo>
                  <a:lnTo>
                    <a:pt x="1786" y="968"/>
                  </a:lnTo>
                  <a:lnTo>
                    <a:pt x="1774" y="980"/>
                  </a:lnTo>
                  <a:lnTo>
                    <a:pt x="1766" y="990"/>
                  </a:lnTo>
                  <a:lnTo>
                    <a:pt x="1760" y="1002"/>
                  </a:lnTo>
                  <a:lnTo>
                    <a:pt x="1754" y="1018"/>
                  </a:lnTo>
                  <a:lnTo>
                    <a:pt x="1754" y="1018"/>
                  </a:lnTo>
                  <a:lnTo>
                    <a:pt x="1744" y="1024"/>
                  </a:lnTo>
                  <a:lnTo>
                    <a:pt x="1732" y="1028"/>
                  </a:lnTo>
                  <a:lnTo>
                    <a:pt x="1710" y="1032"/>
                  </a:lnTo>
                  <a:lnTo>
                    <a:pt x="1690" y="1034"/>
                  </a:lnTo>
                  <a:lnTo>
                    <a:pt x="1672" y="1034"/>
                  </a:lnTo>
                  <a:lnTo>
                    <a:pt x="1672" y="1034"/>
                  </a:lnTo>
                  <a:lnTo>
                    <a:pt x="1670" y="1044"/>
                  </a:lnTo>
                  <a:lnTo>
                    <a:pt x="1664" y="1056"/>
                  </a:lnTo>
                  <a:lnTo>
                    <a:pt x="1656" y="1066"/>
                  </a:lnTo>
                  <a:lnTo>
                    <a:pt x="1648" y="1074"/>
                  </a:lnTo>
                  <a:lnTo>
                    <a:pt x="1648" y="1074"/>
                  </a:lnTo>
                  <a:lnTo>
                    <a:pt x="1644" y="1082"/>
                  </a:lnTo>
                  <a:lnTo>
                    <a:pt x="1644" y="1090"/>
                  </a:lnTo>
                  <a:lnTo>
                    <a:pt x="1646" y="1106"/>
                  </a:lnTo>
                  <a:lnTo>
                    <a:pt x="1652" y="1124"/>
                  </a:lnTo>
                  <a:lnTo>
                    <a:pt x="1658" y="1146"/>
                  </a:lnTo>
                  <a:lnTo>
                    <a:pt x="1658" y="1146"/>
                  </a:lnTo>
                  <a:lnTo>
                    <a:pt x="1660" y="1170"/>
                  </a:lnTo>
                  <a:lnTo>
                    <a:pt x="1660" y="1170"/>
                  </a:lnTo>
                  <a:lnTo>
                    <a:pt x="1604" y="1182"/>
                  </a:lnTo>
                  <a:lnTo>
                    <a:pt x="1604" y="1182"/>
                  </a:lnTo>
                  <a:lnTo>
                    <a:pt x="1592" y="1188"/>
                  </a:lnTo>
                  <a:lnTo>
                    <a:pt x="1580" y="1194"/>
                  </a:lnTo>
                  <a:lnTo>
                    <a:pt x="1560" y="1206"/>
                  </a:lnTo>
                  <a:lnTo>
                    <a:pt x="1560" y="1206"/>
                  </a:lnTo>
                  <a:lnTo>
                    <a:pt x="1526" y="1214"/>
                  </a:lnTo>
                  <a:lnTo>
                    <a:pt x="1490" y="1220"/>
                  </a:lnTo>
                  <a:lnTo>
                    <a:pt x="1458" y="1224"/>
                  </a:lnTo>
                  <a:lnTo>
                    <a:pt x="1426" y="1224"/>
                  </a:lnTo>
                  <a:lnTo>
                    <a:pt x="1426" y="1224"/>
                  </a:lnTo>
                  <a:lnTo>
                    <a:pt x="1408" y="1228"/>
                  </a:lnTo>
                  <a:lnTo>
                    <a:pt x="1396" y="1236"/>
                  </a:lnTo>
                  <a:lnTo>
                    <a:pt x="1396" y="1236"/>
                  </a:lnTo>
                  <a:lnTo>
                    <a:pt x="1396" y="1244"/>
                  </a:lnTo>
                  <a:lnTo>
                    <a:pt x="1398" y="1250"/>
                  </a:lnTo>
                  <a:lnTo>
                    <a:pt x="1402" y="1258"/>
                  </a:lnTo>
                  <a:lnTo>
                    <a:pt x="1412" y="1272"/>
                  </a:lnTo>
                  <a:lnTo>
                    <a:pt x="1412" y="1272"/>
                  </a:lnTo>
                  <a:lnTo>
                    <a:pt x="1406" y="1280"/>
                  </a:lnTo>
                  <a:lnTo>
                    <a:pt x="1404" y="1288"/>
                  </a:lnTo>
                  <a:lnTo>
                    <a:pt x="1404" y="1294"/>
                  </a:lnTo>
                  <a:lnTo>
                    <a:pt x="1408" y="1302"/>
                  </a:lnTo>
                  <a:lnTo>
                    <a:pt x="1412" y="1308"/>
                  </a:lnTo>
                  <a:lnTo>
                    <a:pt x="1420" y="1314"/>
                  </a:lnTo>
                  <a:lnTo>
                    <a:pt x="1438" y="1328"/>
                  </a:lnTo>
                  <a:lnTo>
                    <a:pt x="1438" y="1328"/>
                  </a:lnTo>
                  <a:lnTo>
                    <a:pt x="1460" y="1360"/>
                  </a:lnTo>
                  <a:lnTo>
                    <a:pt x="1460" y="1360"/>
                  </a:lnTo>
                  <a:lnTo>
                    <a:pt x="1468" y="1364"/>
                  </a:lnTo>
                  <a:lnTo>
                    <a:pt x="1474" y="1370"/>
                  </a:lnTo>
                  <a:lnTo>
                    <a:pt x="1476" y="1374"/>
                  </a:lnTo>
                  <a:lnTo>
                    <a:pt x="1476" y="1380"/>
                  </a:lnTo>
                  <a:lnTo>
                    <a:pt x="1476" y="1396"/>
                  </a:lnTo>
                  <a:lnTo>
                    <a:pt x="1476" y="1396"/>
                  </a:lnTo>
                  <a:lnTo>
                    <a:pt x="1464" y="1408"/>
                  </a:lnTo>
                  <a:lnTo>
                    <a:pt x="1464" y="1408"/>
                  </a:lnTo>
                  <a:lnTo>
                    <a:pt x="1444" y="1418"/>
                  </a:lnTo>
                  <a:lnTo>
                    <a:pt x="1438" y="1422"/>
                  </a:lnTo>
                  <a:lnTo>
                    <a:pt x="1434" y="1426"/>
                  </a:lnTo>
                  <a:lnTo>
                    <a:pt x="1430" y="1432"/>
                  </a:lnTo>
                  <a:lnTo>
                    <a:pt x="1428" y="1438"/>
                  </a:lnTo>
                  <a:lnTo>
                    <a:pt x="1428" y="1460"/>
                  </a:lnTo>
                  <a:lnTo>
                    <a:pt x="1428" y="1460"/>
                  </a:lnTo>
                  <a:lnTo>
                    <a:pt x="1434" y="1466"/>
                  </a:lnTo>
                  <a:lnTo>
                    <a:pt x="1442" y="1476"/>
                  </a:lnTo>
                  <a:lnTo>
                    <a:pt x="1448" y="1488"/>
                  </a:lnTo>
                  <a:lnTo>
                    <a:pt x="1450" y="1496"/>
                  </a:lnTo>
                  <a:lnTo>
                    <a:pt x="1450" y="1504"/>
                  </a:lnTo>
                  <a:lnTo>
                    <a:pt x="1450" y="1504"/>
                  </a:lnTo>
                  <a:lnTo>
                    <a:pt x="1440" y="1510"/>
                  </a:lnTo>
                  <a:lnTo>
                    <a:pt x="1430" y="1512"/>
                  </a:lnTo>
                  <a:lnTo>
                    <a:pt x="1416" y="1516"/>
                  </a:lnTo>
                  <a:lnTo>
                    <a:pt x="1416" y="1516"/>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2" name="Freeform 34">
              <a:extLst>
                <a:ext uri="{FF2B5EF4-FFF2-40B4-BE49-F238E27FC236}">
                  <a16:creationId xmlns:a16="http://schemas.microsoft.com/office/drawing/2014/main" xmlns="" id="{64307DE7-A3DF-6144-909F-08A809F2C5A3}"/>
                </a:ext>
              </a:extLst>
            </p:cNvPr>
            <p:cNvSpPr>
              <a:spLocks/>
            </p:cNvSpPr>
            <p:nvPr/>
          </p:nvSpPr>
          <p:spPr bwMode="auto">
            <a:xfrm>
              <a:off x="2023343" y="1223663"/>
              <a:ext cx="1975135" cy="1690905"/>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2" h="1868">
                  <a:moveTo>
                    <a:pt x="556" y="1868"/>
                  </a:moveTo>
                  <a:lnTo>
                    <a:pt x="556" y="1868"/>
                  </a:lnTo>
                  <a:lnTo>
                    <a:pt x="518" y="1832"/>
                  </a:lnTo>
                  <a:lnTo>
                    <a:pt x="518" y="1832"/>
                  </a:lnTo>
                  <a:lnTo>
                    <a:pt x="498" y="1792"/>
                  </a:lnTo>
                  <a:lnTo>
                    <a:pt x="498" y="1792"/>
                  </a:lnTo>
                  <a:lnTo>
                    <a:pt x="500" y="1764"/>
                  </a:lnTo>
                  <a:lnTo>
                    <a:pt x="502" y="1754"/>
                  </a:lnTo>
                  <a:lnTo>
                    <a:pt x="506" y="1744"/>
                  </a:lnTo>
                  <a:lnTo>
                    <a:pt x="512" y="1736"/>
                  </a:lnTo>
                  <a:lnTo>
                    <a:pt x="518" y="1728"/>
                  </a:lnTo>
                  <a:lnTo>
                    <a:pt x="528" y="1720"/>
                  </a:lnTo>
                  <a:lnTo>
                    <a:pt x="538" y="1714"/>
                  </a:lnTo>
                  <a:lnTo>
                    <a:pt x="538" y="1714"/>
                  </a:lnTo>
                  <a:lnTo>
                    <a:pt x="556" y="1698"/>
                  </a:lnTo>
                  <a:lnTo>
                    <a:pt x="556" y="1698"/>
                  </a:lnTo>
                  <a:lnTo>
                    <a:pt x="572" y="1674"/>
                  </a:lnTo>
                  <a:lnTo>
                    <a:pt x="572" y="1674"/>
                  </a:lnTo>
                  <a:lnTo>
                    <a:pt x="570" y="1658"/>
                  </a:lnTo>
                  <a:lnTo>
                    <a:pt x="570" y="1658"/>
                  </a:lnTo>
                  <a:lnTo>
                    <a:pt x="562" y="1646"/>
                  </a:lnTo>
                  <a:lnTo>
                    <a:pt x="556" y="1638"/>
                  </a:lnTo>
                  <a:lnTo>
                    <a:pt x="548" y="1634"/>
                  </a:lnTo>
                  <a:lnTo>
                    <a:pt x="542" y="1632"/>
                  </a:lnTo>
                  <a:lnTo>
                    <a:pt x="534" y="1630"/>
                  </a:lnTo>
                  <a:lnTo>
                    <a:pt x="526" y="1632"/>
                  </a:lnTo>
                  <a:lnTo>
                    <a:pt x="506" y="1638"/>
                  </a:lnTo>
                  <a:lnTo>
                    <a:pt x="506" y="1638"/>
                  </a:lnTo>
                  <a:lnTo>
                    <a:pt x="482" y="1658"/>
                  </a:lnTo>
                  <a:lnTo>
                    <a:pt x="482" y="1658"/>
                  </a:lnTo>
                  <a:lnTo>
                    <a:pt x="448" y="1674"/>
                  </a:lnTo>
                  <a:lnTo>
                    <a:pt x="448" y="1674"/>
                  </a:lnTo>
                  <a:lnTo>
                    <a:pt x="442" y="1668"/>
                  </a:lnTo>
                  <a:lnTo>
                    <a:pt x="436" y="1664"/>
                  </a:lnTo>
                  <a:lnTo>
                    <a:pt x="426" y="1658"/>
                  </a:lnTo>
                  <a:lnTo>
                    <a:pt x="426" y="1658"/>
                  </a:lnTo>
                  <a:lnTo>
                    <a:pt x="384" y="1658"/>
                  </a:lnTo>
                  <a:lnTo>
                    <a:pt x="370" y="1660"/>
                  </a:lnTo>
                  <a:lnTo>
                    <a:pt x="362" y="1664"/>
                  </a:lnTo>
                  <a:lnTo>
                    <a:pt x="356" y="1672"/>
                  </a:lnTo>
                  <a:lnTo>
                    <a:pt x="352" y="1682"/>
                  </a:lnTo>
                  <a:lnTo>
                    <a:pt x="350" y="1700"/>
                  </a:lnTo>
                  <a:lnTo>
                    <a:pt x="348" y="1722"/>
                  </a:lnTo>
                  <a:lnTo>
                    <a:pt x="348" y="1722"/>
                  </a:lnTo>
                  <a:lnTo>
                    <a:pt x="342" y="1726"/>
                  </a:lnTo>
                  <a:lnTo>
                    <a:pt x="336" y="1726"/>
                  </a:lnTo>
                  <a:lnTo>
                    <a:pt x="330" y="1726"/>
                  </a:lnTo>
                  <a:lnTo>
                    <a:pt x="324" y="1724"/>
                  </a:lnTo>
                  <a:lnTo>
                    <a:pt x="314" y="1718"/>
                  </a:lnTo>
                  <a:lnTo>
                    <a:pt x="306" y="1716"/>
                  </a:lnTo>
                  <a:lnTo>
                    <a:pt x="306" y="1716"/>
                  </a:lnTo>
                  <a:lnTo>
                    <a:pt x="286" y="1690"/>
                  </a:lnTo>
                  <a:lnTo>
                    <a:pt x="270" y="1674"/>
                  </a:lnTo>
                  <a:lnTo>
                    <a:pt x="270" y="1674"/>
                  </a:lnTo>
                  <a:lnTo>
                    <a:pt x="262" y="1654"/>
                  </a:lnTo>
                  <a:lnTo>
                    <a:pt x="252" y="1638"/>
                  </a:lnTo>
                  <a:lnTo>
                    <a:pt x="248" y="1632"/>
                  </a:lnTo>
                  <a:lnTo>
                    <a:pt x="242" y="1626"/>
                  </a:lnTo>
                  <a:lnTo>
                    <a:pt x="234" y="1624"/>
                  </a:lnTo>
                  <a:lnTo>
                    <a:pt x="226" y="1620"/>
                  </a:lnTo>
                  <a:lnTo>
                    <a:pt x="226" y="1620"/>
                  </a:lnTo>
                  <a:lnTo>
                    <a:pt x="190" y="1582"/>
                  </a:lnTo>
                  <a:lnTo>
                    <a:pt x="190" y="1582"/>
                  </a:lnTo>
                  <a:lnTo>
                    <a:pt x="168" y="1576"/>
                  </a:lnTo>
                  <a:lnTo>
                    <a:pt x="168" y="1576"/>
                  </a:lnTo>
                  <a:lnTo>
                    <a:pt x="170" y="1568"/>
                  </a:lnTo>
                  <a:lnTo>
                    <a:pt x="172" y="1560"/>
                  </a:lnTo>
                  <a:lnTo>
                    <a:pt x="178" y="1554"/>
                  </a:lnTo>
                  <a:lnTo>
                    <a:pt x="184" y="1548"/>
                  </a:lnTo>
                  <a:lnTo>
                    <a:pt x="198" y="1538"/>
                  </a:lnTo>
                  <a:lnTo>
                    <a:pt x="206" y="1532"/>
                  </a:lnTo>
                  <a:lnTo>
                    <a:pt x="212" y="1526"/>
                  </a:lnTo>
                  <a:lnTo>
                    <a:pt x="212" y="1526"/>
                  </a:lnTo>
                  <a:lnTo>
                    <a:pt x="226" y="1496"/>
                  </a:lnTo>
                  <a:lnTo>
                    <a:pt x="226" y="1496"/>
                  </a:lnTo>
                  <a:lnTo>
                    <a:pt x="226" y="1484"/>
                  </a:lnTo>
                  <a:lnTo>
                    <a:pt x="224" y="1474"/>
                  </a:lnTo>
                  <a:lnTo>
                    <a:pt x="220" y="1468"/>
                  </a:lnTo>
                  <a:lnTo>
                    <a:pt x="216" y="1464"/>
                  </a:lnTo>
                  <a:lnTo>
                    <a:pt x="216" y="1464"/>
                  </a:lnTo>
                  <a:lnTo>
                    <a:pt x="182" y="1464"/>
                  </a:lnTo>
                  <a:lnTo>
                    <a:pt x="150" y="1468"/>
                  </a:lnTo>
                  <a:lnTo>
                    <a:pt x="120" y="1474"/>
                  </a:lnTo>
                  <a:lnTo>
                    <a:pt x="92" y="1484"/>
                  </a:lnTo>
                  <a:lnTo>
                    <a:pt x="92" y="1484"/>
                  </a:lnTo>
                  <a:lnTo>
                    <a:pt x="84" y="1490"/>
                  </a:lnTo>
                  <a:lnTo>
                    <a:pt x="76" y="1492"/>
                  </a:lnTo>
                  <a:lnTo>
                    <a:pt x="70" y="1492"/>
                  </a:lnTo>
                  <a:lnTo>
                    <a:pt x="64" y="1492"/>
                  </a:lnTo>
                  <a:lnTo>
                    <a:pt x="64" y="1492"/>
                  </a:lnTo>
                  <a:lnTo>
                    <a:pt x="66" y="1450"/>
                  </a:lnTo>
                  <a:lnTo>
                    <a:pt x="66" y="1450"/>
                  </a:lnTo>
                  <a:lnTo>
                    <a:pt x="50" y="1428"/>
                  </a:lnTo>
                  <a:lnTo>
                    <a:pt x="50" y="1428"/>
                  </a:lnTo>
                  <a:lnTo>
                    <a:pt x="14" y="1398"/>
                  </a:lnTo>
                  <a:lnTo>
                    <a:pt x="14" y="1398"/>
                  </a:lnTo>
                  <a:lnTo>
                    <a:pt x="14" y="1386"/>
                  </a:lnTo>
                  <a:lnTo>
                    <a:pt x="18" y="1376"/>
                  </a:lnTo>
                  <a:lnTo>
                    <a:pt x="26" y="1358"/>
                  </a:lnTo>
                  <a:lnTo>
                    <a:pt x="26" y="1358"/>
                  </a:lnTo>
                  <a:lnTo>
                    <a:pt x="24" y="1328"/>
                  </a:lnTo>
                  <a:lnTo>
                    <a:pt x="24" y="1316"/>
                  </a:lnTo>
                  <a:lnTo>
                    <a:pt x="20" y="1304"/>
                  </a:lnTo>
                  <a:lnTo>
                    <a:pt x="20" y="1304"/>
                  </a:lnTo>
                  <a:lnTo>
                    <a:pt x="0" y="1278"/>
                  </a:lnTo>
                  <a:lnTo>
                    <a:pt x="0" y="1278"/>
                  </a:lnTo>
                  <a:lnTo>
                    <a:pt x="0" y="1244"/>
                  </a:lnTo>
                  <a:lnTo>
                    <a:pt x="0" y="1244"/>
                  </a:lnTo>
                  <a:lnTo>
                    <a:pt x="100" y="1268"/>
                  </a:lnTo>
                  <a:lnTo>
                    <a:pt x="100" y="1268"/>
                  </a:lnTo>
                  <a:lnTo>
                    <a:pt x="274" y="1270"/>
                  </a:lnTo>
                  <a:lnTo>
                    <a:pt x="274" y="1270"/>
                  </a:lnTo>
                  <a:lnTo>
                    <a:pt x="306" y="1278"/>
                  </a:lnTo>
                  <a:lnTo>
                    <a:pt x="326" y="1284"/>
                  </a:lnTo>
                  <a:lnTo>
                    <a:pt x="344" y="1290"/>
                  </a:lnTo>
                  <a:lnTo>
                    <a:pt x="344" y="1290"/>
                  </a:lnTo>
                  <a:lnTo>
                    <a:pt x="400" y="1336"/>
                  </a:lnTo>
                  <a:lnTo>
                    <a:pt x="400" y="1336"/>
                  </a:lnTo>
                  <a:lnTo>
                    <a:pt x="414" y="1342"/>
                  </a:lnTo>
                  <a:lnTo>
                    <a:pt x="414" y="1342"/>
                  </a:lnTo>
                  <a:lnTo>
                    <a:pt x="466" y="1350"/>
                  </a:lnTo>
                  <a:lnTo>
                    <a:pt x="466" y="1350"/>
                  </a:lnTo>
                  <a:lnTo>
                    <a:pt x="490" y="1366"/>
                  </a:lnTo>
                  <a:lnTo>
                    <a:pt x="490" y="1366"/>
                  </a:lnTo>
                  <a:lnTo>
                    <a:pt x="556" y="1388"/>
                  </a:lnTo>
                  <a:lnTo>
                    <a:pt x="556" y="1388"/>
                  </a:lnTo>
                  <a:lnTo>
                    <a:pt x="562" y="1392"/>
                  </a:lnTo>
                  <a:lnTo>
                    <a:pt x="568" y="1398"/>
                  </a:lnTo>
                  <a:lnTo>
                    <a:pt x="584" y="1412"/>
                  </a:lnTo>
                  <a:lnTo>
                    <a:pt x="594" y="1418"/>
                  </a:lnTo>
                  <a:lnTo>
                    <a:pt x="604" y="1420"/>
                  </a:lnTo>
                  <a:lnTo>
                    <a:pt x="614" y="1418"/>
                  </a:lnTo>
                  <a:lnTo>
                    <a:pt x="628" y="1412"/>
                  </a:lnTo>
                  <a:lnTo>
                    <a:pt x="628" y="1412"/>
                  </a:lnTo>
                  <a:lnTo>
                    <a:pt x="632" y="1406"/>
                  </a:lnTo>
                  <a:lnTo>
                    <a:pt x="638" y="1400"/>
                  </a:lnTo>
                  <a:lnTo>
                    <a:pt x="650" y="1392"/>
                  </a:lnTo>
                  <a:lnTo>
                    <a:pt x="666" y="1386"/>
                  </a:lnTo>
                  <a:lnTo>
                    <a:pt x="680" y="1380"/>
                  </a:lnTo>
                  <a:lnTo>
                    <a:pt x="680" y="1380"/>
                  </a:lnTo>
                  <a:lnTo>
                    <a:pt x="696" y="1368"/>
                  </a:lnTo>
                  <a:lnTo>
                    <a:pt x="708" y="1360"/>
                  </a:lnTo>
                  <a:lnTo>
                    <a:pt x="724" y="1354"/>
                  </a:lnTo>
                  <a:lnTo>
                    <a:pt x="746" y="1350"/>
                  </a:lnTo>
                  <a:lnTo>
                    <a:pt x="746" y="1350"/>
                  </a:lnTo>
                  <a:lnTo>
                    <a:pt x="746" y="1346"/>
                  </a:lnTo>
                  <a:lnTo>
                    <a:pt x="750" y="1344"/>
                  </a:lnTo>
                  <a:lnTo>
                    <a:pt x="758" y="1340"/>
                  </a:lnTo>
                  <a:lnTo>
                    <a:pt x="768" y="1336"/>
                  </a:lnTo>
                  <a:lnTo>
                    <a:pt x="778" y="1332"/>
                  </a:lnTo>
                  <a:lnTo>
                    <a:pt x="778" y="1332"/>
                  </a:lnTo>
                  <a:lnTo>
                    <a:pt x="784" y="1332"/>
                  </a:lnTo>
                  <a:lnTo>
                    <a:pt x="792" y="1328"/>
                  </a:lnTo>
                  <a:lnTo>
                    <a:pt x="806" y="1320"/>
                  </a:lnTo>
                  <a:lnTo>
                    <a:pt x="820" y="1310"/>
                  </a:lnTo>
                  <a:lnTo>
                    <a:pt x="828" y="1308"/>
                  </a:lnTo>
                  <a:lnTo>
                    <a:pt x="836" y="1306"/>
                  </a:lnTo>
                  <a:lnTo>
                    <a:pt x="836" y="1306"/>
                  </a:lnTo>
                  <a:lnTo>
                    <a:pt x="848" y="1300"/>
                  </a:lnTo>
                  <a:lnTo>
                    <a:pt x="862" y="1296"/>
                  </a:lnTo>
                  <a:lnTo>
                    <a:pt x="876" y="1296"/>
                  </a:lnTo>
                  <a:lnTo>
                    <a:pt x="894" y="1296"/>
                  </a:lnTo>
                  <a:lnTo>
                    <a:pt x="894" y="1296"/>
                  </a:lnTo>
                  <a:lnTo>
                    <a:pt x="918" y="1302"/>
                  </a:lnTo>
                  <a:lnTo>
                    <a:pt x="952" y="1306"/>
                  </a:lnTo>
                  <a:lnTo>
                    <a:pt x="970" y="1306"/>
                  </a:lnTo>
                  <a:lnTo>
                    <a:pt x="986" y="1306"/>
                  </a:lnTo>
                  <a:lnTo>
                    <a:pt x="1000" y="1302"/>
                  </a:lnTo>
                  <a:lnTo>
                    <a:pt x="1006" y="1300"/>
                  </a:lnTo>
                  <a:lnTo>
                    <a:pt x="1010" y="1296"/>
                  </a:lnTo>
                  <a:lnTo>
                    <a:pt x="1010" y="1296"/>
                  </a:lnTo>
                  <a:lnTo>
                    <a:pt x="1028" y="1294"/>
                  </a:lnTo>
                  <a:lnTo>
                    <a:pt x="1044" y="1286"/>
                  </a:lnTo>
                  <a:lnTo>
                    <a:pt x="1060" y="1278"/>
                  </a:lnTo>
                  <a:lnTo>
                    <a:pt x="1074" y="1266"/>
                  </a:lnTo>
                  <a:lnTo>
                    <a:pt x="1086" y="1254"/>
                  </a:lnTo>
                  <a:lnTo>
                    <a:pt x="1100" y="1240"/>
                  </a:lnTo>
                  <a:lnTo>
                    <a:pt x="1122" y="1212"/>
                  </a:lnTo>
                  <a:lnTo>
                    <a:pt x="1122" y="1212"/>
                  </a:lnTo>
                  <a:lnTo>
                    <a:pt x="1156" y="1182"/>
                  </a:lnTo>
                  <a:lnTo>
                    <a:pt x="1156" y="1182"/>
                  </a:lnTo>
                  <a:lnTo>
                    <a:pt x="1170" y="1170"/>
                  </a:lnTo>
                  <a:lnTo>
                    <a:pt x="1186" y="1158"/>
                  </a:lnTo>
                  <a:lnTo>
                    <a:pt x="1186" y="1158"/>
                  </a:lnTo>
                  <a:lnTo>
                    <a:pt x="1202" y="1150"/>
                  </a:lnTo>
                  <a:lnTo>
                    <a:pt x="1210" y="1146"/>
                  </a:lnTo>
                  <a:lnTo>
                    <a:pt x="1218" y="1138"/>
                  </a:lnTo>
                  <a:lnTo>
                    <a:pt x="1218" y="1138"/>
                  </a:lnTo>
                  <a:lnTo>
                    <a:pt x="1216" y="1112"/>
                  </a:lnTo>
                  <a:lnTo>
                    <a:pt x="1216" y="1112"/>
                  </a:lnTo>
                  <a:lnTo>
                    <a:pt x="1182" y="1080"/>
                  </a:lnTo>
                  <a:lnTo>
                    <a:pt x="1182" y="1080"/>
                  </a:lnTo>
                  <a:lnTo>
                    <a:pt x="1176" y="1058"/>
                  </a:lnTo>
                  <a:lnTo>
                    <a:pt x="1176" y="1058"/>
                  </a:lnTo>
                  <a:lnTo>
                    <a:pt x="1178" y="1032"/>
                  </a:lnTo>
                  <a:lnTo>
                    <a:pt x="1180" y="1020"/>
                  </a:lnTo>
                  <a:lnTo>
                    <a:pt x="1182" y="1010"/>
                  </a:lnTo>
                  <a:lnTo>
                    <a:pt x="1186" y="1002"/>
                  </a:lnTo>
                  <a:lnTo>
                    <a:pt x="1192" y="994"/>
                  </a:lnTo>
                  <a:lnTo>
                    <a:pt x="1200" y="986"/>
                  </a:lnTo>
                  <a:lnTo>
                    <a:pt x="1212" y="982"/>
                  </a:lnTo>
                  <a:lnTo>
                    <a:pt x="1212" y="982"/>
                  </a:lnTo>
                  <a:lnTo>
                    <a:pt x="1214" y="978"/>
                  </a:lnTo>
                  <a:lnTo>
                    <a:pt x="1216" y="976"/>
                  </a:lnTo>
                  <a:lnTo>
                    <a:pt x="1220" y="978"/>
                  </a:lnTo>
                  <a:lnTo>
                    <a:pt x="1226" y="982"/>
                  </a:lnTo>
                  <a:lnTo>
                    <a:pt x="1260" y="1006"/>
                  </a:lnTo>
                  <a:lnTo>
                    <a:pt x="1260" y="1006"/>
                  </a:lnTo>
                  <a:lnTo>
                    <a:pt x="1286" y="1014"/>
                  </a:lnTo>
                  <a:lnTo>
                    <a:pt x="1286" y="1014"/>
                  </a:lnTo>
                  <a:lnTo>
                    <a:pt x="1314" y="1014"/>
                  </a:lnTo>
                  <a:lnTo>
                    <a:pt x="1314" y="1014"/>
                  </a:lnTo>
                  <a:lnTo>
                    <a:pt x="1326" y="1010"/>
                  </a:lnTo>
                  <a:lnTo>
                    <a:pt x="1336" y="1002"/>
                  </a:lnTo>
                  <a:lnTo>
                    <a:pt x="1348" y="992"/>
                  </a:lnTo>
                  <a:lnTo>
                    <a:pt x="1358" y="980"/>
                  </a:lnTo>
                  <a:lnTo>
                    <a:pt x="1380" y="956"/>
                  </a:lnTo>
                  <a:lnTo>
                    <a:pt x="1398" y="932"/>
                  </a:lnTo>
                  <a:lnTo>
                    <a:pt x="1398" y="932"/>
                  </a:lnTo>
                  <a:lnTo>
                    <a:pt x="1404" y="928"/>
                  </a:lnTo>
                  <a:lnTo>
                    <a:pt x="1410" y="924"/>
                  </a:lnTo>
                  <a:lnTo>
                    <a:pt x="1416" y="924"/>
                  </a:lnTo>
                  <a:lnTo>
                    <a:pt x="1424" y="922"/>
                  </a:lnTo>
                  <a:lnTo>
                    <a:pt x="1438" y="924"/>
                  </a:lnTo>
                  <a:lnTo>
                    <a:pt x="1454" y="926"/>
                  </a:lnTo>
                  <a:lnTo>
                    <a:pt x="1454" y="926"/>
                  </a:lnTo>
                  <a:lnTo>
                    <a:pt x="1464" y="918"/>
                  </a:lnTo>
                  <a:lnTo>
                    <a:pt x="1472" y="914"/>
                  </a:lnTo>
                  <a:lnTo>
                    <a:pt x="1492" y="906"/>
                  </a:lnTo>
                  <a:lnTo>
                    <a:pt x="1492" y="906"/>
                  </a:lnTo>
                  <a:lnTo>
                    <a:pt x="1518" y="882"/>
                  </a:lnTo>
                  <a:lnTo>
                    <a:pt x="1518" y="882"/>
                  </a:lnTo>
                  <a:lnTo>
                    <a:pt x="1522" y="880"/>
                  </a:lnTo>
                  <a:lnTo>
                    <a:pt x="1524" y="876"/>
                  </a:lnTo>
                  <a:lnTo>
                    <a:pt x="1530" y="866"/>
                  </a:lnTo>
                  <a:lnTo>
                    <a:pt x="1534" y="848"/>
                  </a:lnTo>
                  <a:lnTo>
                    <a:pt x="1534" y="848"/>
                  </a:lnTo>
                  <a:lnTo>
                    <a:pt x="1540" y="832"/>
                  </a:lnTo>
                  <a:lnTo>
                    <a:pt x="1546" y="822"/>
                  </a:lnTo>
                  <a:lnTo>
                    <a:pt x="1554" y="816"/>
                  </a:lnTo>
                  <a:lnTo>
                    <a:pt x="1562" y="812"/>
                  </a:lnTo>
                  <a:lnTo>
                    <a:pt x="1580" y="806"/>
                  </a:lnTo>
                  <a:lnTo>
                    <a:pt x="1594" y="804"/>
                  </a:lnTo>
                  <a:lnTo>
                    <a:pt x="1610" y="798"/>
                  </a:lnTo>
                  <a:lnTo>
                    <a:pt x="1610" y="798"/>
                  </a:lnTo>
                  <a:lnTo>
                    <a:pt x="1620" y="786"/>
                  </a:lnTo>
                  <a:lnTo>
                    <a:pt x="1632" y="776"/>
                  </a:lnTo>
                  <a:lnTo>
                    <a:pt x="1646" y="768"/>
                  </a:lnTo>
                  <a:lnTo>
                    <a:pt x="1660" y="760"/>
                  </a:lnTo>
                  <a:lnTo>
                    <a:pt x="1660" y="760"/>
                  </a:lnTo>
                  <a:lnTo>
                    <a:pt x="1670" y="754"/>
                  </a:lnTo>
                  <a:lnTo>
                    <a:pt x="1680" y="752"/>
                  </a:lnTo>
                  <a:lnTo>
                    <a:pt x="1696" y="750"/>
                  </a:lnTo>
                  <a:lnTo>
                    <a:pt x="1712" y="750"/>
                  </a:lnTo>
                  <a:lnTo>
                    <a:pt x="1746" y="752"/>
                  </a:lnTo>
                  <a:lnTo>
                    <a:pt x="1776" y="756"/>
                  </a:lnTo>
                  <a:lnTo>
                    <a:pt x="1776" y="756"/>
                  </a:lnTo>
                  <a:lnTo>
                    <a:pt x="1792" y="748"/>
                  </a:lnTo>
                  <a:lnTo>
                    <a:pt x="1792" y="748"/>
                  </a:lnTo>
                  <a:lnTo>
                    <a:pt x="1798" y="740"/>
                  </a:lnTo>
                  <a:lnTo>
                    <a:pt x="1802" y="730"/>
                  </a:lnTo>
                  <a:lnTo>
                    <a:pt x="1804" y="720"/>
                  </a:lnTo>
                  <a:lnTo>
                    <a:pt x="1804" y="712"/>
                  </a:lnTo>
                  <a:lnTo>
                    <a:pt x="1802" y="702"/>
                  </a:lnTo>
                  <a:lnTo>
                    <a:pt x="1798" y="694"/>
                  </a:lnTo>
                  <a:lnTo>
                    <a:pt x="1790" y="680"/>
                  </a:lnTo>
                  <a:lnTo>
                    <a:pt x="1790" y="680"/>
                  </a:lnTo>
                  <a:lnTo>
                    <a:pt x="1764" y="656"/>
                  </a:lnTo>
                  <a:lnTo>
                    <a:pt x="1764" y="656"/>
                  </a:lnTo>
                  <a:lnTo>
                    <a:pt x="1718" y="628"/>
                  </a:lnTo>
                  <a:lnTo>
                    <a:pt x="1718" y="628"/>
                  </a:lnTo>
                  <a:lnTo>
                    <a:pt x="1716" y="622"/>
                  </a:lnTo>
                  <a:lnTo>
                    <a:pt x="1712" y="614"/>
                  </a:lnTo>
                  <a:lnTo>
                    <a:pt x="1702" y="604"/>
                  </a:lnTo>
                  <a:lnTo>
                    <a:pt x="1688" y="590"/>
                  </a:lnTo>
                  <a:lnTo>
                    <a:pt x="1688" y="590"/>
                  </a:lnTo>
                  <a:lnTo>
                    <a:pt x="1656" y="590"/>
                  </a:lnTo>
                  <a:lnTo>
                    <a:pt x="1656" y="590"/>
                  </a:lnTo>
                  <a:lnTo>
                    <a:pt x="1640" y="608"/>
                  </a:lnTo>
                  <a:lnTo>
                    <a:pt x="1640" y="608"/>
                  </a:lnTo>
                  <a:lnTo>
                    <a:pt x="1610" y="608"/>
                  </a:lnTo>
                  <a:lnTo>
                    <a:pt x="1610" y="608"/>
                  </a:lnTo>
                  <a:lnTo>
                    <a:pt x="1604" y="644"/>
                  </a:lnTo>
                  <a:lnTo>
                    <a:pt x="1604" y="644"/>
                  </a:lnTo>
                  <a:lnTo>
                    <a:pt x="1596" y="646"/>
                  </a:lnTo>
                  <a:lnTo>
                    <a:pt x="1586" y="646"/>
                  </a:lnTo>
                  <a:lnTo>
                    <a:pt x="1578" y="644"/>
                  </a:lnTo>
                  <a:lnTo>
                    <a:pt x="1570" y="642"/>
                  </a:lnTo>
                  <a:lnTo>
                    <a:pt x="1554" y="634"/>
                  </a:lnTo>
                  <a:lnTo>
                    <a:pt x="1544" y="630"/>
                  </a:lnTo>
                  <a:lnTo>
                    <a:pt x="1544" y="630"/>
                  </a:lnTo>
                  <a:lnTo>
                    <a:pt x="1516" y="630"/>
                  </a:lnTo>
                  <a:lnTo>
                    <a:pt x="1516" y="630"/>
                  </a:lnTo>
                  <a:lnTo>
                    <a:pt x="1504" y="634"/>
                  </a:lnTo>
                  <a:lnTo>
                    <a:pt x="1494" y="640"/>
                  </a:lnTo>
                  <a:lnTo>
                    <a:pt x="1476" y="654"/>
                  </a:lnTo>
                  <a:lnTo>
                    <a:pt x="1476" y="654"/>
                  </a:lnTo>
                  <a:lnTo>
                    <a:pt x="1466" y="654"/>
                  </a:lnTo>
                  <a:lnTo>
                    <a:pt x="1456" y="650"/>
                  </a:lnTo>
                  <a:lnTo>
                    <a:pt x="1450" y="646"/>
                  </a:lnTo>
                  <a:lnTo>
                    <a:pt x="1446" y="640"/>
                  </a:lnTo>
                  <a:lnTo>
                    <a:pt x="1442" y="634"/>
                  </a:lnTo>
                  <a:lnTo>
                    <a:pt x="1440" y="628"/>
                  </a:lnTo>
                  <a:lnTo>
                    <a:pt x="1440" y="616"/>
                  </a:lnTo>
                  <a:lnTo>
                    <a:pt x="1440" y="616"/>
                  </a:lnTo>
                  <a:lnTo>
                    <a:pt x="1470" y="588"/>
                  </a:lnTo>
                  <a:lnTo>
                    <a:pt x="1470" y="588"/>
                  </a:lnTo>
                  <a:lnTo>
                    <a:pt x="1468" y="556"/>
                  </a:lnTo>
                  <a:lnTo>
                    <a:pt x="1470" y="544"/>
                  </a:lnTo>
                  <a:lnTo>
                    <a:pt x="1470" y="532"/>
                  </a:lnTo>
                  <a:lnTo>
                    <a:pt x="1470" y="532"/>
                  </a:lnTo>
                  <a:lnTo>
                    <a:pt x="1480" y="512"/>
                  </a:lnTo>
                  <a:lnTo>
                    <a:pt x="1488" y="494"/>
                  </a:lnTo>
                  <a:lnTo>
                    <a:pt x="1488" y="494"/>
                  </a:lnTo>
                  <a:lnTo>
                    <a:pt x="1488" y="472"/>
                  </a:lnTo>
                  <a:lnTo>
                    <a:pt x="1490" y="456"/>
                  </a:lnTo>
                  <a:lnTo>
                    <a:pt x="1494" y="440"/>
                  </a:lnTo>
                  <a:lnTo>
                    <a:pt x="1502" y="426"/>
                  </a:lnTo>
                  <a:lnTo>
                    <a:pt x="1502" y="426"/>
                  </a:lnTo>
                  <a:lnTo>
                    <a:pt x="1522" y="426"/>
                  </a:lnTo>
                  <a:lnTo>
                    <a:pt x="1522" y="426"/>
                  </a:lnTo>
                  <a:lnTo>
                    <a:pt x="1546" y="430"/>
                  </a:lnTo>
                  <a:lnTo>
                    <a:pt x="1574" y="432"/>
                  </a:lnTo>
                  <a:lnTo>
                    <a:pt x="1588" y="430"/>
                  </a:lnTo>
                  <a:lnTo>
                    <a:pt x="1602" y="428"/>
                  </a:lnTo>
                  <a:lnTo>
                    <a:pt x="1616" y="424"/>
                  </a:lnTo>
                  <a:lnTo>
                    <a:pt x="1628" y="416"/>
                  </a:lnTo>
                  <a:lnTo>
                    <a:pt x="1628" y="416"/>
                  </a:lnTo>
                  <a:lnTo>
                    <a:pt x="1642" y="404"/>
                  </a:lnTo>
                  <a:lnTo>
                    <a:pt x="1658" y="390"/>
                  </a:lnTo>
                  <a:lnTo>
                    <a:pt x="1672" y="376"/>
                  </a:lnTo>
                  <a:lnTo>
                    <a:pt x="1684" y="362"/>
                  </a:lnTo>
                  <a:lnTo>
                    <a:pt x="1684" y="362"/>
                  </a:lnTo>
                  <a:lnTo>
                    <a:pt x="1684" y="332"/>
                  </a:lnTo>
                  <a:lnTo>
                    <a:pt x="1686" y="296"/>
                  </a:lnTo>
                  <a:lnTo>
                    <a:pt x="1688" y="278"/>
                  </a:lnTo>
                  <a:lnTo>
                    <a:pt x="1692" y="262"/>
                  </a:lnTo>
                  <a:lnTo>
                    <a:pt x="1698" y="250"/>
                  </a:lnTo>
                  <a:lnTo>
                    <a:pt x="1702" y="246"/>
                  </a:lnTo>
                  <a:lnTo>
                    <a:pt x="1708" y="242"/>
                  </a:lnTo>
                  <a:lnTo>
                    <a:pt x="1708" y="242"/>
                  </a:lnTo>
                  <a:lnTo>
                    <a:pt x="1714" y="232"/>
                  </a:lnTo>
                  <a:lnTo>
                    <a:pt x="1720" y="220"/>
                  </a:lnTo>
                  <a:lnTo>
                    <a:pt x="1724" y="198"/>
                  </a:lnTo>
                  <a:lnTo>
                    <a:pt x="1730" y="176"/>
                  </a:lnTo>
                  <a:lnTo>
                    <a:pt x="1736" y="166"/>
                  </a:lnTo>
                  <a:lnTo>
                    <a:pt x="1742" y="158"/>
                  </a:lnTo>
                  <a:lnTo>
                    <a:pt x="1742" y="158"/>
                  </a:lnTo>
                  <a:lnTo>
                    <a:pt x="1742" y="116"/>
                  </a:lnTo>
                  <a:lnTo>
                    <a:pt x="1742" y="116"/>
                  </a:lnTo>
                  <a:lnTo>
                    <a:pt x="1738" y="108"/>
                  </a:lnTo>
                  <a:lnTo>
                    <a:pt x="1738" y="108"/>
                  </a:lnTo>
                  <a:lnTo>
                    <a:pt x="1716" y="82"/>
                  </a:lnTo>
                  <a:lnTo>
                    <a:pt x="1716" y="82"/>
                  </a:lnTo>
                  <a:lnTo>
                    <a:pt x="1696" y="72"/>
                  </a:lnTo>
                  <a:lnTo>
                    <a:pt x="1696" y="72"/>
                  </a:lnTo>
                  <a:lnTo>
                    <a:pt x="1696" y="62"/>
                  </a:lnTo>
                  <a:lnTo>
                    <a:pt x="1698" y="54"/>
                  </a:lnTo>
                  <a:lnTo>
                    <a:pt x="1702" y="46"/>
                  </a:lnTo>
                  <a:lnTo>
                    <a:pt x="1706" y="40"/>
                  </a:lnTo>
                  <a:lnTo>
                    <a:pt x="1712" y="34"/>
                  </a:lnTo>
                  <a:lnTo>
                    <a:pt x="1720" y="28"/>
                  </a:lnTo>
                  <a:lnTo>
                    <a:pt x="1736" y="20"/>
                  </a:lnTo>
                  <a:lnTo>
                    <a:pt x="1736" y="20"/>
                  </a:lnTo>
                  <a:lnTo>
                    <a:pt x="1744" y="20"/>
                  </a:lnTo>
                  <a:lnTo>
                    <a:pt x="1750" y="16"/>
                  </a:lnTo>
                  <a:lnTo>
                    <a:pt x="1764" y="10"/>
                  </a:lnTo>
                  <a:lnTo>
                    <a:pt x="1778" y="4"/>
                  </a:lnTo>
                  <a:lnTo>
                    <a:pt x="1784" y="2"/>
                  </a:lnTo>
                  <a:lnTo>
                    <a:pt x="1794" y="0"/>
                  </a:lnTo>
                  <a:lnTo>
                    <a:pt x="1794" y="0"/>
                  </a:lnTo>
                  <a:lnTo>
                    <a:pt x="1794" y="6"/>
                  </a:lnTo>
                  <a:lnTo>
                    <a:pt x="1796" y="8"/>
                  </a:lnTo>
                  <a:lnTo>
                    <a:pt x="1804" y="16"/>
                  </a:lnTo>
                  <a:lnTo>
                    <a:pt x="1804" y="16"/>
                  </a:lnTo>
                  <a:lnTo>
                    <a:pt x="1800" y="42"/>
                  </a:lnTo>
                  <a:lnTo>
                    <a:pt x="1800" y="42"/>
                  </a:lnTo>
                  <a:lnTo>
                    <a:pt x="1792" y="52"/>
                  </a:lnTo>
                  <a:lnTo>
                    <a:pt x="1786" y="58"/>
                  </a:lnTo>
                  <a:lnTo>
                    <a:pt x="1782" y="66"/>
                  </a:lnTo>
                  <a:lnTo>
                    <a:pt x="1780" y="78"/>
                  </a:lnTo>
                  <a:lnTo>
                    <a:pt x="1780" y="78"/>
                  </a:lnTo>
                  <a:lnTo>
                    <a:pt x="1804" y="96"/>
                  </a:lnTo>
                  <a:lnTo>
                    <a:pt x="1804" y="96"/>
                  </a:lnTo>
                  <a:lnTo>
                    <a:pt x="1810" y="104"/>
                  </a:lnTo>
                  <a:lnTo>
                    <a:pt x="1816" y="110"/>
                  </a:lnTo>
                  <a:lnTo>
                    <a:pt x="1826" y="114"/>
                  </a:lnTo>
                  <a:lnTo>
                    <a:pt x="1842" y="116"/>
                  </a:lnTo>
                  <a:lnTo>
                    <a:pt x="1842" y="116"/>
                  </a:lnTo>
                  <a:lnTo>
                    <a:pt x="1848" y="80"/>
                  </a:lnTo>
                  <a:lnTo>
                    <a:pt x="1848" y="80"/>
                  </a:lnTo>
                  <a:lnTo>
                    <a:pt x="1856" y="80"/>
                  </a:lnTo>
                  <a:lnTo>
                    <a:pt x="1866" y="80"/>
                  </a:lnTo>
                  <a:lnTo>
                    <a:pt x="1878" y="84"/>
                  </a:lnTo>
                  <a:lnTo>
                    <a:pt x="1892" y="92"/>
                  </a:lnTo>
                  <a:lnTo>
                    <a:pt x="1892" y="92"/>
                  </a:lnTo>
                  <a:lnTo>
                    <a:pt x="1900" y="104"/>
                  </a:lnTo>
                  <a:lnTo>
                    <a:pt x="1900" y="104"/>
                  </a:lnTo>
                  <a:lnTo>
                    <a:pt x="1904" y="122"/>
                  </a:lnTo>
                  <a:lnTo>
                    <a:pt x="1908" y="140"/>
                  </a:lnTo>
                  <a:lnTo>
                    <a:pt x="1914" y="160"/>
                  </a:lnTo>
                  <a:lnTo>
                    <a:pt x="1920" y="168"/>
                  </a:lnTo>
                  <a:lnTo>
                    <a:pt x="1926" y="178"/>
                  </a:lnTo>
                  <a:lnTo>
                    <a:pt x="1926" y="178"/>
                  </a:lnTo>
                  <a:lnTo>
                    <a:pt x="1938" y="184"/>
                  </a:lnTo>
                  <a:lnTo>
                    <a:pt x="1938" y="184"/>
                  </a:lnTo>
                  <a:lnTo>
                    <a:pt x="1968" y="182"/>
                  </a:lnTo>
                  <a:lnTo>
                    <a:pt x="1968" y="182"/>
                  </a:lnTo>
                  <a:lnTo>
                    <a:pt x="1978" y="178"/>
                  </a:lnTo>
                  <a:lnTo>
                    <a:pt x="1988" y="174"/>
                  </a:lnTo>
                  <a:lnTo>
                    <a:pt x="2010" y="172"/>
                  </a:lnTo>
                  <a:lnTo>
                    <a:pt x="2022" y="168"/>
                  </a:lnTo>
                  <a:lnTo>
                    <a:pt x="2032" y="166"/>
                  </a:lnTo>
                  <a:lnTo>
                    <a:pt x="2042" y="160"/>
                  </a:lnTo>
                  <a:lnTo>
                    <a:pt x="2052" y="152"/>
                  </a:lnTo>
                  <a:lnTo>
                    <a:pt x="2052" y="152"/>
                  </a:lnTo>
                  <a:lnTo>
                    <a:pt x="2060" y="138"/>
                  </a:lnTo>
                  <a:lnTo>
                    <a:pt x="2068" y="128"/>
                  </a:lnTo>
                  <a:lnTo>
                    <a:pt x="2076" y="122"/>
                  </a:lnTo>
                  <a:lnTo>
                    <a:pt x="2084" y="118"/>
                  </a:lnTo>
                  <a:lnTo>
                    <a:pt x="2094" y="120"/>
                  </a:lnTo>
                  <a:lnTo>
                    <a:pt x="2104" y="124"/>
                  </a:lnTo>
                  <a:lnTo>
                    <a:pt x="2114" y="132"/>
                  </a:lnTo>
                  <a:lnTo>
                    <a:pt x="2126" y="146"/>
                  </a:lnTo>
                  <a:lnTo>
                    <a:pt x="2126" y="146"/>
                  </a:lnTo>
                  <a:lnTo>
                    <a:pt x="2146" y="200"/>
                  </a:lnTo>
                  <a:lnTo>
                    <a:pt x="2146" y="200"/>
                  </a:lnTo>
                  <a:lnTo>
                    <a:pt x="2142" y="220"/>
                  </a:lnTo>
                  <a:lnTo>
                    <a:pt x="2136" y="246"/>
                  </a:lnTo>
                  <a:lnTo>
                    <a:pt x="2128" y="274"/>
                  </a:lnTo>
                  <a:lnTo>
                    <a:pt x="2118" y="296"/>
                  </a:lnTo>
                  <a:lnTo>
                    <a:pt x="2118" y="296"/>
                  </a:lnTo>
                  <a:lnTo>
                    <a:pt x="2118" y="320"/>
                  </a:lnTo>
                  <a:lnTo>
                    <a:pt x="2118" y="320"/>
                  </a:lnTo>
                  <a:lnTo>
                    <a:pt x="2142" y="366"/>
                  </a:lnTo>
                  <a:lnTo>
                    <a:pt x="2142" y="366"/>
                  </a:lnTo>
                  <a:lnTo>
                    <a:pt x="2140" y="374"/>
                  </a:lnTo>
                  <a:lnTo>
                    <a:pt x="2138" y="384"/>
                  </a:lnTo>
                  <a:lnTo>
                    <a:pt x="2130" y="406"/>
                  </a:lnTo>
                  <a:lnTo>
                    <a:pt x="2128" y="418"/>
                  </a:lnTo>
                  <a:lnTo>
                    <a:pt x="2130" y="428"/>
                  </a:lnTo>
                  <a:lnTo>
                    <a:pt x="2136" y="440"/>
                  </a:lnTo>
                  <a:lnTo>
                    <a:pt x="2140" y="444"/>
                  </a:lnTo>
                  <a:lnTo>
                    <a:pt x="2148" y="450"/>
                  </a:lnTo>
                  <a:lnTo>
                    <a:pt x="2148" y="450"/>
                  </a:lnTo>
                  <a:lnTo>
                    <a:pt x="2150" y="462"/>
                  </a:lnTo>
                  <a:lnTo>
                    <a:pt x="2150" y="476"/>
                  </a:lnTo>
                  <a:lnTo>
                    <a:pt x="2148" y="510"/>
                  </a:lnTo>
                  <a:lnTo>
                    <a:pt x="2148" y="510"/>
                  </a:lnTo>
                  <a:lnTo>
                    <a:pt x="2126" y="514"/>
                  </a:lnTo>
                  <a:lnTo>
                    <a:pt x="2126" y="514"/>
                  </a:lnTo>
                  <a:lnTo>
                    <a:pt x="2122" y="508"/>
                  </a:lnTo>
                  <a:lnTo>
                    <a:pt x="2118" y="502"/>
                  </a:lnTo>
                  <a:lnTo>
                    <a:pt x="2116" y="492"/>
                  </a:lnTo>
                  <a:lnTo>
                    <a:pt x="2118" y="476"/>
                  </a:lnTo>
                  <a:lnTo>
                    <a:pt x="2118" y="476"/>
                  </a:lnTo>
                  <a:lnTo>
                    <a:pt x="2114" y="466"/>
                  </a:lnTo>
                  <a:lnTo>
                    <a:pt x="2108" y="458"/>
                  </a:lnTo>
                  <a:lnTo>
                    <a:pt x="2108" y="458"/>
                  </a:lnTo>
                  <a:lnTo>
                    <a:pt x="2094" y="460"/>
                  </a:lnTo>
                  <a:lnTo>
                    <a:pt x="2086" y="462"/>
                  </a:lnTo>
                  <a:lnTo>
                    <a:pt x="2084" y="466"/>
                  </a:lnTo>
                  <a:lnTo>
                    <a:pt x="2082" y="470"/>
                  </a:lnTo>
                  <a:lnTo>
                    <a:pt x="2084" y="484"/>
                  </a:lnTo>
                  <a:lnTo>
                    <a:pt x="2082" y="492"/>
                  </a:lnTo>
                  <a:lnTo>
                    <a:pt x="2078" y="500"/>
                  </a:lnTo>
                  <a:lnTo>
                    <a:pt x="2078" y="500"/>
                  </a:lnTo>
                  <a:lnTo>
                    <a:pt x="2064" y="514"/>
                  </a:lnTo>
                  <a:lnTo>
                    <a:pt x="2054" y="528"/>
                  </a:lnTo>
                  <a:lnTo>
                    <a:pt x="2046" y="544"/>
                  </a:lnTo>
                  <a:lnTo>
                    <a:pt x="2042" y="564"/>
                  </a:lnTo>
                  <a:lnTo>
                    <a:pt x="2042" y="564"/>
                  </a:lnTo>
                  <a:lnTo>
                    <a:pt x="2034" y="576"/>
                  </a:lnTo>
                  <a:lnTo>
                    <a:pt x="2024" y="586"/>
                  </a:lnTo>
                  <a:lnTo>
                    <a:pt x="2012" y="598"/>
                  </a:lnTo>
                  <a:lnTo>
                    <a:pt x="2002" y="606"/>
                  </a:lnTo>
                  <a:lnTo>
                    <a:pt x="2002" y="606"/>
                  </a:lnTo>
                  <a:lnTo>
                    <a:pt x="2000" y="642"/>
                  </a:lnTo>
                  <a:lnTo>
                    <a:pt x="2000" y="642"/>
                  </a:lnTo>
                  <a:lnTo>
                    <a:pt x="2008" y="654"/>
                  </a:lnTo>
                  <a:lnTo>
                    <a:pt x="2020" y="674"/>
                  </a:lnTo>
                  <a:lnTo>
                    <a:pt x="2020" y="674"/>
                  </a:lnTo>
                  <a:lnTo>
                    <a:pt x="2054" y="694"/>
                  </a:lnTo>
                  <a:lnTo>
                    <a:pt x="2054" y="694"/>
                  </a:lnTo>
                  <a:lnTo>
                    <a:pt x="2078" y="692"/>
                  </a:lnTo>
                  <a:lnTo>
                    <a:pt x="2078" y="692"/>
                  </a:lnTo>
                  <a:lnTo>
                    <a:pt x="2094" y="668"/>
                  </a:lnTo>
                  <a:lnTo>
                    <a:pt x="2094" y="668"/>
                  </a:lnTo>
                  <a:lnTo>
                    <a:pt x="2100" y="680"/>
                  </a:lnTo>
                  <a:lnTo>
                    <a:pt x="2104" y="690"/>
                  </a:lnTo>
                  <a:lnTo>
                    <a:pt x="2106" y="702"/>
                  </a:lnTo>
                  <a:lnTo>
                    <a:pt x="2106" y="702"/>
                  </a:lnTo>
                  <a:lnTo>
                    <a:pt x="2086" y="708"/>
                  </a:lnTo>
                  <a:lnTo>
                    <a:pt x="2068" y="716"/>
                  </a:lnTo>
                  <a:lnTo>
                    <a:pt x="2068" y="716"/>
                  </a:lnTo>
                  <a:lnTo>
                    <a:pt x="2068" y="724"/>
                  </a:lnTo>
                  <a:lnTo>
                    <a:pt x="2070" y="732"/>
                  </a:lnTo>
                  <a:lnTo>
                    <a:pt x="2070" y="738"/>
                  </a:lnTo>
                  <a:lnTo>
                    <a:pt x="2074" y="742"/>
                  </a:lnTo>
                  <a:lnTo>
                    <a:pt x="2078" y="748"/>
                  </a:lnTo>
                  <a:lnTo>
                    <a:pt x="2084" y="750"/>
                  </a:lnTo>
                  <a:lnTo>
                    <a:pt x="2084" y="750"/>
                  </a:lnTo>
                  <a:lnTo>
                    <a:pt x="2064" y="778"/>
                  </a:lnTo>
                  <a:lnTo>
                    <a:pt x="2052" y="790"/>
                  </a:lnTo>
                  <a:lnTo>
                    <a:pt x="2040" y="800"/>
                  </a:lnTo>
                  <a:lnTo>
                    <a:pt x="2040" y="800"/>
                  </a:lnTo>
                  <a:lnTo>
                    <a:pt x="2026" y="796"/>
                  </a:lnTo>
                  <a:lnTo>
                    <a:pt x="2026" y="796"/>
                  </a:lnTo>
                  <a:lnTo>
                    <a:pt x="1986" y="770"/>
                  </a:lnTo>
                  <a:lnTo>
                    <a:pt x="1986" y="770"/>
                  </a:lnTo>
                  <a:lnTo>
                    <a:pt x="1968" y="770"/>
                  </a:lnTo>
                  <a:lnTo>
                    <a:pt x="1968" y="770"/>
                  </a:lnTo>
                  <a:lnTo>
                    <a:pt x="1960" y="780"/>
                  </a:lnTo>
                  <a:lnTo>
                    <a:pt x="1958" y="786"/>
                  </a:lnTo>
                  <a:lnTo>
                    <a:pt x="1956" y="792"/>
                  </a:lnTo>
                  <a:lnTo>
                    <a:pt x="1956" y="792"/>
                  </a:lnTo>
                  <a:lnTo>
                    <a:pt x="1958" y="818"/>
                  </a:lnTo>
                  <a:lnTo>
                    <a:pt x="1958" y="818"/>
                  </a:lnTo>
                  <a:lnTo>
                    <a:pt x="1962" y="824"/>
                  </a:lnTo>
                  <a:lnTo>
                    <a:pt x="1968" y="828"/>
                  </a:lnTo>
                  <a:lnTo>
                    <a:pt x="1982" y="838"/>
                  </a:lnTo>
                  <a:lnTo>
                    <a:pt x="2000" y="852"/>
                  </a:lnTo>
                  <a:lnTo>
                    <a:pt x="2008" y="860"/>
                  </a:lnTo>
                  <a:lnTo>
                    <a:pt x="2016" y="870"/>
                  </a:lnTo>
                  <a:lnTo>
                    <a:pt x="2016" y="870"/>
                  </a:lnTo>
                  <a:lnTo>
                    <a:pt x="2016" y="908"/>
                  </a:lnTo>
                  <a:lnTo>
                    <a:pt x="2016" y="908"/>
                  </a:lnTo>
                  <a:lnTo>
                    <a:pt x="2024" y="920"/>
                  </a:lnTo>
                  <a:lnTo>
                    <a:pt x="2032" y="938"/>
                  </a:lnTo>
                  <a:lnTo>
                    <a:pt x="2046" y="976"/>
                  </a:lnTo>
                  <a:lnTo>
                    <a:pt x="2046" y="976"/>
                  </a:lnTo>
                  <a:lnTo>
                    <a:pt x="2054" y="986"/>
                  </a:lnTo>
                  <a:lnTo>
                    <a:pt x="2054" y="986"/>
                  </a:lnTo>
                  <a:lnTo>
                    <a:pt x="2070" y="986"/>
                  </a:lnTo>
                  <a:lnTo>
                    <a:pt x="2070" y="986"/>
                  </a:lnTo>
                  <a:lnTo>
                    <a:pt x="2084" y="958"/>
                  </a:lnTo>
                  <a:lnTo>
                    <a:pt x="2084" y="958"/>
                  </a:lnTo>
                  <a:lnTo>
                    <a:pt x="2110" y="940"/>
                  </a:lnTo>
                  <a:lnTo>
                    <a:pt x="2110" y="940"/>
                  </a:lnTo>
                  <a:lnTo>
                    <a:pt x="2124" y="962"/>
                  </a:lnTo>
                  <a:lnTo>
                    <a:pt x="2134" y="976"/>
                  </a:lnTo>
                  <a:lnTo>
                    <a:pt x="2142" y="994"/>
                  </a:lnTo>
                  <a:lnTo>
                    <a:pt x="2142" y="994"/>
                  </a:lnTo>
                  <a:lnTo>
                    <a:pt x="2144" y="1010"/>
                  </a:lnTo>
                  <a:lnTo>
                    <a:pt x="2150" y="1026"/>
                  </a:lnTo>
                  <a:lnTo>
                    <a:pt x="2154" y="1034"/>
                  </a:lnTo>
                  <a:lnTo>
                    <a:pt x="2160" y="1040"/>
                  </a:lnTo>
                  <a:lnTo>
                    <a:pt x="2168" y="1048"/>
                  </a:lnTo>
                  <a:lnTo>
                    <a:pt x="2178" y="1054"/>
                  </a:lnTo>
                  <a:lnTo>
                    <a:pt x="2178" y="1054"/>
                  </a:lnTo>
                  <a:lnTo>
                    <a:pt x="2182" y="1062"/>
                  </a:lnTo>
                  <a:lnTo>
                    <a:pt x="2182" y="1062"/>
                  </a:lnTo>
                  <a:lnTo>
                    <a:pt x="2180" y="1074"/>
                  </a:lnTo>
                  <a:lnTo>
                    <a:pt x="2180" y="1088"/>
                  </a:lnTo>
                  <a:lnTo>
                    <a:pt x="2180" y="1120"/>
                  </a:lnTo>
                  <a:lnTo>
                    <a:pt x="2180" y="1120"/>
                  </a:lnTo>
                  <a:lnTo>
                    <a:pt x="2168" y="1132"/>
                  </a:lnTo>
                  <a:lnTo>
                    <a:pt x="2168" y="1132"/>
                  </a:lnTo>
                  <a:lnTo>
                    <a:pt x="2156" y="1130"/>
                  </a:lnTo>
                  <a:lnTo>
                    <a:pt x="2150" y="1126"/>
                  </a:lnTo>
                  <a:lnTo>
                    <a:pt x="2138" y="1120"/>
                  </a:lnTo>
                  <a:lnTo>
                    <a:pt x="2138" y="1120"/>
                  </a:lnTo>
                  <a:lnTo>
                    <a:pt x="2108" y="1122"/>
                  </a:lnTo>
                  <a:lnTo>
                    <a:pt x="2096" y="1124"/>
                  </a:lnTo>
                  <a:lnTo>
                    <a:pt x="2088" y="1128"/>
                  </a:lnTo>
                  <a:lnTo>
                    <a:pt x="2080" y="1134"/>
                  </a:lnTo>
                  <a:lnTo>
                    <a:pt x="2074" y="1140"/>
                  </a:lnTo>
                  <a:lnTo>
                    <a:pt x="2062" y="1162"/>
                  </a:lnTo>
                  <a:lnTo>
                    <a:pt x="2062" y="1162"/>
                  </a:lnTo>
                  <a:lnTo>
                    <a:pt x="2058" y="1166"/>
                  </a:lnTo>
                  <a:lnTo>
                    <a:pt x="2054" y="1170"/>
                  </a:lnTo>
                  <a:lnTo>
                    <a:pt x="2054" y="1170"/>
                  </a:lnTo>
                  <a:lnTo>
                    <a:pt x="2052" y="1176"/>
                  </a:lnTo>
                  <a:lnTo>
                    <a:pt x="2046" y="1182"/>
                  </a:lnTo>
                  <a:lnTo>
                    <a:pt x="2028" y="1196"/>
                  </a:lnTo>
                  <a:lnTo>
                    <a:pt x="1994" y="1218"/>
                  </a:lnTo>
                  <a:lnTo>
                    <a:pt x="1994" y="1218"/>
                  </a:lnTo>
                  <a:lnTo>
                    <a:pt x="1988" y="1228"/>
                  </a:lnTo>
                  <a:lnTo>
                    <a:pt x="1974" y="1238"/>
                  </a:lnTo>
                  <a:lnTo>
                    <a:pt x="1948" y="1256"/>
                  </a:lnTo>
                  <a:lnTo>
                    <a:pt x="1948" y="1256"/>
                  </a:lnTo>
                  <a:lnTo>
                    <a:pt x="1938" y="1268"/>
                  </a:lnTo>
                  <a:lnTo>
                    <a:pt x="1938" y="1268"/>
                  </a:lnTo>
                  <a:lnTo>
                    <a:pt x="1920" y="1272"/>
                  </a:lnTo>
                  <a:lnTo>
                    <a:pt x="1920" y="1272"/>
                  </a:lnTo>
                  <a:lnTo>
                    <a:pt x="1902" y="1254"/>
                  </a:lnTo>
                  <a:lnTo>
                    <a:pt x="1902" y="1254"/>
                  </a:lnTo>
                  <a:lnTo>
                    <a:pt x="1894" y="1236"/>
                  </a:lnTo>
                  <a:lnTo>
                    <a:pt x="1890" y="1230"/>
                  </a:lnTo>
                  <a:lnTo>
                    <a:pt x="1884" y="1226"/>
                  </a:lnTo>
                  <a:lnTo>
                    <a:pt x="1880" y="1222"/>
                  </a:lnTo>
                  <a:lnTo>
                    <a:pt x="1874" y="1222"/>
                  </a:lnTo>
                  <a:lnTo>
                    <a:pt x="1860" y="1220"/>
                  </a:lnTo>
                  <a:lnTo>
                    <a:pt x="1860" y="1220"/>
                  </a:lnTo>
                  <a:lnTo>
                    <a:pt x="1856" y="1228"/>
                  </a:lnTo>
                  <a:lnTo>
                    <a:pt x="1854" y="1238"/>
                  </a:lnTo>
                  <a:lnTo>
                    <a:pt x="1852" y="1248"/>
                  </a:lnTo>
                  <a:lnTo>
                    <a:pt x="1850" y="1260"/>
                  </a:lnTo>
                  <a:lnTo>
                    <a:pt x="1852" y="1270"/>
                  </a:lnTo>
                  <a:lnTo>
                    <a:pt x="1854" y="1282"/>
                  </a:lnTo>
                  <a:lnTo>
                    <a:pt x="1860" y="1292"/>
                  </a:lnTo>
                  <a:lnTo>
                    <a:pt x="1868" y="1302"/>
                  </a:lnTo>
                  <a:lnTo>
                    <a:pt x="1868" y="1302"/>
                  </a:lnTo>
                  <a:lnTo>
                    <a:pt x="1872" y="1344"/>
                  </a:lnTo>
                  <a:lnTo>
                    <a:pt x="1872" y="1344"/>
                  </a:lnTo>
                  <a:lnTo>
                    <a:pt x="1846" y="1346"/>
                  </a:lnTo>
                  <a:lnTo>
                    <a:pt x="1824" y="1348"/>
                  </a:lnTo>
                  <a:lnTo>
                    <a:pt x="1812" y="1346"/>
                  </a:lnTo>
                  <a:lnTo>
                    <a:pt x="1802" y="1344"/>
                  </a:lnTo>
                  <a:lnTo>
                    <a:pt x="1794" y="1342"/>
                  </a:lnTo>
                  <a:lnTo>
                    <a:pt x="1786" y="1338"/>
                  </a:lnTo>
                  <a:lnTo>
                    <a:pt x="1786" y="1338"/>
                  </a:lnTo>
                  <a:lnTo>
                    <a:pt x="1782" y="1316"/>
                  </a:lnTo>
                  <a:lnTo>
                    <a:pt x="1776" y="1302"/>
                  </a:lnTo>
                  <a:lnTo>
                    <a:pt x="1768" y="1292"/>
                  </a:lnTo>
                  <a:lnTo>
                    <a:pt x="1758" y="1280"/>
                  </a:lnTo>
                  <a:lnTo>
                    <a:pt x="1758" y="1280"/>
                  </a:lnTo>
                  <a:lnTo>
                    <a:pt x="1732" y="1222"/>
                  </a:lnTo>
                  <a:lnTo>
                    <a:pt x="1732" y="1222"/>
                  </a:lnTo>
                  <a:lnTo>
                    <a:pt x="1720" y="1210"/>
                  </a:lnTo>
                  <a:lnTo>
                    <a:pt x="1712" y="1206"/>
                  </a:lnTo>
                  <a:lnTo>
                    <a:pt x="1706" y="1206"/>
                  </a:lnTo>
                  <a:lnTo>
                    <a:pt x="1696" y="1206"/>
                  </a:lnTo>
                  <a:lnTo>
                    <a:pt x="1696" y="1206"/>
                  </a:lnTo>
                  <a:lnTo>
                    <a:pt x="1684" y="1216"/>
                  </a:lnTo>
                  <a:lnTo>
                    <a:pt x="1670" y="1226"/>
                  </a:lnTo>
                  <a:lnTo>
                    <a:pt x="1658" y="1234"/>
                  </a:lnTo>
                  <a:lnTo>
                    <a:pt x="1646" y="1244"/>
                  </a:lnTo>
                  <a:lnTo>
                    <a:pt x="1646" y="1244"/>
                  </a:lnTo>
                  <a:lnTo>
                    <a:pt x="1642" y="1256"/>
                  </a:lnTo>
                  <a:lnTo>
                    <a:pt x="1640" y="1270"/>
                  </a:lnTo>
                  <a:lnTo>
                    <a:pt x="1640" y="1288"/>
                  </a:lnTo>
                  <a:lnTo>
                    <a:pt x="1644" y="1306"/>
                  </a:lnTo>
                  <a:lnTo>
                    <a:pt x="1644" y="1306"/>
                  </a:lnTo>
                  <a:lnTo>
                    <a:pt x="1580" y="1312"/>
                  </a:lnTo>
                  <a:lnTo>
                    <a:pt x="1580" y="1312"/>
                  </a:lnTo>
                  <a:lnTo>
                    <a:pt x="1524" y="1346"/>
                  </a:lnTo>
                  <a:lnTo>
                    <a:pt x="1524" y="1346"/>
                  </a:lnTo>
                  <a:lnTo>
                    <a:pt x="1516" y="1362"/>
                  </a:lnTo>
                  <a:lnTo>
                    <a:pt x="1510" y="1368"/>
                  </a:lnTo>
                  <a:lnTo>
                    <a:pt x="1508" y="1370"/>
                  </a:lnTo>
                  <a:lnTo>
                    <a:pt x="1504" y="1370"/>
                  </a:lnTo>
                  <a:lnTo>
                    <a:pt x="1504" y="1370"/>
                  </a:lnTo>
                  <a:lnTo>
                    <a:pt x="1492" y="1362"/>
                  </a:lnTo>
                  <a:lnTo>
                    <a:pt x="1486" y="1356"/>
                  </a:lnTo>
                  <a:lnTo>
                    <a:pt x="1484" y="1348"/>
                  </a:lnTo>
                  <a:lnTo>
                    <a:pt x="1482" y="1342"/>
                  </a:lnTo>
                  <a:lnTo>
                    <a:pt x="1482" y="1342"/>
                  </a:lnTo>
                  <a:lnTo>
                    <a:pt x="1494" y="1334"/>
                  </a:lnTo>
                  <a:lnTo>
                    <a:pt x="1494" y="1334"/>
                  </a:lnTo>
                  <a:lnTo>
                    <a:pt x="1492" y="1322"/>
                  </a:lnTo>
                  <a:lnTo>
                    <a:pt x="1490" y="1312"/>
                  </a:lnTo>
                  <a:lnTo>
                    <a:pt x="1486" y="1304"/>
                  </a:lnTo>
                  <a:lnTo>
                    <a:pt x="1480" y="1298"/>
                  </a:lnTo>
                  <a:lnTo>
                    <a:pt x="1474" y="1292"/>
                  </a:lnTo>
                  <a:lnTo>
                    <a:pt x="1466" y="1288"/>
                  </a:lnTo>
                  <a:lnTo>
                    <a:pt x="1458" y="1286"/>
                  </a:lnTo>
                  <a:lnTo>
                    <a:pt x="1450" y="1286"/>
                  </a:lnTo>
                  <a:lnTo>
                    <a:pt x="1450" y="1286"/>
                  </a:lnTo>
                  <a:lnTo>
                    <a:pt x="1440" y="1290"/>
                  </a:lnTo>
                  <a:lnTo>
                    <a:pt x="1434" y="1296"/>
                  </a:lnTo>
                  <a:lnTo>
                    <a:pt x="1428" y="1302"/>
                  </a:lnTo>
                  <a:lnTo>
                    <a:pt x="1424" y="1310"/>
                  </a:lnTo>
                  <a:lnTo>
                    <a:pt x="1424" y="1318"/>
                  </a:lnTo>
                  <a:lnTo>
                    <a:pt x="1424" y="1328"/>
                  </a:lnTo>
                  <a:lnTo>
                    <a:pt x="1428" y="1352"/>
                  </a:lnTo>
                  <a:lnTo>
                    <a:pt x="1428" y="1352"/>
                  </a:lnTo>
                  <a:lnTo>
                    <a:pt x="1408" y="1356"/>
                  </a:lnTo>
                  <a:lnTo>
                    <a:pt x="1408" y="1356"/>
                  </a:lnTo>
                  <a:lnTo>
                    <a:pt x="1404" y="1362"/>
                  </a:lnTo>
                  <a:lnTo>
                    <a:pt x="1402" y="1370"/>
                  </a:lnTo>
                  <a:lnTo>
                    <a:pt x="1402" y="1370"/>
                  </a:lnTo>
                  <a:lnTo>
                    <a:pt x="1392" y="1374"/>
                  </a:lnTo>
                  <a:lnTo>
                    <a:pt x="1392" y="1374"/>
                  </a:lnTo>
                  <a:lnTo>
                    <a:pt x="1392" y="1430"/>
                  </a:lnTo>
                  <a:lnTo>
                    <a:pt x="1392" y="1430"/>
                  </a:lnTo>
                  <a:lnTo>
                    <a:pt x="1412" y="1454"/>
                  </a:lnTo>
                  <a:lnTo>
                    <a:pt x="1412" y="1454"/>
                  </a:lnTo>
                  <a:lnTo>
                    <a:pt x="1412" y="1472"/>
                  </a:lnTo>
                  <a:lnTo>
                    <a:pt x="1412" y="1472"/>
                  </a:lnTo>
                  <a:lnTo>
                    <a:pt x="1402" y="1490"/>
                  </a:lnTo>
                  <a:lnTo>
                    <a:pt x="1402" y="1490"/>
                  </a:lnTo>
                  <a:lnTo>
                    <a:pt x="1380" y="1504"/>
                  </a:lnTo>
                  <a:lnTo>
                    <a:pt x="1356" y="1510"/>
                  </a:lnTo>
                  <a:lnTo>
                    <a:pt x="1336" y="1514"/>
                  </a:lnTo>
                  <a:lnTo>
                    <a:pt x="1314" y="1514"/>
                  </a:lnTo>
                  <a:lnTo>
                    <a:pt x="1314" y="1514"/>
                  </a:lnTo>
                  <a:lnTo>
                    <a:pt x="1298" y="1516"/>
                  </a:lnTo>
                  <a:lnTo>
                    <a:pt x="1288" y="1520"/>
                  </a:lnTo>
                  <a:lnTo>
                    <a:pt x="1280" y="1526"/>
                  </a:lnTo>
                  <a:lnTo>
                    <a:pt x="1270" y="1534"/>
                  </a:lnTo>
                  <a:lnTo>
                    <a:pt x="1270" y="1534"/>
                  </a:lnTo>
                  <a:lnTo>
                    <a:pt x="1256" y="1546"/>
                  </a:lnTo>
                  <a:lnTo>
                    <a:pt x="1256" y="1546"/>
                  </a:lnTo>
                  <a:lnTo>
                    <a:pt x="1244" y="1566"/>
                  </a:lnTo>
                  <a:lnTo>
                    <a:pt x="1228" y="1586"/>
                  </a:lnTo>
                  <a:lnTo>
                    <a:pt x="1192" y="1626"/>
                  </a:lnTo>
                  <a:lnTo>
                    <a:pt x="1192" y="1626"/>
                  </a:lnTo>
                  <a:lnTo>
                    <a:pt x="1168" y="1610"/>
                  </a:lnTo>
                  <a:lnTo>
                    <a:pt x="1168" y="1610"/>
                  </a:lnTo>
                  <a:lnTo>
                    <a:pt x="1140" y="1612"/>
                  </a:lnTo>
                  <a:lnTo>
                    <a:pt x="1140" y="1612"/>
                  </a:lnTo>
                  <a:lnTo>
                    <a:pt x="1136" y="1626"/>
                  </a:lnTo>
                  <a:lnTo>
                    <a:pt x="1132" y="1632"/>
                  </a:lnTo>
                  <a:lnTo>
                    <a:pt x="1128" y="1636"/>
                  </a:lnTo>
                  <a:lnTo>
                    <a:pt x="1128" y="1636"/>
                  </a:lnTo>
                  <a:lnTo>
                    <a:pt x="1124" y="1630"/>
                  </a:lnTo>
                  <a:lnTo>
                    <a:pt x="1118" y="1626"/>
                  </a:lnTo>
                  <a:lnTo>
                    <a:pt x="1108" y="1622"/>
                  </a:lnTo>
                  <a:lnTo>
                    <a:pt x="1100" y="1622"/>
                  </a:lnTo>
                  <a:lnTo>
                    <a:pt x="1092" y="1622"/>
                  </a:lnTo>
                  <a:lnTo>
                    <a:pt x="1092" y="1622"/>
                  </a:lnTo>
                  <a:lnTo>
                    <a:pt x="1088" y="1632"/>
                  </a:lnTo>
                  <a:lnTo>
                    <a:pt x="1082" y="1640"/>
                  </a:lnTo>
                  <a:lnTo>
                    <a:pt x="1076" y="1650"/>
                  </a:lnTo>
                  <a:lnTo>
                    <a:pt x="1066" y="1658"/>
                  </a:lnTo>
                  <a:lnTo>
                    <a:pt x="1066" y="1658"/>
                  </a:lnTo>
                  <a:lnTo>
                    <a:pt x="1056" y="1664"/>
                  </a:lnTo>
                  <a:lnTo>
                    <a:pt x="1046" y="1674"/>
                  </a:lnTo>
                  <a:lnTo>
                    <a:pt x="1038" y="1684"/>
                  </a:lnTo>
                  <a:lnTo>
                    <a:pt x="1030" y="1696"/>
                  </a:lnTo>
                  <a:lnTo>
                    <a:pt x="1014" y="1718"/>
                  </a:lnTo>
                  <a:lnTo>
                    <a:pt x="1004" y="1728"/>
                  </a:lnTo>
                  <a:lnTo>
                    <a:pt x="994" y="1736"/>
                  </a:lnTo>
                  <a:lnTo>
                    <a:pt x="994" y="1736"/>
                  </a:lnTo>
                  <a:lnTo>
                    <a:pt x="990" y="1748"/>
                  </a:lnTo>
                  <a:lnTo>
                    <a:pt x="988" y="1760"/>
                  </a:lnTo>
                  <a:lnTo>
                    <a:pt x="988" y="1790"/>
                  </a:lnTo>
                  <a:lnTo>
                    <a:pt x="988" y="1790"/>
                  </a:lnTo>
                  <a:lnTo>
                    <a:pt x="988" y="1798"/>
                  </a:lnTo>
                  <a:lnTo>
                    <a:pt x="988" y="1812"/>
                  </a:lnTo>
                  <a:lnTo>
                    <a:pt x="982" y="1836"/>
                  </a:lnTo>
                  <a:lnTo>
                    <a:pt x="982" y="1836"/>
                  </a:lnTo>
                  <a:lnTo>
                    <a:pt x="976" y="1840"/>
                  </a:lnTo>
                  <a:lnTo>
                    <a:pt x="976" y="1840"/>
                  </a:lnTo>
                  <a:lnTo>
                    <a:pt x="946" y="1838"/>
                  </a:lnTo>
                  <a:lnTo>
                    <a:pt x="920" y="1834"/>
                  </a:lnTo>
                  <a:lnTo>
                    <a:pt x="870" y="1826"/>
                  </a:lnTo>
                  <a:lnTo>
                    <a:pt x="870" y="1826"/>
                  </a:lnTo>
                  <a:lnTo>
                    <a:pt x="838" y="1810"/>
                  </a:lnTo>
                  <a:lnTo>
                    <a:pt x="838" y="1810"/>
                  </a:lnTo>
                  <a:lnTo>
                    <a:pt x="820" y="1790"/>
                  </a:lnTo>
                  <a:lnTo>
                    <a:pt x="820" y="1790"/>
                  </a:lnTo>
                  <a:lnTo>
                    <a:pt x="784" y="1782"/>
                  </a:lnTo>
                  <a:lnTo>
                    <a:pt x="784" y="1782"/>
                  </a:lnTo>
                  <a:lnTo>
                    <a:pt x="784" y="1752"/>
                  </a:lnTo>
                  <a:lnTo>
                    <a:pt x="784" y="1752"/>
                  </a:lnTo>
                  <a:lnTo>
                    <a:pt x="796" y="1734"/>
                  </a:lnTo>
                  <a:lnTo>
                    <a:pt x="808" y="1716"/>
                  </a:lnTo>
                  <a:lnTo>
                    <a:pt x="816" y="1696"/>
                  </a:lnTo>
                  <a:lnTo>
                    <a:pt x="818" y="1686"/>
                  </a:lnTo>
                  <a:lnTo>
                    <a:pt x="818" y="1676"/>
                  </a:lnTo>
                  <a:lnTo>
                    <a:pt x="818" y="1676"/>
                  </a:lnTo>
                  <a:lnTo>
                    <a:pt x="814" y="1666"/>
                  </a:lnTo>
                  <a:lnTo>
                    <a:pt x="810" y="1660"/>
                  </a:lnTo>
                  <a:lnTo>
                    <a:pt x="804" y="1656"/>
                  </a:lnTo>
                  <a:lnTo>
                    <a:pt x="798" y="1652"/>
                  </a:lnTo>
                  <a:lnTo>
                    <a:pt x="784" y="1652"/>
                  </a:lnTo>
                  <a:lnTo>
                    <a:pt x="772" y="1652"/>
                  </a:lnTo>
                  <a:lnTo>
                    <a:pt x="772" y="1652"/>
                  </a:lnTo>
                  <a:lnTo>
                    <a:pt x="764" y="1656"/>
                  </a:lnTo>
                  <a:lnTo>
                    <a:pt x="758" y="1660"/>
                  </a:lnTo>
                  <a:lnTo>
                    <a:pt x="758" y="1660"/>
                  </a:lnTo>
                  <a:lnTo>
                    <a:pt x="740" y="1662"/>
                  </a:lnTo>
                  <a:lnTo>
                    <a:pt x="734" y="1664"/>
                  </a:lnTo>
                  <a:lnTo>
                    <a:pt x="732" y="1668"/>
                  </a:lnTo>
                  <a:lnTo>
                    <a:pt x="732" y="1678"/>
                  </a:lnTo>
                  <a:lnTo>
                    <a:pt x="730" y="1700"/>
                  </a:lnTo>
                  <a:lnTo>
                    <a:pt x="730" y="1700"/>
                  </a:lnTo>
                  <a:lnTo>
                    <a:pt x="722" y="1708"/>
                  </a:lnTo>
                  <a:lnTo>
                    <a:pt x="718" y="1720"/>
                  </a:lnTo>
                  <a:lnTo>
                    <a:pt x="718" y="1720"/>
                  </a:lnTo>
                  <a:lnTo>
                    <a:pt x="698" y="1756"/>
                  </a:lnTo>
                  <a:lnTo>
                    <a:pt x="698" y="1756"/>
                  </a:lnTo>
                  <a:lnTo>
                    <a:pt x="700" y="1796"/>
                  </a:lnTo>
                  <a:lnTo>
                    <a:pt x="700" y="1796"/>
                  </a:lnTo>
                  <a:lnTo>
                    <a:pt x="688" y="1810"/>
                  </a:lnTo>
                  <a:lnTo>
                    <a:pt x="688" y="1810"/>
                  </a:lnTo>
                  <a:lnTo>
                    <a:pt x="672" y="1814"/>
                  </a:lnTo>
                  <a:lnTo>
                    <a:pt x="662" y="1816"/>
                  </a:lnTo>
                  <a:lnTo>
                    <a:pt x="654" y="1822"/>
                  </a:lnTo>
                  <a:lnTo>
                    <a:pt x="644" y="1830"/>
                  </a:lnTo>
                  <a:lnTo>
                    <a:pt x="644" y="1830"/>
                  </a:lnTo>
                  <a:lnTo>
                    <a:pt x="618" y="1836"/>
                  </a:lnTo>
                  <a:lnTo>
                    <a:pt x="590" y="1842"/>
                  </a:lnTo>
                  <a:lnTo>
                    <a:pt x="590" y="1842"/>
                  </a:lnTo>
                  <a:lnTo>
                    <a:pt x="580" y="1850"/>
                  </a:lnTo>
                  <a:lnTo>
                    <a:pt x="572" y="1856"/>
                  </a:lnTo>
                  <a:lnTo>
                    <a:pt x="566" y="1864"/>
                  </a:lnTo>
                  <a:lnTo>
                    <a:pt x="556" y="1868"/>
                  </a:lnTo>
                  <a:lnTo>
                    <a:pt x="556" y="1868"/>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3" name="Freeform 35">
              <a:extLst>
                <a:ext uri="{FF2B5EF4-FFF2-40B4-BE49-F238E27FC236}">
                  <a16:creationId xmlns:a16="http://schemas.microsoft.com/office/drawing/2014/main" xmlns="" id="{3761C779-A191-CC47-A351-F1283CAF3497}"/>
                </a:ext>
              </a:extLst>
            </p:cNvPr>
            <p:cNvSpPr>
              <a:spLocks/>
            </p:cNvSpPr>
            <p:nvPr/>
          </p:nvSpPr>
          <p:spPr bwMode="auto">
            <a:xfrm>
              <a:off x="3428206" y="2499988"/>
              <a:ext cx="210005" cy="238971"/>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2" h="264">
                  <a:moveTo>
                    <a:pt x="196" y="264"/>
                  </a:moveTo>
                  <a:lnTo>
                    <a:pt x="196" y="264"/>
                  </a:lnTo>
                  <a:lnTo>
                    <a:pt x="182" y="256"/>
                  </a:lnTo>
                  <a:lnTo>
                    <a:pt x="170" y="248"/>
                  </a:lnTo>
                  <a:lnTo>
                    <a:pt x="158" y="238"/>
                  </a:lnTo>
                  <a:lnTo>
                    <a:pt x="158" y="238"/>
                  </a:lnTo>
                  <a:lnTo>
                    <a:pt x="152" y="228"/>
                  </a:lnTo>
                  <a:lnTo>
                    <a:pt x="148" y="218"/>
                  </a:lnTo>
                  <a:lnTo>
                    <a:pt x="146" y="202"/>
                  </a:lnTo>
                  <a:lnTo>
                    <a:pt x="144" y="186"/>
                  </a:lnTo>
                  <a:lnTo>
                    <a:pt x="142" y="182"/>
                  </a:lnTo>
                  <a:lnTo>
                    <a:pt x="140" y="178"/>
                  </a:lnTo>
                  <a:lnTo>
                    <a:pt x="140" y="178"/>
                  </a:lnTo>
                  <a:lnTo>
                    <a:pt x="136" y="166"/>
                  </a:lnTo>
                  <a:lnTo>
                    <a:pt x="136" y="166"/>
                  </a:lnTo>
                  <a:lnTo>
                    <a:pt x="116" y="148"/>
                  </a:lnTo>
                  <a:lnTo>
                    <a:pt x="108" y="144"/>
                  </a:lnTo>
                  <a:lnTo>
                    <a:pt x="100" y="140"/>
                  </a:lnTo>
                  <a:lnTo>
                    <a:pt x="92" y="138"/>
                  </a:lnTo>
                  <a:lnTo>
                    <a:pt x="82" y="140"/>
                  </a:lnTo>
                  <a:lnTo>
                    <a:pt x="62" y="144"/>
                  </a:lnTo>
                  <a:lnTo>
                    <a:pt x="62" y="144"/>
                  </a:lnTo>
                  <a:lnTo>
                    <a:pt x="56" y="152"/>
                  </a:lnTo>
                  <a:lnTo>
                    <a:pt x="50" y="158"/>
                  </a:lnTo>
                  <a:lnTo>
                    <a:pt x="50" y="158"/>
                  </a:lnTo>
                  <a:lnTo>
                    <a:pt x="0" y="160"/>
                  </a:lnTo>
                  <a:lnTo>
                    <a:pt x="0" y="160"/>
                  </a:lnTo>
                  <a:lnTo>
                    <a:pt x="0" y="146"/>
                  </a:lnTo>
                  <a:lnTo>
                    <a:pt x="2" y="134"/>
                  </a:lnTo>
                  <a:lnTo>
                    <a:pt x="2" y="130"/>
                  </a:lnTo>
                  <a:lnTo>
                    <a:pt x="6" y="126"/>
                  </a:lnTo>
                  <a:lnTo>
                    <a:pt x="10" y="124"/>
                  </a:lnTo>
                  <a:lnTo>
                    <a:pt x="18" y="122"/>
                  </a:lnTo>
                  <a:lnTo>
                    <a:pt x="18" y="122"/>
                  </a:lnTo>
                  <a:lnTo>
                    <a:pt x="40" y="104"/>
                  </a:lnTo>
                  <a:lnTo>
                    <a:pt x="40" y="104"/>
                  </a:lnTo>
                  <a:lnTo>
                    <a:pt x="42" y="96"/>
                  </a:lnTo>
                  <a:lnTo>
                    <a:pt x="44" y="88"/>
                  </a:lnTo>
                  <a:lnTo>
                    <a:pt x="44" y="82"/>
                  </a:lnTo>
                  <a:lnTo>
                    <a:pt x="42" y="76"/>
                  </a:lnTo>
                  <a:lnTo>
                    <a:pt x="36" y="66"/>
                  </a:lnTo>
                  <a:lnTo>
                    <a:pt x="34" y="60"/>
                  </a:lnTo>
                  <a:lnTo>
                    <a:pt x="34" y="56"/>
                  </a:lnTo>
                  <a:lnTo>
                    <a:pt x="34" y="56"/>
                  </a:lnTo>
                  <a:lnTo>
                    <a:pt x="58" y="42"/>
                  </a:lnTo>
                  <a:lnTo>
                    <a:pt x="70" y="32"/>
                  </a:lnTo>
                  <a:lnTo>
                    <a:pt x="82" y="22"/>
                  </a:lnTo>
                  <a:lnTo>
                    <a:pt x="82" y="22"/>
                  </a:lnTo>
                  <a:lnTo>
                    <a:pt x="84" y="12"/>
                  </a:lnTo>
                  <a:lnTo>
                    <a:pt x="86" y="6"/>
                  </a:lnTo>
                  <a:lnTo>
                    <a:pt x="90" y="2"/>
                  </a:lnTo>
                  <a:lnTo>
                    <a:pt x="100" y="0"/>
                  </a:lnTo>
                  <a:lnTo>
                    <a:pt x="100" y="0"/>
                  </a:lnTo>
                  <a:lnTo>
                    <a:pt x="118" y="16"/>
                  </a:lnTo>
                  <a:lnTo>
                    <a:pt x="118" y="16"/>
                  </a:lnTo>
                  <a:lnTo>
                    <a:pt x="154" y="20"/>
                  </a:lnTo>
                  <a:lnTo>
                    <a:pt x="154" y="20"/>
                  </a:lnTo>
                  <a:lnTo>
                    <a:pt x="150" y="32"/>
                  </a:lnTo>
                  <a:lnTo>
                    <a:pt x="148" y="52"/>
                  </a:lnTo>
                  <a:lnTo>
                    <a:pt x="150" y="74"/>
                  </a:lnTo>
                  <a:lnTo>
                    <a:pt x="152" y="84"/>
                  </a:lnTo>
                  <a:lnTo>
                    <a:pt x="156" y="94"/>
                  </a:lnTo>
                  <a:lnTo>
                    <a:pt x="156" y="94"/>
                  </a:lnTo>
                  <a:lnTo>
                    <a:pt x="174" y="96"/>
                  </a:lnTo>
                  <a:lnTo>
                    <a:pt x="174" y="96"/>
                  </a:lnTo>
                  <a:lnTo>
                    <a:pt x="186" y="104"/>
                  </a:lnTo>
                  <a:lnTo>
                    <a:pt x="186" y="104"/>
                  </a:lnTo>
                  <a:lnTo>
                    <a:pt x="184" y="124"/>
                  </a:lnTo>
                  <a:lnTo>
                    <a:pt x="184" y="132"/>
                  </a:lnTo>
                  <a:lnTo>
                    <a:pt x="186" y="140"/>
                  </a:lnTo>
                  <a:lnTo>
                    <a:pt x="188" y="146"/>
                  </a:lnTo>
                  <a:lnTo>
                    <a:pt x="194" y="154"/>
                  </a:lnTo>
                  <a:lnTo>
                    <a:pt x="200" y="162"/>
                  </a:lnTo>
                  <a:lnTo>
                    <a:pt x="212" y="170"/>
                  </a:lnTo>
                  <a:lnTo>
                    <a:pt x="212" y="170"/>
                  </a:lnTo>
                  <a:lnTo>
                    <a:pt x="232" y="196"/>
                  </a:lnTo>
                  <a:lnTo>
                    <a:pt x="232" y="196"/>
                  </a:lnTo>
                  <a:lnTo>
                    <a:pt x="208" y="208"/>
                  </a:lnTo>
                  <a:lnTo>
                    <a:pt x="200" y="214"/>
                  </a:lnTo>
                  <a:lnTo>
                    <a:pt x="194" y="224"/>
                  </a:lnTo>
                  <a:lnTo>
                    <a:pt x="194" y="224"/>
                  </a:lnTo>
                  <a:lnTo>
                    <a:pt x="196" y="264"/>
                  </a:lnTo>
                  <a:lnTo>
                    <a:pt x="196" y="264"/>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4" name="Freeform 36">
              <a:extLst>
                <a:ext uri="{FF2B5EF4-FFF2-40B4-BE49-F238E27FC236}">
                  <a16:creationId xmlns:a16="http://schemas.microsoft.com/office/drawing/2014/main" xmlns="" id="{03AF3834-4540-4D4A-A4A4-F681CE80576A}"/>
                </a:ext>
              </a:extLst>
            </p:cNvPr>
            <p:cNvSpPr>
              <a:spLocks/>
            </p:cNvSpPr>
            <p:nvPr/>
          </p:nvSpPr>
          <p:spPr bwMode="auto">
            <a:xfrm>
              <a:off x="3690712" y="2181360"/>
              <a:ext cx="532254" cy="501478"/>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8" h="554">
                  <a:moveTo>
                    <a:pt x="236" y="554"/>
                  </a:moveTo>
                  <a:lnTo>
                    <a:pt x="236" y="554"/>
                  </a:lnTo>
                  <a:lnTo>
                    <a:pt x="234" y="550"/>
                  </a:lnTo>
                  <a:lnTo>
                    <a:pt x="234" y="550"/>
                  </a:lnTo>
                  <a:lnTo>
                    <a:pt x="240" y="536"/>
                  </a:lnTo>
                  <a:lnTo>
                    <a:pt x="248" y="530"/>
                  </a:lnTo>
                  <a:lnTo>
                    <a:pt x="254" y="524"/>
                  </a:lnTo>
                  <a:lnTo>
                    <a:pt x="264" y="516"/>
                  </a:lnTo>
                  <a:lnTo>
                    <a:pt x="264" y="516"/>
                  </a:lnTo>
                  <a:lnTo>
                    <a:pt x="274" y="496"/>
                  </a:lnTo>
                  <a:lnTo>
                    <a:pt x="274" y="496"/>
                  </a:lnTo>
                  <a:lnTo>
                    <a:pt x="274" y="480"/>
                  </a:lnTo>
                  <a:lnTo>
                    <a:pt x="274" y="480"/>
                  </a:lnTo>
                  <a:lnTo>
                    <a:pt x="252" y="468"/>
                  </a:lnTo>
                  <a:lnTo>
                    <a:pt x="252" y="468"/>
                  </a:lnTo>
                  <a:lnTo>
                    <a:pt x="250" y="456"/>
                  </a:lnTo>
                  <a:lnTo>
                    <a:pt x="250" y="446"/>
                  </a:lnTo>
                  <a:lnTo>
                    <a:pt x="252" y="438"/>
                  </a:lnTo>
                  <a:lnTo>
                    <a:pt x="256" y="430"/>
                  </a:lnTo>
                  <a:lnTo>
                    <a:pt x="266" y="416"/>
                  </a:lnTo>
                  <a:lnTo>
                    <a:pt x="280" y="404"/>
                  </a:lnTo>
                  <a:lnTo>
                    <a:pt x="280" y="404"/>
                  </a:lnTo>
                  <a:lnTo>
                    <a:pt x="284" y="396"/>
                  </a:lnTo>
                  <a:lnTo>
                    <a:pt x="288" y="388"/>
                  </a:lnTo>
                  <a:lnTo>
                    <a:pt x="290" y="370"/>
                  </a:lnTo>
                  <a:lnTo>
                    <a:pt x="290" y="356"/>
                  </a:lnTo>
                  <a:lnTo>
                    <a:pt x="290" y="342"/>
                  </a:lnTo>
                  <a:lnTo>
                    <a:pt x="290" y="342"/>
                  </a:lnTo>
                  <a:lnTo>
                    <a:pt x="252" y="300"/>
                  </a:lnTo>
                  <a:lnTo>
                    <a:pt x="252" y="300"/>
                  </a:lnTo>
                  <a:lnTo>
                    <a:pt x="234" y="298"/>
                  </a:lnTo>
                  <a:lnTo>
                    <a:pt x="234" y="298"/>
                  </a:lnTo>
                  <a:lnTo>
                    <a:pt x="200" y="304"/>
                  </a:lnTo>
                  <a:lnTo>
                    <a:pt x="200" y="304"/>
                  </a:lnTo>
                  <a:lnTo>
                    <a:pt x="186" y="316"/>
                  </a:lnTo>
                  <a:lnTo>
                    <a:pt x="174" y="330"/>
                  </a:lnTo>
                  <a:lnTo>
                    <a:pt x="148" y="360"/>
                  </a:lnTo>
                  <a:lnTo>
                    <a:pt x="148" y="360"/>
                  </a:lnTo>
                  <a:lnTo>
                    <a:pt x="130" y="390"/>
                  </a:lnTo>
                  <a:lnTo>
                    <a:pt x="120" y="404"/>
                  </a:lnTo>
                  <a:lnTo>
                    <a:pt x="110" y="416"/>
                  </a:lnTo>
                  <a:lnTo>
                    <a:pt x="110" y="416"/>
                  </a:lnTo>
                  <a:lnTo>
                    <a:pt x="70" y="390"/>
                  </a:lnTo>
                  <a:lnTo>
                    <a:pt x="52" y="376"/>
                  </a:lnTo>
                  <a:lnTo>
                    <a:pt x="36" y="364"/>
                  </a:lnTo>
                  <a:lnTo>
                    <a:pt x="36" y="364"/>
                  </a:lnTo>
                  <a:lnTo>
                    <a:pt x="22" y="362"/>
                  </a:lnTo>
                  <a:lnTo>
                    <a:pt x="12" y="358"/>
                  </a:lnTo>
                  <a:lnTo>
                    <a:pt x="6" y="352"/>
                  </a:lnTo>
                  <a:lnTo>
                    <a:pt x="0" y="348"/>
                  </a:lnTo>
                  <a:lnTo>
                    <a:pt x="0" y="348"/>
                  </a:lnTo>
                  <a:lnTo>
                    <a:pt x="0" y="334"/>
                  </a:lnTo>
                  <a:lnTo>
                    <a:pt x="2" y="326"/>
                  </a:lnTo>
                  <a:lnTo>
                    <a:pt x="4" y="324"/>
                  </a:lnTo>
                  <a:lnTo>
                    <a:pt x="6" y="322"/>
                  </a:lnTo>
                  <a:lnTo>
                    <a:pt x="18" y="320"/>
                  </a:lnTo>
                  <a:lnTo>
                    <a:pt x="18" y="320"/>
                  </a:lnTo>
                  <a:lnTo>
                    <a:pt x="28" y="306"/>
                  </a:lnTo>
                  <a:lnTo>
                    <a:pt x="40" y="292"/>
                  </a:lnTo>
                  <a:lnTo>
                    <a:pt x="40" y="292"/>
                  </a:lnTo>
                  <a:lnTo>
                    <a:pt x="38" y="240"/>
                  </a:lnTo>
                  <a:lnTo>
                    <a:pt x="38" y="240"/>
                  </a:lnTo>
                  <a:lnTo>
                    <a:pt x="34" y="238"/>
                  </a:lnTo>
                  <a:lnTo>
                    <a:pt x="34" y="238"/>
                  </a:lnTo>
                  <a:lnTo>
                    <a:pt x="28" y="228"/>
                  </a:lnTo>
                  <a:lnTo>
                    <a:pt x="28" y="228"/>
                  </a:lnTo>
                  <a:lnTo>
                    <a:pt x="20" y="206"/>
                  </a:lnTo>
                  <a:lnTo>
                    <a:pt x="20" y="206"/>
                  </a:lnTo>
                  <a:lnTo>
                    <a:pt x="20" y="186"/>
                  </a:lnTo>
                  <a:lnTo>
                    <a:pt x="22" y="178"/>
                  </a:lnTo>
                  <a:lnTo>
                    <a:pt x="26" y="172"/>
                  </a:lnTo>
                  <a:lnTo>
                    <a:pt x="26" y="172"/>
                  </a:lnTo>
                  <a:lnTo>
                    <a:pt x="34" y="176"/>
                  </a:lnTo>
                  <a:lnTo>
                    <a:pt x="40" y="180"/>
                  </a:lnTo>
                  <a:lnTo>
                    <a:pt x="44" y="190"/>
                  </a:lnTo>
                  <a:lnTo>
                    <a:pt x="48" y="202"/>
                  </a:lnTo>
                  <a:lnTo>
                    <a:pt x="48" y="202"/>
                  </a:lnTo>
                  <a:lnTo>
                    <a:pt x="58" y="210"/>
                  </a:lnTo>
                  <a:lnTo>
                    <a:pt x="68" y="218"/>
                  </a:lnTo>
                  <a:lnTo>
                    <a:pt x="74" y="222"/>
                  </a:lnTo>
                  <a:lnTo>
                    <a:pt x="80" y="224"/>
                  </a:lnTo>
                  <a:lnTo>
                    <a:pt x="88" y="224"/>
                  </a:lnTo>
                  <a:lnTo>
                    <a:pt x="100" y="222"/>
                  </a:lnTo>
                  <a:lnTo>
                    <a:pt x="100" y="222"/>
                  </a:lnTo>
                  <a:lnTo>
                    <a:pt x="118" y="204"/>
                  </a:lnTo>
                  <a:lnTo>
                    <a:pt x="118" y="204"/>
                  </a:lnTo>
                  <a:lnTo>
                    <a:pt x="142" y="186"/>
                  </a:lnTo>
                  <a:lnTo>
                    <a:pt x="168" y="166"/>
                  </a:lnTo>
                  <a:lnTo>
                    <a:pt x="192" y="146"/>
                  </a:lnTo>
                  <a:lnTo>
                    <a:pt x="216" y="128"/>
                  </a:lnTo>
                  <a:lnTo>
                    <a:pt x="216" y="128"/>
                  </a:lnTo>
                  <a:lnTo>
                    <a:pt x="226" y="116"/>
                  </a:lnTo>
                  <a:lnTo>
                    <a:pt x="232" y="104"/>
                  </a:lnTo>
                  <a:lnTo>
                    <a:pt x="244" y="82"/>
                  </a:lnTo>
                  <a:lnTo>
                    <a:pt x="244" y="82"/>
                  </a:lnTo>
                  <a:lnTo>
                    <a:pt x="262" y="76"/>
                  </a:lnTo>
                  <a:lnTo>
                    <a:pt x="278" y="72"/>
                  </a:lnTo>
                  <a:lnTo>
                    <a:pt x="284" y="72"/>
                  </a:lnTo>
                  <a:lnTo>
                    <a:pt x="292" y="74"/>
                  </a:lnTo>
                  <a:lnTo>
                    <a:pt x="302" y="78"/>
                  </a:lnTo>
                  <a:lnTo>
                    <a:pt x="312" y="84"/>
                  </a:lnTo>
                  <a:lnTo>
                    <a:pt x="312" y="84"/>
                  </a:lnTo>
                  <a:lnTo>
                    <a:pt x="332" y="84"/>
                  </a:lnTo>
                  <a:lnTo>
                    <a:pt x="332" y="84"/>
                  </a:lnTo>
                  <a:lnTo>
                    <a:pt x="348" y="66"/>
                  </a:lnTo>
                  <a:lnTo>
                    <a:pt x="348" y="66"/>
                  </a:lnTo>
                  <a:lnTo>
                    <a:pt x="348" y="16"/>
                  </a:lnTo>
                  <a:lnTo>
                    <a:pt x="348" y="16"/>
                  </a:lnTo>
                  <a:lnTo>
                    <a:pt x="354" y="0"/>
                  </a:lnTo>
                  <a:lnTo>
                    <a:pt x="354" y="0"/>
                  </a:lnTo>
                  <a:lnTo>
                    <a:pt x="362" y="2"/>
                  </a:lnTo>
                  <a:lnTo>
                    <a:pt x="374" y="8"/>
                  </a:lnTo>
                  <a:lnTo>
                    <a:pt x="384" y="18"/>
                  </a:lnTo>
                  <a:lnTo>
                    <a:pt x="396" y="32"/>
                  </a:lnTo>
                  <a:lnTo>
                    <a:pt x="396" y="32"/>
                  </a:lnTo>
                  <a:lnTo>
                    <a:pt x="408" y="42"/>
                  </a:lnTo>
                  <a:lnTo>
                    <a:pt x="418" y="46"/>
                  </a:lnTo>
                  <a:lnTo>
                    <a:pt x="432" y="48"/>
                  </a:lnTo>
                  <a:lnTo>
                    <a:pt x="432" y="48"/>
                  </a:lnTo>
                  <a:lnTo>
                    <a:pt x="436" y="44"/>
                  </a:lnTo>
                  <a:lnTo>
                    <a:pt x="438" y="36"/>
                  </a:lnTo>
                  <a:lnTo>
                    <a:pt x="440" y="28"/>
                  </a:lnTo>
                  <a:lnTo>
                    <a:pt x="440" y="28"/>
                  </a:lnTo>
                  <a:lnTo>
                    <a:pt x="450" y="16"/>
                  </a:lnTo>
                  <a:lnTo>
                    <a:pt x="450" y="16"/>
                  </a:lnTo>
                  <a:lnTo>
                    <a:pt x="458" y="24"/>
                  </a:lnTo>
                  <a:lnTo>
                    <a:pt x="458" y="24"/>
                  </a:lnTo>
                  <a:lnTo>
                    <a:pt x="460" y="62"/>
                  </a:lnTo>
                  <a:lnTo>
                    <a:pt x="460" y="62"/>
                  </a:lnTo>
                  <a:lnTo>
                    <a:pt x="472" y="76"/>
                  </a:lnTo>
                  <a:lnTo>
                    <a:pt x="484" y="92"/>
                  </a:lnTo>
                  <a:lnTo>
                    <a:pt x="498" y="110"/>
                  </a:lnTo>
                  <a:lnTo>
                    <a:pt x="516" y="128"/>
                  </a:lnTo>
                  <a:lnTo>
                    <a:pt x="516" y="128"/>
                  </a:lnTo>
                  <a:lnTo>
                    <a:pt x="516" y="178"/>
                  </a:lnTo>
                  <a:lnTo>
                    <a:pt x="516" y="178"/>
                  </a:lnTo>
                  <a:lnTo>
                    <a:pt x="530" y="196"/>
                  </a:lnTo>
                  <a:lnTo>
                    <a:pt x="530" y="196"/>
                  </a:lnTo>
                  <a:lnTo>
                    <a:pt x="564" y="220"/>
                  </a:lnTo>
                  <a:lnTo>
                    <a:pt x="564" y="220"/>
                  </a:lnTo>
                  <a:lnTo>
                    <a:pt x="588" y="236"/>
                  </a:lnTo>
                  <a:lnTo>
                    <a:pt x="588" y="236"/>
                  </a:lnTo>
                  <a:lnTo>
                    <a:pt x="586" y="242"/>
                  </a:lnTo>
                  <a:lnTo>
                    <a:pt x="580" y="250"/>
                  </a:lnTo>
                  <a:lnTo>
                    <a:pt x="558" y="266"/>
                  </a:lnTo>
                  <a:lnTo>
                    <a:pt x="534" y="282"/>
                  </a:lnTo>
                  <a:lnTo>
                    <a:pt x="520" y="292"/>
                  </a:lnTo>
                  <a:lnTo>
                    <a:pt x="520" y="292"/>
                  </a:lnTo>
                  <a:lnTo>
                    <a:pt x="502" y="310"/>
                  </a:lnTo>
                  <a:lnTo>
                    <a:pt x="502" y="310"/>
                  </a:lnTo>
                  <a:lnTo>
                    <a:pt x="486" y="328"/>
                  </a:lnTo>
                  <a:lnTo>
                    <a:pt x="472" y="346"/>
                  </a:lnTo>
                  <a:lnTo>
                    <a:pt x="472" y="346"/>
                  </a:lnTo>
                  <a:lnTo>
                    <a:pt x="470" y="354"/>
                  </a:lnTo>
                  <a:lnTo>
                    <a:pt x="468" y="364"/>
                  </a:lnTo>
                  <a:lnTo>
                    <a:pt x="466" y="374"/>
                  </a:lnTo>
                  <a:lnTo>
                    <a:pt x="462" y="384"/>
                  </a:lnTo>
                  <a:lnTo>
                    <a:pt x="462" y="384"/>
                  </a:lnTo>
                  <a:lnTo>
                    <a:pt x="448" y="390"/>
                  </a:lnTo>
                  <a:lnTo>
                    <a:pt x="432" y="398"/>
                  </a:lnTo>
                  <a:lnTo>
                    <a:pt x="432" y="398"/>
                  </a:lnTo>
                  <a:lnTo>
                    <a:pt x="412" y="402"/>
                  </a:lnTo>
                  <a:lnTo>
                    <a:pt x="394" y="408"/>
                  </a:lnTo>
                  <a:lnTo>
                    <a:pt x="378" y="416"/>
                  </a:lnTo>
                  <a:lnTo>
                    <a:pt x="362" y="424"/>
                  </a:lnTo>
                  <a:lnTo>
                    <a:pt x="348" y="434"/>
                  </a:lnTo>
                  <a:lnTo>
                    <a:pt x="336" y="446"/>
                  </a:lnTo>
                  <a:lnTo>
                    <a:pt x="322" y="460"/>
                  </a:lnTo>
                  <a:lnTo>
                    <a:pt x="310" y="476"/>
                  </a:lnTo>
                  <a:lnTo>
                    <a:pt x="310" y="476"/>
                  </a:lnTo>
                  <a:lnTo>
                    <a:pt x="304" y="494"/>
                  </a:lnTo>
                  <a:lnTo>
                    <a:pt x="304" y="494"/>
                  </a:lnTo>
                  <a:lnTo>
                    <a:pt x="296" y="518"/>
                  </a:lnTo>
                  <a:lnTo>
                    <a:pt x="290" y="542"/>
                  </a:lnTo>
                  <a:lnTo>
                    <a:pt x="290" y="542"/>
                  </a:lnTo>
                  <a:lnTo>
                    <a:pt x="260" y="550"/>
                  </a:lnTo>
                  <a:lnTo>
                    <a:pt x="236" y="554"/>
                  </a:lnTo>
                  <a:lnTo>
                    <a:pt x="236" y="554"/>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5" name="Freeform 37">
              <a:extLst>
                <a:ext uri="{FF2B5EF4-FFF2-40B4-BE49-F238E27FC236}">
                  <a16:creationId xmlns:a16="http://schemas.microsoft.com/office/drawing/2014/main" xmlns="" id="{53C14A12-C1E8-CE47-98E6-799D4636187D}"/>
                </a:ext>
              </a:extLst>
            </p:cNvPr>
            <p:cNvSpPr>
              <a:spLocks/>
            </p:cNvSpPr>
            <p:nvPr/>
          </p:nvSpPr>
          <p:spPr bwMode="auto">
            <a:xfrm>
              <a:off x="3802956" y="1902559"/>
              <a:ext cx="758554" cy="481564"/>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8" h="532">
                  <a:moveTo>
                    <a:pt x="464" y="532"/>
                  </a:moveTo>
                  <a:lnTo>
                    <a:pt x="464" y="532"/>
                  </a:lnTo>
                  <a:lnTo>
                    <a:pt x="452" y="520"/>
                  </a:lnTo>
                  <a:lnTo>
                    <a:pt x="436" y="508"/>
                  </a:lnTo>
                  <a:lnTo>
                    <a:pt x="410" y="492"/>
                  </a:lnTo>
                  <a:lnTo>
                    <a:pt x="410" y="492"/>
                  </a:lnTo>
                  <a:lnTo>
                    <a:pt x="402" y="482"/>
                  </a:lnTo>
                  <a:lnTo>
                    <a:pt x="402" y="482"/>
                  </a:lnTo>
                  <a:lnTo>
                    <a:pt x="404" y="450"/>
                  </a:lnTo>
                  <a:lnTo>
                    <a:pt x="402" y="438"/>
                  </a:lnTo>
                  <a:lnTo>
                    <a:pt x="398" y="426"/>
                  </a:lnTo>
                  <a:lnTo>
                    <a:pt x="398" y="426"/>
                  </a:lnTo>
                  <a:lnTo>
                    <a:pt x="388" y="416"/>
                  </a:lnTo>
                  <a:lnTo>
                    <a:pt x="382" y="410"/>
                  </a:lnTo>
                  <a:lnTo>
                    <a:pt x="376" y="398"/>
                  </a:lnTo>
                  <a:lnTo>
                    <a:pt x="376" y="398"/>
                  </a:lnTo>
                  <a:lnTo>
                    <a:pt x="348" y="368"/>
                  </a:lnTo>
                  <a:lnTo>
                    <a:pt x="348" y="368"/>
                  </a:lnTo>
                  <a:lnTo>
                    <a:pt x="346" y="366"/>
                  </a:lnTo>
                  <a:lnTo>
                    <a:pt x="346" y="366"/>
                  </a:lnTo>
                  <a:lnTo>
                    <a:pt x="344" y="326"/>
                  </a:lnTo>
                  <a:lnTo>
                    <a:pt x="344" y="326"/>
                  </a:lnTo>
                  <a:lnTo>
                    <a:pt x="336" y="318"/>
                  </a:lnTo>
                  <a:lnTo>
                    <a:pt x="330" y="314"/>
                  </a:lnTo>
                  <a:lnTo>
                    <a:pt x="324" y="314"/>
                  </a:lnTo>
                  <a:lnTo>
                    <a:pt x="318" y="314"/>
                  </a:lnTo>
                  <a:lnTo>
                    <a:pt x="318" y="314"/>
                  </a:lnTo>
                  <a:lnTo>
                    <a:pt x="312" y="322"/>
                  </a:lnTo>
                  <a:lnTo>
                    <a:pt x="308" y="328"/>
                  </a:lnTo>
                  <a:lnTo>
                    <a:pt x="300" y="346"/>
                  </a:lnTo>
                  <a:lnTo>
                    <a:pt x="300" y="346"/>
                  </a:lnTo>
                  <a:lnTo>
                    <a:pt x="296" y="346"/>
                  </a:lnTo>
                  <a:lnTo>
                    <a:pt x="296" y="346"/>
                  </a:lnTo>
                  <a:lnTo>
                    <a:pt x="270" y="320"/>
                  </a:lnTo>
                  <a:lnTo>
                    <a:pt x="258" y="308"/>
                  </a:lnTo>
                  <a:lnTo>
                    <a:pt x="246" y="300"/>
                  </a:lnTo>
                  <a:lnTo>
                    <a:pt x="246" y="300"/>
                  </a:lnTo>
                  <a:lnTo>
                    <a:pt x="228" y="296"/>
                  </a:lnTo>
                  <a:lnTo>
                    <a:pt x="216" y="292"/>
                  </a:lnTo>
                  <a:lnTo>
                    <a:pt x="206" y="288"/>
                  </a:lnTo>
                  <a:lnTo>
                    <a:pt x="200" y="280"/>
                  </a:lnTo>
                  <a:lnTo>
                    <a:pt x="194" y="274"/>
                  </a:lnTo>
                  <a:lnTo>
                    <a:pt x="192" y="264"/>
                  </a:lnTo>
                  <a:lnTo>
                    <a:pt x="186" y="240"/>
                  </a:lnTo>
                  <a:lnTo>
                    <a:pt x="186" y="240"/>
                  </a:lnTo>
                  <a:lnTo>
                    <a:pt x="180" y="224"/>
                  </a:lnTo>
                  <a:lnTo>
                    <a:pt x="170" y="210"/>
                  </a:lnTo>
                  <a:lnTo>
                    <a:pt x="156" y="190"/>
                  </a:lnTo>
                  <a:lnTo>
                    <a:pt x="156" y="190"/>
                  </a:lnTo>
                  <a:lnTo>
                    <a:pt x="152" y="174"/>
                  </a:lnTo>
                  <a:lnTo>
                    <a:pt x="152" y="174"/>
                  </a:lnTo>
                  <a:lnTo>
                    <a:pt x="144" y="172"/>
                  </a:lnTo>
                  <a:lnTo>
                    <a:pt x="144" y="172"/>
                  </a:lnTo>
                  <a:lnTo>
                    <a:pt x="112" y="200"/>
                  </a:lnTo>
                  <a:lnTo>
                    <a:pt x="112" y="200"/>
                  </a:lnTo>
                  <a:lnTo>
                    <a:pt x="98" y="226"/>
                  </a:lnTo>
                  <a:lnTo>
                    <a:pt x="98" y="226"/>
                  </a:lnTo>
                  <a:lnTo>
                    <a:pt x="90" y="220"/>
                  </a:lnTo>
                  <a:lnTo>
                    <a:pt x="86" y="214"/>
                  </a:lnTo>
                  <a:lnTo>
                    <a:pt x="80" y="200"/>
                  </a:lnTo>
                  <a:lnTo>
                    <a:pt x="76" y="186"/>
                  </a:lnTo>
                  <a:lnTo>
                    <a:pt x="74" y="182"/>
                  </a:lnTo>
                  <a:lnTo>
                    <a:pt x="72" y="178"/>
                  </a:lnTo>
                  <a:lnTo>
                    <a:pt x="72" y="178"/>
                  </a:lnTo>
                  <a:lnTo>
                    <a:pt x="60" y="152"/>
                  </a:lnTo>
                  <a:lnTo>
                    <a:pt x="60" y="152"/>
                  </a:lnTo>
                  <a:lnTo>
                    <a:pt x="60" y="116"/>
                  </a:lnTo>
                  <a:lnTo>
                    <a:pt x="60" y="116"/>
                  </a:lnTo>
                  <a:lnTo>
                    <a:pt x="48" y="100"/>
                  </a:lnTo>
                  <a:lnTo>
                    <a:pt x="36" y="88"/>
                  </a:lnTo>
                  <a:lnTo>
                    <a:pt x="12" y="68"/>
                  </a:lnTo>
                  <a:lnTo>
                    <a:pt x="12" y="68"/>
                  </a:lnTo>
                  <a:lnTo>
                    <a:pt x="6" y="66"/>
                  </a:lnTo>
                  <a:lnTo>
                    <a:pt x="2" y="64"/>
                  </a:lnTo>
                  <a:lnTo>
                    <a:pt x="0" y="58"/>
                  </a:lnTo>
                  <a:lnTo>
                    <a:pt x="0" y="52"/>
                  </a:lnTo>
                  <a:lnTo>
                    <a:pt x="4" y="38"/>
                  </a:lnTo>
                  <a:lnTo>
                    <a:pt x="8" y="32"/>
                  </a:lnTo>
                  <a:lnTo>
                    <a:pt x="8" y="32"/>
                  </a:lnTo>
                  <a:lnTo>
                    <a:pt x="14" y="30"/>
                  </a:lnTo>
                  <a:lnTo>
                    <a:pt x="14" y="30"/>
                  </a:lnTo>
                  <a:lnTo>
                    <a:pt x="28" y="40"/>
                  </a:lnTo>
                  <a:lnTo>
                    <a:pt x="42" y="50"/>
                  </a:lnTo>
                  <a:lnTo>
                    <a:pt x="58" y="56"/>
                  </a:lnTo>
                  <a:lnTo>
                    <a:pt x="68" y="60"/>
                  </a:lnTo>
                  <a:lnTo>
                    <a:pt x="78" y="60"/>
                  </a:lnTo>
                  <a:lnTo>
                    <a:pt x="78" y="60"/>
                  </a:lnTo>
                  <a:lnTo>
                    <a:pt x="88" y="52"/>
                  </a:lnTo>
                  <a:lnTo>
                    <a:pt x="98" y="42"/>
                  </a:lnTo>
                  <a:lnTo>
                    <a:pt x="108" y="32"/>
                  </a:lnTo>
                  <a:lnTo>
                    <a:pt x="118" y="24"/>
                  </a:lnTo>
                  <a:lnTo>
                    <a:pt x="118" y="24"/>
                  </a:lnTo>
                  <a:lnTo>
                    <a:pt x="128" y="8"/>
                  </a:lnTo>
                  <a:lnTo>
                    <a:pt x="134" y="4"/>
                  </a:lnTo>
                  <a:lnTo>
                    <a:pt x="138" y="0"/>
                  </a:lnTo>
                  <a:lnTo>
                    <a:pt x="144" y="0"/>
                  </a:lnTo>
                  <a:lnTo>
                    <a:pt x="152" y="4"/>
                  </a:lnTo>
                  <a:lnTo>
                    <a:pt x="158" y="10"/>
                  </a:lnTo>
                  <a:lnTo>
                    <a:pt x="166" y="22"/>
                  </a:lnTo>
                  <a:lnTo>
                    <a:pt x="166" y="22"/>
                  </a:lnTo>
                  <a:lnTo>
                    <a:pt x="168" y="32"/>
                  </a:lnTo>
                  <a:lnTo>
                    <a:pt x="172" y="42"/>
                  </a:lnTo>
                  <a:lnTo>
                    <a:pt x="180" y="52"/>
                  </a:lnTo>
                  <a:lnTo>
                    <a:pt x="188" y="60"/>
                  </a:lnTo>
                  <a:lnTo>
                    <a:pt x="198" y="68"/>
                  </a:lnTo>
                  <a:lnTo>
                    <a:pt x="210" y="74"/>
                  </a:lnTo>
                  <a:lnTo>
                    <a:pt x="224" y="78"/>
                  </a:lnTo>
                  <a:lnTo>
                    <a:pt x="238" y="82"/>
                  </a:lnTo>
                  <a:lnTo>
                    <a:pt x="238" y="82"/>
                  </a:lnTo>
                  <a:lnTo>
                    <a:pt x="294" y="66"/>
                  </a:lnTo>
                  <a:lnTo>
                    <a:pt x="294" y="66"/>
                  </a:lnTo>
                  <a:lnTo>
                    <a:pt x="340" y="26"/>
                  </a:lnTo>
                  <a:lnTo>
                    <a:pt x="340" y="26"/>
                  </a:lnTo>
                  <a:lnTo>
                    <a:pt x="350" y="30"/>
                  </a:lnTo>
                  <a:lnTo>
                    <a:pt x="350" y="30"/>
                  </a:lnTo>
                  <a:lnTo>
                    <a:pt x="348" y="46"/>
                  </a:lnTo>
                  <a:lnTo>
                    <a:pt x="348" y="54"/>
                  </a:lnTo>
                  <a:lnTo>
                    <a:pt x="348" y="64"/>
                  </a:lnTo>
                  <a:lnTo>
                    <a:pt x="352" y="72"/>
                  </a:lnTo>
                  <a:lnTo>
                    <a:pt x="358" y="80"/>
                  </a:lnTo>
                  <a:lnTo>
                    <a:pt x="366" y="84"/>
                  </a:lnTo>
                  <a:lnTo>
                    <a:pt x="380" y="86"/>
                  </a:lnTo>
                  <a:lnTo>
                    <a:pt x="380" y="86"/>
                  </a:lnTo>
                  <a:lnTo>
                    <a:pt x="388" y="82"/>
                  </a:lnTo>
                  <a:lnTo>
                    <a:pt x="398" y="78"/>
                  </a:lnTo>
                  <a:lnTo>
                    <a:pt x="398" y="78"/>
                  </a:lnTo>
                  <a:lnTo>
                    <a:pt x="404" y="74"/>
                  </a:lnTo>
                  <a:lnTo>
                    <a:pt x="410" y="72"/>
                  </a:lnTo>
                  <a:lnTo>
                    <a:pt x="416" y="74"/>
                  </a:lnTo>
                  <a:lnTo>
                    <a:pt x="422" y="76"/>
                  </a:lnTo>
                  <a:lnTo>
                    <a:pt x="434" y="88"/>
                  </a:lnTo>
                  <a:lnTo>
                    <a:pt x="446" y="102"/>
                  </a:lnTo>
                  <a:lnTo>
                    <a:pt x="446" y="102"/>
                  </a:lnTo>
                  <a:lnTo>
                    <a:pt x="470" y="110"/>
                  </a:lnTo>
                  <a:lnTo>
                    <a:pt x="470" y="110"/>
                  </a:lnTo>
                  <a:lnTo>
                    <a:pt x="478" y="122"/>
                  </a:lnTo>
                  <a:lnTo>
                    <a:pt x="488" y="136"/>
                  </a:lnTo>
                  <a:lnTo>
                    <a:pt x="500" y="152"/>
                  </a:lnTo>
                  <a:lnTo>
                    <a:pt x="518" y="166"/>
                  </a:lnTo>
                  <a:lnTo>
                    <a:pt x="518" y="166"/>
                  </a:lnTo>
                  <a:lnTo>
                    <a:pt x="526" y="166"/>
                  </a:lnTo>
                  <a:lnTo>
                    <a:pt x="526" y="166"/>
                  </a:lnTo>
                  <a:lnTo>
                    <a:pt x="536" y="156"/>
                  </a:lnTo>
                  <a:lnTo>
                    <a:pt x="542" y="144"/>
                  </a:lnTo>
                  <a:lnTo>
                    <a:pt x="546" y="134"/>
                  </a:lnTo>
                  <a:lnTo>
                    <a:pt x="550" y="122"/>
                  </a:lnTo>
                  <a:lnTo>
                    <a:pt x="550" y="122"/>
                  </a:lnTo>
                  <a:lnTo>
                    <a:pt x="568" y="128"/>
                  </a:lnTo>
                  <a:lnTo>
                    <a:pt x="568" y="128"/>
                  </a:lnTo>
                  <a:lnTo>
                    <a:pt x="572" y="140"/>
                  </a:lnTo>
                  <a:lnTo>
                    <a:pt x="580" y="154"/>
                  </a:lnTo>
                  <a:lnTo>
                    <a:pt x="592" y="168"/>
                  </a:lnTo>
                  <a:lnTo>
                    <a:pt x="606" y="180"/>
                  </a:lnTo>
                  <a:lnTo>
                    <a:pt x="606" y="180"/>
                  </a:lnTo>
                  <a:lnTo>
                    <a:pt x="606" y="184"/>
                  </a:lnTo>
                  <a:lnTo>
                    <a:pt x="606" y="184"/>
                  </a:lnTo>
                  <a:lnTo>
                    <a:pt x="632" y="206"/>
                  </a:lnTo>
                  <a:lnTo>
                    <a:pt x="632" y="206"/>
                  </a:lnTo>
                  <a:lnTo>
                    <a:pt x="664" y="204"/>
                  </a:lnTo>
                  <a:lnTo>
                    <a:pt x="664" y="204"/>
                  </a:lnTo>
                  <a:lnTo>
                    <a:pt x="670" y="196"/>
                  </a:lnTo>
                  <a:lnTo>
                    <a:pt x="678" y="190"/>
                  </a:lnTo>
                  <a:lnTo>
                    <a:pt x="678" y="190"/>
                  </a:lnTo>
                  <a:lnTo>
                    <a:pt x="680" y="188"/>
                  </a:lnTo>
                  <a:lnTo>
                    <a:pt x="684" y="186"/>
                  </a:lnTo>
                  <a:lnTo>
                    <a:pt x="690" y="180"/>
                  </a:lnTo>
                  <a:lnTo>
                    <a:pt x="690" y="180"/>
                  </a:lnTo>
                  <a:lnTo>
                    <a:pt x="690" y="172"/>
                  </a:lnTo>
                  <a:lnTo>
                    <a:pt x="690" y="172"/>
                  </a:lnTo>
                  <a:lnTo>
                    <a:pt x="684" y="168"/>
                  </a:lnTo>
                  <a:lnTo>
                    <a:pt x="684" y="168"/>
                  </a:lnTo>
                  <a:lnTo>
                    <a:pt x="684" y="164"/>
                  </a:lnTo>
                  <a:lnTo>
                    <a:pt x="688" y="160"/>
                  </a:lnTo>
                  <a:lnTo>
                    <a:pt x="700" y="154"/>
                  </a:lnTo>
                  <a:lnTo>
                    <a:pt x="724" y="146"/>
                  </a:lnTo>
                  <a:lnTo>
                    <a:pt x="724" y="146"/>
                  </a:lnTo>
                  <a:lnTo>
                    <a:pt x="730" y="142"/>
                  </a:lnTo>
                  <a:lnTo>
                    <a:pt x="734" y="140"/>
                  </a:lnTo>
                  <a:lnTo>
                    <a:pt x="734" y="140"/>
                  </a:lnTo>
                  <a:lnTo>
                    <a:pt x="742" y="132"/>
                  </a:lnTo>
                  <a:lnTo>
                    <a:pt x="742" y="132"/>
                  </a:lnTo>
                  <a:lnTo>
                    <a:pt x="744" y="134"/>
                  </a:lnTo>
                  <a:lnTo>
                    <a:pt x="746" y="136"/>
                  </a:lnTo>
                  <a:lnTo>
                    <a:pt x="750" y="144"/>
                  </a:lnTo>
                  <a:lnTo>
                    <a:pt x="756" y="154"/>
                  </a:lnTo>
                  <a:lnTo>
                    <a:pt x="762" y="158"/>
                  </a:lnTo>
                  <a:lnTo>
                    <a:pt x="770" y="162"/>
                  </a:lnTo>
                  <a:lnTo>
                    <a:pt x="770" y="162"/>
                  </a:lnTo>
                  <a:lnTo>
                    <a:pt x="806" y="188"/>
                  </a:lnTo>
                  <a:lnTo>
                    <a:pt x="806" y="188"/>
                  </a:lnTo>
                  <a:lnTo>
                    <a:pt x="838" y="194"/>
                  </a:lnTo>
                  <a:lnTo>
                    <a:pt x="838" y="194"/>
                  </a:lnTo>
                  <a:lnTo>
                    <a:pt x="838" y="204"/>
                  </a:lnTo>
                  <a:lnTo>
                    <a:pt x="838" y="220"/>
                  </a:lnTo>
                  <a:lnTo>
                    <a:pt x="838" y="228"/>
                  </a:lnTo>
                  <a:lnTo>
                    <a:pt x="836" y="236"/>
                  </a:lnTo>
                  <a:lnTo>
                    <a:pt x="834" y="242"/>
                  </a:lnTo>
                  <a:lnTo>
                    <a:pt x="828" y="246"/>
                  </a:lnTo>
                  <a:lnTo>
                    <a:pt x="828" y="246"/>
                  </a:lnTo>
                  <a:lnTo>
                    <a:pt x="818" y="272"/>
                  </a:lnTo>
                  <a:lnTo>
                    <a:pt x="818" y="272"/>
                  </a:lnTo>
                  <a:lnTo>
                    <a:pt x="812" y="306"/>
                  </a:lnTo>
                  <a:lnTo>
                    <a:pt x="812" y="306"/>
                  </a:lnTo>
                  <a:lnTo>
                    <a:pt x="802" y="308"/>
                  </a:lnTo>
                  <a:lnTo>
                    <a:pt x="802" y="308"/>
                  </a:lnTo>
                  <a:lnTo>
                    <a:pt x="800" y="302"/>
                  </a:lnTo>
                  <a:lnTo>
                    <a:pt x="796" y="300"/>
                  </a:lnTo>
                  <a:lnTo>
                    <a:pt x="792" y="298"/>
                  </a:lnTo>
                  <a:lnTo>
                    <a:pt x="788" y="298"/>
                  </a:lnTo>
                  <a:lnTo>
                    <a:pt x="778" y="300"/>
                  </a:lnTo>
                  <a:lnTo>
                    <a:pt x="774" y="302"/>
                  </a:lnTo>
                  <a:lnTo>
                    <a:pt x="774" y="302"/>
                  </a:lnTo>
                  <a:lnTo>
                    <a:pt x="770" y="300"/>
                  </a:lnTo>
                  <a:lnTo>
                    <a:pt x="770" y="300"/>
                  </a:lnTo>
                  <a:lnTo>
                    <a:pt x="770" y="258"/>
                  </a:lnTo>
                  <a:lnTo>
                    <a:pt x="770" y="258"/>
                  </a:lnTo>
                  <a:lnTo>
                    <a:pt x="762" y="248"/>
                  </a:lnTo>
                  <a:lnTo>
                    <a:pt x="756" y="244"/>
                  </a:lnTo>
                  <a:lnTo>
                    <a:pt x="750" y="242"/>
                  </a:lnTo>
                  <a:lnTo>
                    <a:pt x="744" y="242"/>
                  </a:lnTo>
                  <a:lnTo>
                    <a:pt x="738" y="244"/>
                  </a:lnTo>
                  <a:lnTo>
                    <a:pt x="732" y="250"/>
                  </a:lnTo>
                  <a:lnTo>
                    <a:pt x="722" y="264"/>
                  </a:lnTo>
                  <a:lnTo>
                    <a:pt x="722" y="264"/>
                  </a:lnTo>
                  <a:lnTo>
                    <a:pt x="716" y="282"/>
                  </a:lnTo>
                  <a:lnTo>
                    <a:pt x="708" y="302"/>
                  </a:lnTo>
                  <a:lnTo>
                    <a:pt x="698" y="320"/>
                  </a:lnTo>
                  <a:lnTo>
                    <a:pt x="690" y="340"/>
                  </a:lnTo>
                  <a:lnTo>
                    <a:pt x="690" y="340"/>
                  </a:lnTo>
                  <a:lnTo>
                    <a:pt x="686" y="346"/>
                  </a:lnTo>
                  <a:lnTo>
                    <a:pt x="680" y="354"/>
                  </a:lnTo>
                  <a:lnTo>
                    <a:pt x="680" y="354"/>
                  </a:lnTo>
                  <a:lnTo>
                    <a:pt x="666" y="362"/>
                  </a:lnTo>
                  <a:lnTo>
                    <a:pt x="652" y="366"/>
                  </a:lnTo>
                  <a:lnTo>
                    <a:pt x="632" y="368"/>
                  </a:lnTo>
                  <a:lnTo>
                    <a:pt x="624" y="372"/>
                  </a:lnTo>
                  <a:lnTo>
                    <a:pt x="622" y="374"/>
                  </a:lnTo>
                  <a:lnTo>
                    <a:pt x="620" y="378"/>
                  </a:lnTo>
                  <a:lnTo>
                    <a:pt x="618" y="390"/>
                  </a:lnTo>
                  <a:lnTo>
                    <a:pt x="618" y="410"/>
                  </a:lnTo>
                  <a:lnTo>
                    <a:pt x="618" y="410"/>
                  </a:lnTo>
                  <a:lnTo>
                    <a:pt x="644" y="432"/>
                  </a:lnTo>
                  <a:lnTo>
                    <a:pt x="644" y="432"/>
                  </a:lnTo>
                  <a:lnTo>
                    <a:pt x="642" y="438"/>
                  </a:lnTo>
                  <a:lnTo>
                    <a:pt x="638" y="444"/>
                  </a:lnTo>
                  <a:lnTo>
                    <a:pt x="628" y="454"/>
                  </a:lnTo>
                  <a:lnTo>
                    <a:pt x="628" y="454"/>
                  </a:lnTo>
                  <a:lnTo>
                    <a:pt x="620" y="456"/>
                  </a:lnTo>
                  <a:lnTo>
                    <a:pt x="610" y="456"/>
                  </a:lnTo>
                  <a:lnTo>
                    <a:pt x="588" y="456"/>
                  </a:lnTo>
                  <a:lnTo>
                    <a:pt x="570" y="452"/>
                  </a:lnTo>
                  <a:lnTo>
                    <a:pt x="556" y="448"/>
                  </a:lnTo>
                  <a:lnTo>
                    <a:pt x="556" y="448"/>
                  </a:lnTo>
                  <a:lnTo>
                    <a:pt x="548" y="442"/>
                  </a:lnTo>
                  <a:lnTo>
                    <a:pt x="540" y="438"/>
                  </a:lnTo>
                  <a:lnTo>
                    <a:pt x="532" y="436"/>
                  </a:lnTo>
                  <a:lnTo>
                    <a:pt x="526" y="438"/>
                  </a:lnTo>
                  <a:lnTo>
                    <a:pt x="520" y="440"/>
                  </a:lnTo>
                  <a:lnTo>
                    <a:pt x="514" y="446"/>
                  </a:lnTo>
                  <a:lnTo>
                    <a:pt x="502" y="456"/>
                  </a:lnTo>
                  <a:lnTo>
                    <a:pt x="502" y="456"/>
                  </a:lnTo>
                  <a:lnTo>
                    <a:pt x="480" y="520"/>
                  </a:lnTo>
                  <a:lnTo>
                    <a:pt x="480" y="520"/>
                  </a:lnTo>
                  <a:lnTo>
                    <a:pt x="476" y="530"/>
                  </a:lnTo>
                  <a:lnTo>
                    <a:pt x="476" y="530"/>
                  </a:lnTo>
                  <a:lnTo>
                    <a:pt x="464" y="532"/>
                  </a:lnTo>
                  <a:lnTo>
                    <a:pt x="464" y="532"/>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6" name="Freeform 38">
              <a:extLst>
                <a:ext uri="{FF2B5EF4-FFF2-40B4-BE49-F238E27FC236}">
                  <a16:creationId xmlns:a16="http://schemas.microsoft.com/office/drawing/2014/main" xmlns="" id="{6160D840-4494-F042-8317-617F212D6A8B}"/>
                </a:ext>
              </a:extLst>
            </p:cNvPr>
            <p:cNvSpPr>
              <a:spLocks/>
            </p:cNvSpPr>
            <p:nvPr/>
          </p:nvSpPr>
          <p:spPr bwMode="auto">
            <a:xfrm>
              <a:off x="3645452" y="1180215"/>
              <a:ext cx="1008387" cy="901574"/>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4" h="996">
                  <a:moveTo>
                    <a:pt x="812" y="996"/>
                  </a:moveTo>
                  <a:lnTo>
                    <a:pt x="812" y="996"/>
                  </a:lnTo>
                  <a:lnTo>
                    <a:pt x="772" y="958"/>
                  </a:lnTo>
                  <a:lnTo>
                    <a:pt x="772" y="958"/>
                  </a:lnTo>
                  <a:lnTo>
                    <a:pt x="760" y="936"/>
                  </a:lnTo>
                  <a:lnTo>
                    <a:pt x="754" y="926"/>
                  </a:lnTo>
                  <a:lnTo>
                    <a:pt x="750" y="920"/>
                  </a:lnTo>
                  <a:lnTo>
                    <a:pt x="742" y="916"/>
                  </a:lnTo>
                  <a:lnTo>
                    <a:pt x="736" y="912"/>
                  </a:lnTo>
                  <a:lnTo>
                    <a:pt x="726" y="910"/>
                  </a:lnTo>
                  <a:lnTo>
                    <a:pt x="716" y="912"/>
                  </a:lnTo>
                  <a:lnTo>
                    <a:pt x="716" y="912"/>
                  </a:lnTo>
                  <a:lnTo>
                    <a:pt x="698" y="952"/>
                  </a:lnTo>
                  <a:lnTo>
                    <a:pt x="698" y="952"/>
                  </a:lnTo>
                  <a:lnTo>
                    <a:pt x="692" y="950"/>
                  </a:lnTo>
                  <a:lnTo>
                    <a:pt x="684" y="946"/>
                  </a:lnTo>
                  <a:lnTo>
                    <a:pt x="672" y="932"/>
                  </a:lnTo>
                  <a:lnTo>
                    <a:pt x="664" y="918"/>
                  </a:lnTo>
                  <a:lnTo>
                    <a:pt x="660" y="910"/>
                  </a:lnTo>
                  <a:lnTo>
                    <a:pt x="660" y="910"/>
                  </a:lnTo>
                  <a:lnTo>
                    <a:pt x="656" y="908"/>
                  </a:lnTo>
                  <a:lnTo>
                    <a:pt x="654" y="904"/>
                  </a:lnTo>
                  <a:lnTo>
                    <a:pt x="650" y="896"/>
                  </a:lnTo>
                  <a:lnTo>
                    <a:pt x="650" y="896"/>
                  </a:lnTo>
                  <a:lnTo>
                    <a:pt x="628" y="892"/>
                  </a:lnTo>
                  <a:lnTo>
                    <a:pt x="628" y="892"/>
                  </a:lnTo>
                  <a:lnTo>
                    <a:pt x="620" y="880"/>
                  </a:lnTo>
                  <a:lnTo>
                    <a:pt x="614" y="872"/>
                  </a:lnTo>
                  <a:lnTo>
                    <a:pt x="608" y="868"/>
                  </a:lnTo>
                  <a:lnTo>
                    <a:pt x="602" y="864"/>
                  </a:lnTo>
                  <a:lnTo>
                    <a:pt x="588" y="862"/>
                  </a:lnTo>
                  <a:lnTo>
                    <a:pt x="572" y="860"/>
                  </a:lnTo>
                  <a:lnTo>
                    <a:pt x="572" y="860"/>
                  </a:lnTo>
                  <a:lnTo>
                    <a:pt x="568" y="866"/>
                  </a:lnTo>
                  <a:lnTo>
                    <a:pt x="568" y="866"/>
                  </a:lnTo>
                  <a:lnTo>
                    <a:pt x="554" y="870"/>
                  </a:lnTo>
                  <a:lnTo>
                    <a:pt x="544" y="870"/>
                  </a:lnTo>
                  <a:lnTo>
                    <a:pt x="538" y="866"/>
                  </a:lnTo>
                  <a:lnTo>
                    <a:pt x="536" y="860"/>
                  </a:lnTo>
                  <a:lnTo>
                    <a:pt x="534" y="852"/>
                  </a:lnTo>
                  <a:lnTo>
                    <a:pt x="534" y="842"/>
                  </a:lnTo>
                  <a:lnTo>
                    <a:pt x="534" y="824"/>
                  </a:lnTo>
                  <a:lnTo>
                    <a:pt x="534" y="824"/>
                  </a:lnTo>
                  <a:lnTo>
                    <a:pt x="526" y="816"/>
                  </a:lnTo>
                  <a:lnTo>
                    <a:pt x="520" y="814"/>
                  </a:lnTo>
                  <a:lnTo>
                    <a:pt x="514" y="812"/>
                  </a:lnTo>
                  <a:lnTo>
                    <a:pt x="506" y="812"/>
                  </a:lnTo>
                  <a:lnTo>
                    <a:pt x="506" y="812"/>
                  </a:lnTo>
                  <a:lnTo>
                    <a:pt x="488" y="834"/>
                  </a:lnTo>
                  <a:lnTo>
                    <a:pt x="488" y="834"/>
                  </a:lnTo>
                  <a:lnTo>
                    <a:pt x="474" y="842"/>
                  </a:lnTo>
                  <a:lnTo>
                    <a:pt x="474" y="842"/>
                  </a:lnTo>
                  <a:lnTo>
                    <a:pt x="468" y="848"/>
                  </a:lnTo>
                  <a:lnTo>
                    <a:pt x="460" y="852"/>
                  </a:lnTo>
                  <a:lnTo>
                    <a:pt x="452" y="858"/>
                  </a:lnTo>
                  <a:lnTo>
                    <a:pt x="442" y="860"/>
                  </a:lnTo>
                  <a:lnTo>
                    <a:pt x="422" y="866"/>
                  </a:lnTo>
                  <a:lnTo>
                    <a:pt x="404" y="868"/>
                  </a:lnTo>
                  <a:lnTo>
                    <a:pt x="404" y="868"/>
                  </a:lnTo>
                  <a:lnTo>
                    <a:pt x="380" y="858"/>
                  </a:lnTo>
                  <a:lnTo>
                    <a:pt x="372" y="852"/>
                  </a:lnTo>
                  <a:lnTo>
                    <a:pt x="364" y="846"/>
                  </a:lnTo>
                  <a:lnTo>
                    <a:pt x="360" y="840"/>
                  </a:lnTo>
                  <a:lnTo>
                    <a:pt x="354" y="832"/>
                  </a:lnTo>
                  <a:lnTo>
                    <a:pt x="348" y="814"/>
                  </a:lnTo>
                  <a:lnTo>
                    <a:pt x="348" y="814"/>
                  </a:lnTo>
                  <a:lnTo>
                    <a:pt x="336" y="796"/>
                  </a:lnTo>
                  <a:lnTo>
                    <a:pt x="332" y="792"/>
                  </a:lnTo>
                  <a:lnTo>
                    <a:pt x="330" y="790"/>
                  </a:lnTo>
                  <a:lnTo>
                    <a:pt x="320" y="790"/>
                  </a:lnTo>
                  <a:lnTo>
                    <a:pt x="304" y="788"/>
                  </a:lnTo>
                  <a:lnTo>
                    <a:pt x="304" y="788"/>
                  </a:lnTo>
                  <a:lnTo>
                    <a:pt x="302" y="790"/>
                  </a:lnTo>
                  <a:lnTo>
                    <a:pt x="302" y="790"/>
                  </a:lnTo>
                  <a:lnTo>
                    <a:pt x="294" y="786"/>
                  </a:lnTo>
                  <a:lnTo>
                    <a:pt x="290" y="782"/>
                  </a:lnTo>
                  <a:lnTo>
                    <a:pt x="288" y="776"/>
                  </a:lnTo>
                  <a:lnTo>
                    <a:pt x="286" y="770"/>
                  </a:lnTo>
                  <a:lnTo>
                    <a:pt x="286" y="770"/>
                  </a:lnTo>
                  <a:lnTo>
                    <a:pt x="294" y="768"/>
                  </a:lnTo>
                  <a:lnTo>
                    <a:pt x="304" y="766"/>
                  </a:lnTo>
                  <a:lnTo>
                    <a:pt x="314" y="762"/>
                  </a:lnTo>
                  <a:lnTo>
                    <a:pt x="324" y="756"/>
                  </a:lnTo>
                  <a:lnTo>
                    <a:pt x="324" y="756"/>
                  </a:lnTo>
                  <a:lnTo>
                    <a:pt x="322" y="736"/>
                  </a:lnTo>
                  <a:lnTo>
                    <a:pt x="318" y="722"/>
                  </a:lnTo>
                  <a:lnTo>
                    <a:pt x="318" y="722"/>
                  </a:lnTo>
                  <a:lnTo>
                    <a:pt x="310" y="708"/>
                  </a:lnTo>
                  <a:lnTo>
                    <a:pt x="310" y="708"/>
                  </a:lnTo>
                  <a:lnTo>
                    <a:pt x="296" y="708"/>
                  </a:lnTo>
                  <a:lnTo>
                    <a:pt x="288" y="712"/>
                  </a:lnTo>
                  <a:lnTo>
                    <a:pt x="284" y="720"/>
                  </a:lnTo>
                  <a:lnTo>
                    <a:pt x="278" y="732"/>
                  </a:lnTo>
                  <a:lnTo>
                    <a:pt x="278" y="732"/>
                  </a:lnTo>
                  <a:lnTo>
                    <a:pt x="270" y="732"/>
                  </a:lnTo>
                  <a:lnTo>
                    <a:pt x="264" y="730"/>
                  </a:lnTo>
                  <a:lnTo>
                    <a:pt x="252" y="724"/>
                  </a:lnTo>
                  <a:lnTo>
                    <a:pt x="244" y="716"/>
                  </a:lnTo>
                  <a:lnTo>
                    <a:pt x="234" y="712"/>
                  </a:lnTo>
                  <a:lnTo>
                    <a:pt x="234" y="712"/>
                  </a:lnTo>
                  <a:lnTo>
                    <a:pt x="232" y="702"/>
                  </a:lnTo>
                  <a:lnTo>
                    <a:pt x="228" y="696"/>
                  </a:lnTo>
                  <a:lnTo>
                    <a:pt x="220" y="686"/>
                  </a:lnTo>
                  <a:lnTo>
                    <a:pt x="220" y="686"/>
                  </a:lnTo>
                  <a:lnTo>
                    <a:pt x="220" y="662"/>
                  </a:lnTo>
                  <a:lnTo>
                    <a:pt x="220" y="662"/>
                  </a:lnTo>
                  <a:lnTo>
                    <a:pt x="232" y="650"/>
                  </a:lnTo>
                  <a:lnTo>
                    <a:pt x="244" y="640"/>
                  </a:lnTo>
                  <a:lnTo>
                    <a:pt x="260" y="616"/>
                  </a:lnTo>
                  <a:lnTo>
                    <a:pt x="260" y="616"/>
                  </a:lnTo>
                  <a:lnTo>
                    <a:pt x="264" y="602"/>
                  </a:lnTo>
                  <a:lnTo>
                    <a:pt x="268" y="592"/>
                  </a:lnTo>
                  <a:lnTo>
                    <a:pt x="274" y="582"/>
                  </a:lnTo>
                  <a:lnTo>
                    <a:pt x="280" y="572"/>
                  </a:lnTo>
                  <a:lnTo>
                    <a:pt x="292" y="556"/>
                  </a:lnTo>
                  <a:lnTo>
                    <a:pt x="298" y="546"/>
                  </a:lnTo>
                  <a:lnTo>
                    <a:pt x="302" y="536"/>
                  </a:lnTo>
                  <a:lnTo>
                    <a:pt x="302" y="536"/>
                  </a:lnTo>
                  <a:lnTo>
                    <a:pt x="304" y="516"/>
                  </a:lnTo>
                  <a:lnTo>
                    <a:pt x="304" y="516"/>
                  </a:lnTo>
                  <a:lnTo>
                    <a:pt x="308" y="518"/>
                  </a:lnTo>
                  <a:lnTo>
                    <a:pt x="312" y="520"/>
                  </a:lnTo>
                  <a:lnTo>
                    <a:pt x="316" y="528"/>
                  </a:lnTo>
                  <a:lnTo>
                    <a:pt x="316" y="528"/>
                  </a:lnTo>
                  <a:lnTo>
                    <a:pt x="316" y="538"/>
                  </a:lnTo>
                  <a:lnTo>
                    <a:pt x="314" y="550"/>
                  </a:lnTo>
                  <a:lnTo>
                    <a:pt x="316" y="556"/>
                  </a:lnTo>
                  <a:lnTo>
                    <a:pt x="318" y="562"/>
                  </a:lnTo>
                  <a:lnTo>
                    <a:pt x="322" y="568"/>
                  </a:lnTo>
                  <a:lnTo>
                    <a:pt x="330" y="572"/>
                  </a:lnTo>
                  <a:lnTo>
                    <a:pt x="330" y="572"/>
                  </a:lnTo>
                  <a:lnTo>
                    <a:pt x="348" y="572"/>
                  </a:lnTo>
                  <a:lnTo>
                    <a:pt x="358" y="568"/>
                  </a:lnTo>
                  <a:lnTo>
                    <a:pt x="366" y="562"/>
                  </a:lnTo>
                  <a:lnTo>
                    <a:pt x="366" y="562"/>
                  </a:lnTo>
                  <a:lnTo>
                    <a:pt x="368" y="524"/>
                  </a:lnTo>
                  <a:lnTo>
                    <a:pt x="368" y="508"/>
                  </a:lnTo>
                  <a:lnTo>
                    <a:pt x="366" y="494"/>
                  </a:lnTo>
                  <a:lnTo>
                    <a:pt x="366" y="494"/>
                  </a:lnTo>
                  <a:lnTo>
                    <a:pt x="358" y="484"/>
                  </a:lnTo>
                  <a:lnTo>
                    <a:pt x="352" y="474"/>
                  </a:lnTo>
                  <a:lnTo>
                    <a:pt x="348" y="466"/>
                  </a:lnTo>
                  <a:lnTo>
                    <a:pt x="348" y="458"/>
                  </a:lnTo>
                  <a:lnTo>
                    <a:pt x="350" y="452"/>
                  </a:lnTo>
                  <a:lnTo>
                    <a:pt x="352" y="444"/>
                  </a:lnTo>
                  <a:lnTo>
                    <a:pt x="360" y="428"/>
                  </a:lnTo>
                  <a:lnTo>
                    <a:pt x="360" y="428"/>
                  </a:lnTo>
                  <a:lnTo>
                    <a:pt x="358" y="410"/>
                  </a:lnTo>
                  <a:lnTo>
                    <a:pt x="352" y="392"/>
                  </a:lnTo>
                  <a:lnTo>
                    <a:pt x="346" y="380"/>
                  </a:lnTo>
                  <a:lnTo>
                    <a:pt x="340" y="372"/>
                  </a:lnTo>
                  <a:lnTo>
                    <a:pt x="340" y="372"/>
                  </a:lnTo>
                  <a:lnTo>
                    <a:pt x="338" y="348"/>
                  </a:lnTo>
                  <a:lnTo>
                    <a:pt x="338" y="348"/>
                  </a:lnTo>
                  <a:lnTo>
                    <a:pt x="350" y="320"/>
                  </a:lnTo>
                  <a:lnTo>
                    <a:pt x="350" y="320"/>
                  </a:lnTo>
                  <a:lnTo>
                    <a:pt x="352" y="306"/>
                  </a:lnTo>
                  <a:lnTo>
                    <a:pt x="354" y="294"/>
                  </a:lnTo>
                  <a:lnTo>
                    <a:pt x="364" y="268"/>
                  </a:lnTo>
                  <a:lnTo>
                    <a:pt x="364" y="268"/>
                  </a:lnTo>
                  <a:lnTo>
                    <a:pt x="362" y="252"/>
                  </a:lnTo>
                  <a:lnTo>
                    <a:pt x="360" y="236"/>
                  </a:lnTo>
                  <a:lnTo>
                    <a:pt x="356" y="218"/>
                  </a:lnTo>
                  <a:lnTo>
                    <a:pt x="350" y="202"/>
                  </a:lnTo>
                  <a:lnTo>
                    <a:pt x="342" y="188"/>
                  </a:lnTo>
                  <a:lnTo>
                    <a:pt x="334" y="174"/>
                  </a:lnTo>
                  <a:lnTo>
                    <a:pt x="324" y="164"/>
                  </a:lnTo>
                  <a:lnTo>
                    <a:pt x="314" y="158"/>
                  </a:lnTo>
                  <a:lnTo>
                    <a:pt x="314" y="158"/>
                  </a:lnTo>
                  <a:lnTo>
                    <a:pt x="296" y="158"/>
                  </a:lnTo>
                  <a:lnTo>
                    <a:pt x="284" y="160"/>
                  </a:lnTo>
                  <a:lnTo>
                    <a:pt x="272" y="164"/>
                  </a:lnTo>
                  <a:lnTo>
                    <a:pt x="262" y="172"/>
                  </a:lnTo>
                  <a:lnTo>
                    <a:pt x="262" y="172"/>
                  </a:lnTo>
                  <a:lnTo>
                    <a:pt x="252" y="188"/>
                  </a:lnTo>
                  <a:lnTo>
                    <a:pt x="244" y="198"/>
                  </a:lnTo>
                  <a:lnTo>
                    <a:pt x="234" y="204"/>
                  </a:lnTo>
                  <a:lnTo>
                    <a:pt x="216" y="208"/>
                  </a:lnTo>
                  <a:lnTo>
                    <a:pt x="216" y="208"/>
                  </a:lnTo>
                  <a:lnTo>
                    <a:pt x="198" y="210"/>
                  </a:lnTo>
                  <a:lnTo>
                    <a:pt x="182" y="214"/>
                  </a:lnTo>
                  <a:lnTo>
                    <a:pt x="166" y="218"/>
                  </a:lnTo>
                  <a:lnTo>
                    <a:pt x="152" y="222"/>
                  </a:lnTo>
                  <a:lnTo>
                    <a:pt x="152" y="222"/>
                  </a:lnTo>
                  <a:lnTo>
                    <a:pt x="144" y="218"/>
                  </a:lnTo>
                  <a:lnTo>
                    <a:pt x="138" y="212"/>
                  </a:lnTo>
                  <a:lnTo>
                    <a:pt x="134" y="208"/>
                  </a:lnTo>
                  <a:lnTo>
                    <a:pt x="132" y="202"/>
                  </a:lnTo>
                  <a:lnTo>
                    <a:pt x="130" y="192"/>
                  </a:lnTo>
                  <a:lnTo>
                    <a:pt x="128" y="184"/>
                  </a:lnTo>
                  <a:lnTo>
                    <a:pt x="128" y="184"/>
                  </a:lnTo>
                  <a:lnTo>
                    <a:pt x="124" y="164"/>
                  </a:lnTo>
                  <a:lnTo>
                    <a:pt x="118" y="148"/>
                  </a:lnTo>
                  <a:lnTo>
                    <a:pt x="110" y="136"/>
                  </a:lnTo>
                  <a:lnTo>
                    <a:pt x="102" y="126"/>
                  </a:lnTo>
                  <a:lnTo>
                    <a:pt x="102" y="126"/>
                  </a:lnTo>
                  <a:lnTo>
                    <a:pt x="86" y="120"/>
                  </a:lnTo>
                  <a:lnTo>
                    <a:pt x="72" y="116"/>
                  </a:lnTo>
                  <a:lnTo>
                    <a:pt x="62" y="114"/>
                  </a:lnTo>
                  <a:lnTo>
                    <a:pt x="54" y="116"/>
                  </a:lnTo>
                  <a:lnTo>
                    <a:pt x="48" y="122"/>
                  </a:lnTo>
                  <a:lnTo>
                    <a:pt x="46" y="130"/>
                  </a:lnTo>
                  <a:lnTo>
                    <a:pt x="44" y="140"/>
                  </a:lnTo>
                  <a:lnTo>
                    <a:pt x="44" y="156"/>
                  </a:lnTo>
                  <a:lnTo>
                    <a:pt x="44" y="156"/>
                  </a:lnTo>
                  <a:lnTo>
                    <a:pt x="0" y="124"/>
                  </a:lnTo>
                  <a:lnTo>
                    <a:pt x="0" y="124"/>
                  </a:lnTo>
                  <a:lnTo>
                    <a:pt x="0" y="118"/>
                  </a:lnTo>
                  <a:lnTo>
                    <a:pt x="0" y="118"/>
                  </a:lnTo>
                  <a:lnTo>
                    <a:pt x="20" y="96"/>
                  </a:lnTo>
                  <a:lnTo>
                    <a:pt x="20" y="96"/>
                  </a:lnTo>
                  <a:lnTo>
                    <a:pt x="24" y="58"/>
                  </a:lnTo>
                  <a:lnTo>
                    <a:pt x="24" y="58"/>
                  </a:lnTo>
                  <a:lnTo>
                    <a:pt x="10" y="46"/>
                  </a:lnTo>
                  <a:lnTo>
                    <a:pt x="10" y="46"/>
                  </a:lnTo>
                  <a:lnTo>
                    <a:pt x="72" y="10"/>
                  </a:lnTo>
                  <a:lnTo>
                    <a:pt x="72" y="10"/>
                  </a:lnTo>
                  <a:lnTo>
                    <a:pt x="88" y="4"/>
                  </a:lnTo>
                  <a:lnTo>
                    <a:pt x="104" y="0"/>
                  </a:lnTo>
                  <a:lnTo>
                    <a:pt x="122" y="0"/>
                  </a:lnTo>
                  <a:lnTo>
                    <a:pt x="142" y="2"/>
                  </a:lnTo>
                  <a:lnTo>
                    <a:pt x="142" y="2"/>
                  </a:lnTo>
                  <a:lnTo>
                    <a:pt x="156" y="10"/>
                  </a:lnTo>
                  <a:lnTo>
                    <a:pt x="168" y="16"/>
                  </a:lnTo>
                  <a:lnTo>
                    <a:pt x="184" y="18"/>
                  </a:lnTo>
                  <a:lnTo>
                    <a:pt x="204" y="20"/>
                  </a:lnTo>
                  <a:lnTo>
                    <a:pt x="204" y="20"/>
                  </a:lnTo>
                  <a:lnTo>
                    <a:pt x="224" y="16"/>
                  </a:lnTo>
                  <a:lnTo>
                    <a:pt x="240" y="14"/>
                  </a:lnTo>
                  <a:lnTo>
                    <a:pt x="258" y="18"/>
                  </a:lnTo>
                  <a:lnTo>
                    <a:pt x="282" y="26"/>
                  </a:lnTo>
                  <a:lnTo>
                    <a:pt x="282" y="26"/>
                  </a:lnTo>
                  <a:lnTo>
                    <a:pt x="324" y="78"/>
                  </a:lnTo>
                  <a:lnTo>
                    <a:pt x="348" y="106"/>
                  </a:lnTo>
                  <a:lnTo>
                    <a:pt x="374" y="136"/>
                  </a:lnTo>
                  <a:lnTo>
                    <a:pt x="374" y="136"/>
                  </a:lnTo>
                  <a:lnTo>
                    <a:pt x="392" y="184"/>
                  </a:lnTo>
                  <a:lnTo>
                    <a:pt x="392" y="184"/>
                  </a:lnTo>
                  <a:lnTo>
                    <a:pt x="436" y="222"/>
                  </a:lnTo>
                  <a:lnTo>
                    <a:pt x="436" y="222"/>
                  </a:lnTo>
                  <a:lnTo>
                    <a:pt x="446" y="236"/>
                  </a:lnTo>
                  <a:lnTo>
                    <a:pt x="452" y="246"/>
                  </a:lnTo>
                  <a:lnTo>
                    <a:pt x="456" y="258"/>
                  </a:lnTo>
                  <a:lnTo>
                    <a:pt x="458" y="278"/>
                  </a:lnTo>
                  <a:lnTo>
                    <a:pt x="458" y="278"/>
                  </a:lnTo>
                  <a:lnTo>
                    <a:pt x="464" y="284"/>
                  </a:lnTo>
                  <a:lnTo>
                    <a:pt x="470" y="290"/>
                  </a:lnTo>
                  <a:lnTo>
                    <a:pt x="492" y="306"/>
                  </a:lnTo>
                  <a:lnTo>
                    <a:pt x="492" y="306"/>
                  </a:lnTo>
                  <a:lnTo>
                    <a:pt x="496" y="314"/>
                  </a:lnTo>
                  <a:lnTo>
                    <a:pt x="496" y="314"/>
                  </a:lnTo>
                  <a:lnTo>
                    <a:pt x="498" y="330"/>
                  </a:lnTo>
                  <a:lnTo>
                    <a:pt x="504" y="354"/>
                  </a:lnTo>
                  <a:lnTo>
                    <a:pt x="504" y="354"/>
                  </a:lnTo>
                  <a:lnTo>
                    <a:pt x="514" y="358"/>
                  </a:lnTo>
                  <a:lnTo>
                    <a:pt x="532" y="358"/>
                  </a:lnTo>
                  <a:lnTo>
                    <a:pt x="552" y="356"/>
                  </a:lnTo>
                  <a:lnTo>
                    <a:pt x="570" y="354"/>
                  </a:lnTo>
                  <a:lnTo>
                    <a:pt x="570" y="354"/>
                  </a:lnTo>
                  <a:lnTo>
                    <a:pt x="580" y="354"/>
                  </a:lnTo>
                  <a:lnTo>
                    <a:pt x="588" y="354"/>
                  </a:lnTo>
                  <a:lnTo>
                    <a:pt x="600" y="358"/>
                  </a:lnTo>
                  <a:lnTo>
                    <a:pt x="614" y="366"/>
                  </a:lnTo>
                  <a:lnTo>
                    <a:pt x="614" y="366"/>
                  </a:lnTo>
                  <a:lnTo>
                    <a:pt x="638" y="366"/>
                  </a:lnTo>
                  <a:lnTo>
                    <a:pt x="638" y="366"/>
                  </a:lnTo>
                  <a:lnTo>
                    <a:pt x="642" y="362"/>
                  </a:lnTo>
                  <a:lnTo>
                    <a:pt x="646" y="360"/>
                  </a:lnTo>
                  <a:lnTo>
                    <a:pt x="662" y="358"/>
                  </a:lnTo>
                  <a:lnTo>
                    <a:pt x="662" y="358"/>
                  </a:lnTo>
                  <a:lnTo>
                    <a:pt x="704" y="396"/>
                  </a:lnTo>
                  <a:lnTo>
                    <a:pt x="704" y="396"/>
                  </a:lnTo>
                  <a:lnTo>
                    <a:pt x="716" y="396"/>
                  </a:lnTo>
                  <a:lnTo>
                    <a:pt x="728" y="396"/>
                  </a:lnTo>
                  <a:lnTo>
                    <a:pt x="740" y="400"/>
                  </a:lnTo>
                  <a:lnTo>
                    <a:pt x="748" y="404"/>
                  </a:lnTo>
                  <a:lnTo>
                    <a:pt x="754" y="410"/>
                  </a:lnTo>
                  <a:lnTo>
                    <a:pt x="754" y="410"/>
                  </a:lnTo>
                  <a:lnTo>
                    <a:pt x="770" y="448"/>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46" y="506"/>
                  </a:lnTo>
                  <a:lnTo>
                    <a:pt x="878" y="498"/>
                  </a:lnTo>
                  <a:lnTo>
                    <a:pt x="912" y="486"/>
                  </a:lnTo>
                  <a:lnTo>
                    <a:pt x="912" y="486"/>
                  </a:lnTo>
                  <a:lnTo>
                    <a:pt x="928" y="476"/>
                  </a:lnTo>
                  <a:lnTo>
                    <a:pt x="928" y="476"/>
                  </a:lnTo>
                  <a:lnTo>
                    <a:pt x="942" y="454"/>
                  </a:lnTo>
                  <a:lnTo>
                    <a:pt x="956" y="436"/>
                  </a:lnTo>
                  <a:lnTo>
                    <a:pt x="972" y="420"/>
                  </a:lnTo>
                  <a:lnTo>
                    <a:pt x="990" y="404"/>
                  </a:lnTo>
                  <a:lnTo>
                    <a:pt x="990" y="404"/>
                  </a:lnTo>
                  <a:lnTo>
                    <a:pt x="1016" y="376"/>
                  </a:lnTo>
                  <a:lnTo>
                    <a:pt x="1016" y="376"/>
                  </a:lnTo>
                  <a:lnTo>
                    <a:pt x="1064" y="336"/>
                  </a:lnTo>
                  <a:lnTo>
                    <a:pt x="1064" y="336"/>
                  </a:lnTo>
                  <a:lnTo>
                    <a:pt x="1078" y="338"/>
                  </a:lnTo>
                  <a:lnTo>
                    <a:pt x="1084" y="340"/>
                  </a:lnTo>
                  <a:lnTo>
                    <a:pt x="1086" y="342"/>
                  </a:lnTo>
                  <a:lnTo>
                    <a:pt x="1088" y="346"/>
                  </a:lnTo>
                  <a:lnTo>
                    <a:pt x="1086" y="350"/>
                  </a:lnTo>
                  <a:lnTo>
                    <a:pt x="1084" y="370"/>
                  </a:lnTo>
                  <a:lnTo>
                    <a:pt x="1084" y="370"/>
                  </a:lnTo>
                  <a:lnTo>
                    <a:pt x="1084" y="412"/>
                  </a:lnTo>
                  <a:lnTo>
                    <a:pt x="1084" y="412"/>
                  </a:lnTo>
                  <a:lnTo>
                    <a:pt x="1100" y="428"/>
                  </a:lnTo>
                  <a:lnTo>
                    <a:pt x="1108" y="442"/>
                  </a:lnTo>
                  <a:lnTo>
                    <a:pt x="1112" y="448"/>
                  </a:lnTo>
                  <a:lnTo>
                    <a:pt x="1114" y="456"/>
                  </a:lnTo>
                  <a:lnTo>
                    <a:pt x="1114" y="456"/>
                  </a:lnTo>
                  <a:lnTo>
                    <a:pt x="1112" y="498"/>
                  </a:lnTo>
                  <a:lnTo>
                    <a:pt x="1112" y="498"/>
                  </a:lnTo>
                  <a:lnTo>
                    <a:pt x="1102" y="524"/>
                  </a:lnTo>
                  <a:lnTo>
                    <a:pt x="1102" y="524"/>
                  </a:lnTo>
                  <a:lnTo>
                    <a:pt x="1098" y="530"/>
                  </a:lnTo>
                  <a:lnTo>
                    <a:pt x="1094" y="536"/>
                  </a:lnTo>
                  <a:lnTo>
                    <a:pt x="1092" y="550"/>
                  </a:lnTo>
                  <a:lnTo>
                    <a:pt x="1094" y="566"/>
                  </a:lnTo>
                  <a:lnTo>
                    <a:pt x="1096" y="584"/>
                  </a:lnTo>
                  <a:lnTo>
                    <a:pt x="1096" y="584"/>
                  </a:lnTo>
                  <a:lnTo>
                    <a:pt x="1096" y="650"/>
                  </a:lnTo>
                  <a:lnTo>
                    <a:pt x="1096" y="650"/>
                  </a:lnTo>
                  <a:lnTo>
                    <a:pt x="1086" y="690"/>
                  </a:lnTo>
                  <a:lnTo>
                    <a:pt x="1086" y="690"/>
                  </a:lnTo>
                  <a:lnTo>
                    <a:pt x="1088" y="732"/>
                  </a:lnTo>
                  <a:lnTo>
                    <a:pt x="1088" y="732"/>
                  </a:lnTo>
                  <a:lnTo>
                    <a:pt x="1080" y="742"/>
                  </a:lnTo>
                  <a:lnTo>
                    <a:pt x="1074" y="746"/>
                  </a:lnTo>
                  <a:lnTo>
                    <a:pt x="1068" y="750"/>
                  </a:lnTo>
                  <a:lnTo>
                    <a:pt x="1068" y="750"/>
                  </a:lnTo>
                  <a:lnTo>
                    <a:pt x="1046" y="752"/>
                  </a:lnTo>
                  <a:lnTo>
                    <a:pt x="1046" y="752"/>
                  </a:lnTo>
                  <a:lnTo>
                    <a:pt x="1028" y="748"/>
                  </a:lnTo>
                  <a:lnTo>
                    <a:pt x="1014" y="746"/>
                  </a:lnTo>
                  <a:lnTo>
                    <a:pt x="990" y="744"/>
                  </a:lnTo>
                  <a:lnTo>
                    <a:pt x="990" y="744"/>
                  </a:lnTo>
                  <a:lnTo>
                    <a:pt x="986" y="752"/>
                  </a:lnTo>
                  <a:lnTo>
                    <a:pt x="982" y="758"/>
                  </a:lnTo>
                  <a:lnTo>
                    <a:pt x="978" y="764"/>
                  </a:lnTo>
                  <a:lnTo>
                    <a:pt x="974" y="772"/>
                  </a:lnTo>
                  <a:lnTo>
                    <a:pt x="974" y="772"/>
                  </a:lnTo>
                  <a:lnTo>
                    <a:pt x="964" y="774"/>
                  </a:lnTo>
                  <a:lnTo>
                    <a:pt x="956" y="778"/>
                  </a:lnTo>
                  <a:lnTo>
                    <a:pt x="950" y="782"/>
                  </a:lnTo>
                  <a:lnTo>
                    <a:pt x="946" y="788"/>
                  </a:lnTo>
                  <a:lnTo>
                    <a:pt x="944" y="794"/>
                  </a:lnTo>
                  <a:lnTo>
                    <a:pt x="942" y="800"/>
                  </a:lnTo>
                  <a:lnTo>
                    <a:pt x="944" y="820"/>
                  </a:lnTo>
                  <a:lnTo>
                    <a:pt x="944" y="820"/>
                  </a:lnTo>
                  <a:lnTo>
                    <a:pt x="960" y="846"/>
                  </a:lnTo>
                  <a:lnTo>
                    <a:pt x="960" y="846"/>
                  </a:lnTo>
                  <a:lnTo>
                    <a:pt x="964" y="866"/>
                  </a:lnTo>
                  <a:lnTo>
                    <a:pt x="972" y="888"/>
                  </a:lnTo>
                  <a:lnTo>
                    <a:pt x="984" y="910"/>
                  </a:lnTo>
                  <a:lnTo>
                    <a:pt x="996" y="936"/>
                  </a:lnTo>
                  <a:lnTo>
                    <a:pt x="996" y="936"/>
                  </a:lnTo>
                  <a:lnTo>
                    <a:pt x="1006" y="976"/>
                  </a:lnTo>
                  <a:lnTo>
                    <a:pt x="1006" y="976"/>
                  </a:lnTo>
                  <a:lnTo>
                    <a:pt x="992" y="976"/>
                  </a:lnTo>
                  <a:lnTo>
                    <a:pt x="982" y="972"/>
                  </a:lnTo>
                  <a:lnTo>
                    <a:pt x="972" y="968"/>
                  </a:lnTo>
                  <a:lnTo>
                    <a:pt x="962" y="962"/>
                  </a:lnTo>
                  <a:lnTo>
                    <a:pt x="948" y="950"/>
                  </a:lnTo>
                  <a:lnTo>
                    <a:pt x="936" y="942"/>
                  </a:lnTo>
                  <a:lnTo>
                    <a:pt x="936" y="942"/>
                  </a:lnTo>
                  <a:lnTo>
                    <a:pt x="934" y="934"/>
                  </a:lnTo>
                  <a:lnTo>
                    <a:pt x="932" y="928"/>
                  </a:lnTo>
                  <a:lnTo>
                    <a:pt x="928" y="924"/>
                  </a:lnTo>
                  <a:lnTo>
                    <a:pt x="924" y="920"/>
                  </a:lnTo>
                  <a:lnTo>
                    <a:pt x="918" y="920"/>
                  </a:lnTo>
                  <a:lnTo>
                    <a:pt x="914" y="918"/>
                  </a:lnTo>
                  <a:lnTo>
                    <a:pt x="910" y="920"/>
                  </a:lnTo>
                  <a:lnTo>
                    <a:pt x="906" y="922"/>
                  </a:lnTo>
                  <a:lnTo>
                    <a:pt x="906" y="922"/>
                  </a:lnTo>
                  <a:lnTo>
                    <a:pt x="904" y="930"/>
                  </a:lnTo>
                  <a:lnTo>
                    <a:pt x="904" y="930"/>
                  </a:lnTo>
                  <a:lnTo>
                    <a:pt x="888" y="934"/>
                  </a:lnTo>
                  <a:lnTo>
                    <a:pt x="874" y="940"/>
                  </a:lnTo>
                  <a:lnTo>
                    <a:pt x="848" y="954"/>
                  </a:lnTo>
                  <a:lnTo>
                    <a:pt x="848" y="954"/>
                  </a:lnTo>
                  <a:lnTo>
                    <a:pt x="848" y="972"/>
                  </a:lnTo>
                  <a:lnTo>
                    <a:pt x="848" y="972"/>
                  </a:lnTo>
                  <a:lnTo>
                    <a:pt x="852" y="976"/>
                  </a:lnTo>
                  <a:lnTo>
                    <a:pt x="852" y="976"/>
                  </a:lnTo>
                  <a:lnTo>
                    <a:pt x="840" y="982"/>
                  </a:lnTo>
                  <a:lnTo>
                    <a:pt x="832" y="992"/>
                  </a:lnTo>
                  <a:lnTo>
                    <a:pt x="832" y="992"/>
                  </a:lnTo>
                  <a:lnTo>
                    <a:pt x="812" y="996"/>
                  </a:lnTo>
                  <a:lnTo>
                    <a:pt x="812" y="996"/>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sp>
          <p:nvSpPr>
            <p:cNvPr id="97" name="Freeform 39">
              <a:extLst>
                <a:ext uri="{FF2B5EF4-FFF2-40B4-BE49-F238E27FC236}">
                  <a16:creationId xmlns:a16="http://schemas.microsoft.com/office/drawing/2014/main" xmlns="" id="{F94EA561-AE7F-104F-ACCE-EBD07715DF10}"/>
                </a:ext>
              </a:extLst>
            </p:cNvPr>
            <p:cNvSpPr>
              <a:spLocks/>
            </p:cNvSpPr>
            <p:nvPr/>
          </p:nvSpPr>
          <p:spPr bwMode="auto">
            <a:xfrm>
              <a:off x="1623247" y="2329812"/>
              <a:ext cx="1276324" cy="1086235"/>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30" y="918"/>
                  </a:lnTo>
                  <a:lnTo>
                    <a:pt x="1220" y="920"/>
                  </a:lnTo>
                  <a:lnTo>
                    <a:pt x="1208" y="924"/>
                  </a:lnTo>
                  <a:lnTo>
                    <a:pt x="1208" y="924"/>
                  </a:lnTo>
                  <a:lnTo>
                    <a:pt x="1202" y="936"/>
                  </a:lnTo>
                  <a:lnTo>
                    <a:pt x="1198" y="950"/>
                  </a:lnTo>
                  <a:lnTo>
                    <a:pt x="1196" y="962"/>
                  </a:lnTo>
                  <a:lnTo>
                    <a:pt x="1196" y="976"/>
                  </a:lnTo>
                  <a:lnTo>
                    <a:pt x="1200" y="990"/>
                  </a:lnTo>
                  <a:lnTo>
                    <a:pt x="1204" y="1006"/>
                  </a:lnTo>
                  <a:lnTo>
                    <a:pt x="1216" y="1036"/>
                  </a:lnTo>
                  <a:lnTo>
                    <a:pt x="1216" y="1036"/>
                  </a:lnTo>
                  <a:lnTo>
                    <a:pt x="1218" y="1062"/>
                  </a:lnTo>
                  <a:lnTo>
                    <a:pt x="1218" y="1076"/>
                  </a:lnTo>
                  <a:lnTo>
                    <a:pt x="1214" y="1092"/>
                  </a:lnTo>
                  <a:lnTo>
                    <a:pt x="1214" y="1092"/>
                  </a:lnTo>
                  <a:lnTo>
                    <a:pt x="1164" y="1092"/>
                  </a:lnTo>
                  <a:lnTo>
                    <a:pt x="1164" y="1092"/>
                  </a:lnTo>
                  <a:lnTo>
                    <a:pt x="1154" y="1098"/>
                  </a:lnTo>
                  <a:lnTo>
                    <a:pt x="1152" y="1102"/>
                  </a:lnTo>
                  <a:lnTo>
                    <a:pt x="1150" y="1120"/>
                  </a:lnTo>
                  <a:lnTo>
                    <a:pt x="1150" y="1120"/>
                  </a:lnTo>
                  <a:lnTo>
                    <a:pt x="1172" y="1136"/>
                  </a:lnTo>
                  <a:lnTo>
                    <a:pt x="1172" y="1136"/>
                  </a:lnTo>
                  <a:lnTo>
                    <a:pt x="1172" y="1150"/>
                  </a:lnTo>
                  <a:lnTo>
                    <a:pt x="1172" y="1150"/>
                  </a:lnTo>
                  <a:lnTo>
                    <a:pt x="1166" y="1166"/>
                  </a:lnTo>
                  <a:lnTo>
                    <a:pt x="1160" y="1182"/>
                  </a:lnTo>
                  <a:lnTo>
                    <a:pt x="1160" y="1182"/>
                  </a:lnTo>
                  <a:lnTo>
                    <a:pt x="1144" y="1184"/>
                  </a:lnTo>
                  <a:lnTo>
                    <a:pt x="1134" y="1188"/>
                  </a:lnTo>
                  <a:lnTo>
                    <a:pt x="1124" y="1194"/>
                  </a:lnTo>
                  <a:lnTo>
                    <a:pt x="1112" y="1198"/>
                  </a:lnTo>
                  <a:lnTo>
                    <a:pt x="1112" y="1198"/>
                  </a:lnTo>
                  <a:lnTo>
                    <a:pt x="1056" y="1200"/>
                  </a:lnTo>
                  <a:lnTo>
                    <a:pt x="1056" y="1200"/>
                  </a:lnTo>
                  <a:lnTo>
                    <a:pt x="1050" y="1198"/>
                  </a:lnTo>
                  <a:lnTo>
                    <a:pt x="1050" y="1198"/>
                  </a:lnTo>
                  <a:lnTo>
                    <a:pt x="1044" y="1188"/>
                  </a:lnTo>
                  <a:lnTo>
                    <a:pt x="1036" y="1182"/>
                  </a:lnTo>
                  <a:lnTo>
                    <a:pt x="1030" y="1178"/>
                  </a:lnTo>
                  <a:lnTo>
                    <a:pt x="1024" y="1176"/>
                  </a:lnTo>
                  <a:lnTo>
                    <a:pt x="1024" y="1176"/>
                  </a:lnTo>
                  <a:lnTo>
                    <a:pt x="1018" y="1160"/>
                  </a:lnTo>
                  <a:lnTo>
                    <a:pt x="1018" y="1160"/>
                  </a:lnTo>
                  <a:lnTo>
                    <a:pt x="996" y="1116"/>
                  </a:lnTo>
                  <a:lnTo>
                    <a:pt x="996" y="1116"/>
                  </a:lnTo>
                  <a:lnTo>
                    <a:pt x="972" y="1096"/>
                  </a:lnTo>
                  <a:lnTo>
                    <a:pt x="972" y="1096"/>
                  </a:lnTo>
                  <a:lnTo>
                    <a:pt x="968" y="1090"/>
                  </a:lnTo>
                  <a:lnTo>
                    <a:pt x="962" y="1084"/>
                  </a:lnTo>
                  <a:lnTo>
                    <a:pt x="950" y="1074"/>
                  </a:lnTo>
                  <a:lnTo>
                    <a:pt x="938" y="1070"/>
                  </a:lnTo>
                  <a:lnTo>
                    <a:pt x="928" y="1066"/>
                  </a:lnTo>
                  <a:lnTo>
                    <a:pt x="928" y="1066"/>
                  </a:lnTo>
                  <a:lnTo>
                    <a:pt x="908" y="1054"/>
                  </a:lnTo>
                  <a:lnTo>
                    <a:pt x="908" y="1054"/>
                  </a:lnTo>
                  <a:lnTo>
                    <a:pt x="900" y="1036"/>
                  </a:lnTo>
                  <a:lnTo>
                    <a:pt x="892" y="1024"/>
                  </a:lnTo>
                  <a:lnTo>
                    <a:pt x="884" y="1016"/>
                  </a:lnTo>
                  <a:lnTo>
                    <a:pt x="876" y="1014"/>
                  </a:lnTo>
                  <a:lnTo>
                    <a:pt x="868" y="1014"/>
                  </a:lnTo>
                  <a:lnTo>
                    <a:pt x="858" y="1016"/>
                  </a:lnTo>
                  <a:lnTo>
                    <a:pt x="834" y="1030"/>
                  </a:lnTo>
                  <a:lnTo>
                    <a:pt x="834" y="1030"/>
                  </a:lnTo>
                  <a:lnTo>
                    <a:pt x="826" y="1038"/>
                  </a:lnTo>
                  <a:lnTo>
                    <a:pt x="820" y="1044"/>
                  </a:lnTo>
                  <a:lnTo>
                    <a:pt x="818" y="1052"/>
                  </a:lnTo>
                  <a:lnTo>
                    <a:pt x="818" y="1066"/>
                  </a:lnTo>
                  <a:lnTo>
                    <a:pt x="818" y="1066"/>
                  </a:lnTo>
                  <a:lnTo>
                    <a:pt x="822" y="1074"/>
                  </a:lnTo>
                  <a:lnTo>
                    <a:pt x="826" y="1080"/>
                  </a:lnTo>
                  <a:lnTo>
                    <a:pt x="828" y="1090"/>
                  </a:lnTo>
                  <a:lnTo>
                    <a:pt x="830" y="1104"/>
                  </a:lnTo>
                  <a:lnTo>
                    <a:pt x="830" y="1104"/>
                  </a:lnTo>
                  <a:lnTo>
                    <a:pt x="818" y="1112"/>
                  </a:lnTo>
                  <a:lnTo>
                    <a:pt x="812" y="1116"/>
                  </a:lnTo>
                  <a:lnTo>
                    <a:pt x="804" y="1118"/>
                  </a:lnTo>
                  <a:lnTo>
                    <a:pt x="804" y="1118"/>
                  </a:lnTo>
                  <a:lnTo>
                    <a:pt x="788" y="1120"/>
                  </a:lnTo>
                  <a:lnTo>
                    <a:pt x="788" y="1120"/>
                  </a:lnTo>
                  <a:lnTo>
                    <a:pt x="764" y="1104"/>
                  </a:lnTo>
                  <a:lnTo>
                    <a:pt x="742" y="1090"/>
                  </a:lnTo>
                  <a:lnTo>
                    <a:pt x="724" y="1074"/>
                  </a:lnTo>
                  <a:lnTo>
                    <a:pt x="708" y="1058"/>
                  </a:lnTo>
                  <a:lnTo>
                    <a:pt x="708" y="1058"/>
                  </a:lnTo>
                  <a:lnTo>
                    <a:pt x="702" y="1052"/>
                  </a:lnTo>
                  <a:lnTo>
                    <a:pt x="696" y="1046"/>
                  </a:lnTo>
                  <a:lnTo>
                    <a:pt x="692" y="1036"/>
                  </a:lnTo>
                  <a:lnTo>
                    <a:pt x="690" y="1028"/>
                  </a:lnTo>
                  <a:lnTo>
                    <a:pt x="688" y="1010"/>
                  </a:lnTo>
                  <a:lnTo>
                    <a:pt x="688" y="998"/>
                  </a:lnTo>
                  <a:lnTo>
                    <a:pt x="688" y="998"/>
                  </a:lnTo>
                  <a:lnTo>
                    <a:pt x="730" y="1000"/>
                  </a:lnTo>
                  <a:lnTo>
                    <a:pt x="730" y="1000"/>
                  </a:lnTo>
                  <a:lnTo>
                    <a:pt x="764" y="1022"/>
                  </a:lnTo>
                  <a:lnTo>
                    <a:pt x="764" y="1022"/>
                  </a:lnTo>
                  <a:lnTo>
                    <a:pt x="776" y="1022"/>
                  </a:lnTo>
                  <a:lnTo>
                    <a:pt x="788" y="1022"/>
                  </a:lnTo>
                  <a:lnTo>
                    <a:pt x="794" y="1022"/>
                  </a:lnTo>
                  <a:lnTo>
                    <a:pt x="800" y="1020"/>
                  </a:lnTo>
                  <a:lnTo>
                    <a:pt x="806" y="1016"/>
                  </a:lnTo>
                  <a:lnTo>
                    <a:pt x="812" y="1010"/>
                  </a:lnTo>
                  <a:lnTo>
                    <a:pt x="812" y="1010"/>
                  </a:lnTo>
                  <a:lnTo>
                    <a:pt x="812" y="994"/>
                  </a:lnTo>
                  <a:lnTo>
                    <a:pt x="812" y="994"/>
                  </a:lnTo>
                  <a:lnTo>
                    <a:pt x="790" y="974"/>
                  </a:lnTo>
                  <a:lnTo>
                    <a:pt x="782" y="966"/>
                  </a:lnTo>
                  <a:lnTo>
                    <a:pt x="778" y="958"/>
                  </a:lnTo>
                  <a:lnTo>
                    <a:pt x="778" y="958"/>
                  </a:lnTo>
                  <a:lnTo>
                    <a:pt x="798" y="944"/>
                  </a:lnTo>
                  <a:lnTo>
                    <a:pt x="818" y="922"/>
                  </a:lnTo>
                  <a:lnTo>
                    <a:pt x="836" y="900"/>
                  </a:lnTo>
                  <a:lnTo>
                    <a:pt x="842" y="888"/>
                  </a:lnTo>
                  <a:lnTo>
                    <a:pt x="846" y="878"/>
                  </a:lnTo>
                  <a:lnTo>
                    <a:pt x="846" y="878"/>
                  </a:lnTo>
                  <a:lnTo>
                    <a:pt x="862" y="870"/>
                  </a:lnTo>
                  <a:lnTo>
                    <a:pt x="874" y="862"/>
                  </a:lnTo>
                  <a:lnTo>
                    <a:pt x="874" y="862"/>
                  </a:lnTo>
                  <a:lnTo>
                    <a:pt x="878" y="860"/>
                  </a:lnTo>
                  <a:lnTo>
                    <a:pt x="884" y="856"/>
                  </a:lnTo>
                  <a:lnTo>
                    <a:pt x="892" y="846"/>
                  </a:lnTo>
                  <a:lnTo>
                    <a:pt x="892" y="846"/>
                  </a:lnTo>
                  <a:lnTo>
                    <a:pt x="890" y="804"/>
                  </a:lnTo>
                  <a:lnTo>
                    <a:pt x="890" y="804"/>
                  </a:lnTo>
                  <a:lnTo>
                    <a:pt x="884" y="796"/>
                  </a:lnTo>
                  <a:lnTo>
                    <a:pt x="878" y="786"/>
                  </a:lnTo>
                  <a:lnTo>
                    <a:pt x="876" y="776"/>
                  </a:lnTo>
                  <a:lnTo>
                    <a:pt x="874" y="768"/>
                  </a:lnTo>
                  <a:lnTo>
                    <a:pt x="874" y="754"/>
                  </a:lnTo>
                  <a:lnTo>
                    <a:pt x="874" y="748"/>
                  </a:lnTo>
                  <a:lnTo>
                    <a:pt x="872" y="746"/>
                  </a:lnTo>
                  <a:lnTo>
                    <a:pt x="872" y="746"/>
                  </a:lnTo>
                  <a:lnTo>
                    <a:pt x="852" y="696"/>
                  </a:lnTo>
                  <a:lnTo>
                    <a:pt x="852" y="696"/>
                  </a:lnTo>
                  <a:lnTo>
                    <a:pt x="846" y="662"/>
                  </a:lnTo>
                  <a:lnTo>
                    <a:pt x="846" y="662"/>
                  </a:lnTo>
                  <a:lnTo>
                    <a:pt x="830" y="630"/>
                  </a:lnTo>
                  <a:lnTo>
                    <a:pt x="824" y="618"/>
                  </a:lnTo>
                  <a:lnTo>
                    <a:pt x="818" y="612"/>
                  </a:lnTo>
                  <a:lnTo>
                    <a:pt x="818" y="612"/>
                  </a:lnTo>
                  <a:lnTo>
                    <a:pt x="770" y="612"/>
                  </a:lnTo>
                  <a:lnTo>
                    <a:pt x="770" y="612"/>
                  </a:lnTo>
                  <a:lnTo>
                    <a:pt x="760" y="608"/>
                  </a:lnTo>
                  <a:lnTo>
                    <a:pt x="748" y="602"/>
                  </a:lnTo>
                  <a:lnTo>
                    <a:pt x="728" y="588"/>
                  </a:lnTo>
                  <a:lnTo>
                    <a:pt x="710" y="576"/>
                  </a:lnTo>
                  <a:lnTo>
                    <a:pt x="696" y="566"/>
                  </a:lnTo>
                  <a:lnTo>
                    <a:pt x="696" y="566"/>
                  </a:lnTo>
                  <a:lnTo>
                    <a:pt x="648" y="510"/>
                  </a:lnTo>
                  <a:lnTo>
                    <a:pt x="648" y="510"/>
                  </a:lnTo>
                  <a:lnTo>
                    <a:pt x="638" y="510"/>
                  </a:lnTo>
                  <a:lnTo>
                    <a:pt x="630" y="512"/>
                  </a:lnTo>
                  <a:lnTo>
                    <a:pt x="618" y="516"/>
                  </a:lnTo>
                  <a:lnTo>
                    <a:pt x="618" y="516"/>
                  </a:lnTo>
                  <a:lnTo>
                    <a:pt x="594" y="514"/>
                  </a:lnTo>
                  <a:lnTo>
                    <a:pt x="594" y="514"/>
                  </a:lnTo>
                  <a:lnTo>
                    <a:pt x="548" y="476"/>
                  </a:lnTo>
                  <a:lnTo>
                    <a:pt x="548" y="476"/>
                  </a:lnTo>
                  <a:lnTo>
                    <a:pt x="506" y="456"/>
                  </a:lnTo>
                  <a:lnTo>
                    <a:pt x="506" y="456"/>
                  </a:lnTo>
                  <a:lnTo>
                    <a:pt x="486" y="454"/>
                  </a:lnTo>
                  <a:lnTo>
                    <a:pt x="470" y="452"/>
                  </a:lnTo>
                  <a:lnTo>
                    <a:pt x="442" y="446"/>
                  </a:lnTo>
                  <a:lnTo>
                    <a:pt x="442" y="446"/>
                  </a:lnTo>
                  <a:lnTo>
                    <a:pt x="430" y="436"/>
                  </a:lnTo>
                  <a:lnTo>
                    <a:pt x="422" y="432"/>
                  </a:lnTo>
                  <a:lnTo>
                    <a:pt x="412" y="428"/>
                  </a:lnTo>
                  <a:lnTo>
                    <a:pt x="406" y="426"/>
                  </a:lnTo>
                  <a:lnTo>
                    <a:pt x="390" y="426"/>
                  </a:lnTo>
                  <a:lnTo>
                    <a:pt x="370" y="426"/>
                  </a:lnTo>
                  <a:lnTo>
                    <a:pt x="370" y="426"/>
                  </a:lnTo>
                  <a:lnTo>
                    <a:pt x="352" y="436"/>
                  </a:lnTo>
                  <a:lnTo>
                    <a:pt x="352" y="436"/>
                  </a:lnTo>
                  <a:lnTo>
                    <a:pt x="354" y="448"/>
                  </a:lnTo>
                  <a:lnTo>
                    <a:pt x="356" y="460"/>
                  </a:lnTo>
                  <a:lnTo>
                    <a:pt x="358" y="472"/>
                  </a:lnTo>
                  <a:lnTo>
                    <a:pt x="356" y="490"/>
                  </a:lnTo>
                  <a:lnTo>
                    <a:pt x="356" y="490"/>
                  </a:lnTo>
                  <a:lnTo>
                    <a:pt x="352" y="494"/>
                  </a:lnTo>
                  <a:lnTo>
                    <a:pt x="346" y="496"/>
                  </a:lnTo>
                  <a:lnTo>
                    <a:pt x="338" y="498"/>
                  </a:lnTo>
                  <a:lnTo>
                    <a:pt x="332" y="498"/>
                  </a:lnTo>
                  <a:lnTo>
                    <a:pt x="318" y="494"/>
                  </a:lnTo>
                  <a:lnTo>
                    <a:pt x="304" y="486"/>
                  </a:lnTo>
                  <a:lnTo>
                    <a:pt x="290" y="478"/>
                  </a:lnTo>
                  <a:lnTo>
                    <a:pt x="278" y="468"/>
                  </a:lnTo>
                  <a:lnTo>
                    <a:pt x="262" y="452"/>
                  </a:lnTo>
                  <a:lnTo>
                    <a:pt x="262" y="452"/>
                  </a:lnTo>
                  <a:lnTo>
                    <a:pt x="222" y="420"/>
                  </a:lnTo>
                  <a:lnTo>
                    <a:pt x="222" y="420"/>
                  </a:lnTo>
                  <a:lnTo>
                    <a:pt x="182" y="398"/>
                  </a:lnTo>
                  <a:lnTo>
                    <a:pt x="164" y="390"/>
                  </a:lnTo>
                  <a:lnTo>
                    <a:pt x="148" y="384"/>
                  </a:lnTo>
                  <a:lnTo>
                    <a:pt x="148" y="384"/>
                  </a:lnTo>
                  <a:lnTo>
                    <a:pt x="116" y="384"/>
                  </a:lnTo>
                  <a:lnTo>
                    <a:pt x="86" y="384"/>
                  </a:lnTo>
                  <a:lnTo>
                    <a:pt x="70" y="384"/>
                  </a:lnTo>
                  <a:lnTo>
                    <a:pt x="56" y="382"/>
                  </a:lnTo>
                  <a:lnTo>
                    <a:pt x="42" y="378"/>
                  </a:lnTo>
                  <a:lnTo>
                    <a:pt x="30" y="374"/>
                  </a:lnTo>
                  <a:lnTo>
                    <a:pt x="30" y="374"/>
                  </a:lnTo>
                  <a:lnTo>
                    <a:pt x="20" y="372"/>
                  </a:lnTo>
                  <a:lnTo>
                    <a:pt x="20" y="372"/>
                  </a:lnTo>
                  <a:lnTo>
                    <a:pt x="18" y="358"/>
                  </a:lnTo>
                  <a:lnTo>
                    <a:pt x="14" y="344"/>
                  </a:lnTo>
                  <a:lnTo>
                    <a:pt x="12" y="332"/>
                  </a:lnTo>
                  <a:lnTo>
                    <a:pt x="8" y="326"/>
                  </a:lnTo>
                  <a:lnTo>
                    <a:pt x="8" y="326"/>
                  </a:lnTo>
                  <a:lnTo>
                    <a:pt x="4" y="310"/>
                  </a:lnTo>
                  <a:lnTo>
                    <a:pt x="0" y="296"/>
                  </a:lnTo>
                  <a:lnTo>
                    <a:pt x="0" y="290"/>
                  </a:lnTo>
                  <a:lnTo>
                    <a:pt x="2" y="284"/>
                  </a:lnTo>
                  <a:lnTo>
                    <a:pt x="4" y="280"/>
                  </a:lnTo>
                  <a:lnTo>
                    <a:pt x="12" y="278"/>
                  </a:lnTo>
                  <a:lnTo>
                    <a:pt x="12" y="278"/>
                  </a:lnTo>
                  <a:lnTo>
                    <a:pt x="20" y="262"/>
                  </a:lnTo>
                  <a:lnTo>
                    <a:pt x="28" y="246"/>
                  </a:lnTo>
                  <a:lnTo>
                    <a:pt x="28" y="246"/>
                  </a:lnTo>
                  <a:lnTo>
                    <a:pt x="46" y="246"/>
                  </a:lnTo>
                  <a:lnTo>
                    <a:pt x="68" y="244"/>
                  </a:lnTo>
                  <a:lnTo>
                    <a:pt x="80" y="242"/>
                  </a:lnTo>
                  <a:lnTo>
                    <a:pt x="90" y="238"/>
                  </a:lnTo>
                  <a:lnTo>
                    <a:pt x="100" y="232"/>
                  </a:lnTo>
                  <a:lnTo>
                    <a:pt x="108" y="226"/>
                  </a:lnTo>
                  <a:lnTo>
                    <a:pt x="108" y="226"/>
                  </a:lnTo>
                  <a:lnTo>
                    <a:pt x="120" y="200"/>
                  </a:lnTo>
                  <a:lnTo>
                    <a:pt x="120" y="200"/>
                  </a:lnTo>
                  <a:lnTo>
                    <a:pt x="142" y="176"/>
                  </a:lnTo>
                  <a:lnTo>
                    <a:pt x="142" y="176"/>
                  </a:lnTo>
                  <a:lnTo>
                    <a:pt x="150" y="158"/>
                  </a:lnTo>
                  <a:lnTo>
                    <a:pt x="156" y="146"/>
                  </a:lnTo>
                  <a:lnTo>
                    <a:pt x="166" y="136"/>
                  </a:lnTo>
                  <a:lnTo>
                    <a:pt x="176" y="130"/>
                  </a:lnTo>
                  <a:lnTo>
                    <a:pt x="188" y="126"/>
                  </a:lnTo>
                  <a:lnTo>
                    <a:pt x="202" y="124"/>
                  </a:lnTo>
                  <a:lnTo>
                    <a:pt x="238" y="120"/>
                  </a:lnTo>
                  <a:lnTo>
                    <a:pt x="238" y="120"/>
                  </a:lnTo>
                  <a:lnTo>
                    <a:pt x="252" y="120"/>
                  </a:lnTo>
                  <a:lnTo>
                    <a:pt x="274" y="120"/>
                  </a:lnTo>
                  <a:lnTo>
                    <a:pt x="286" y="120"/>
                  </a:lnTo>
                  <a:lnTo>
                    <a:pt x="298" y="118"/>
                  </a:lnTo>
                  <a:lnTo>
                    <a:pt x="308" y="114"/>
                  </a:lnTo>
                  <a:lnTo>
                    <a:pt x="316" y="108"/>
                  </a:lnTo>
                  <a:lnTo>
                    <a:pt x="316" y="108"/>
                  </a:lnTo>
                  <a:lnTo>
                    <a:pt x="308" y="62"/>
                  </a:lnTo>
                  <a:lnTo>
                    <a:pt x="308" y="62"/>
                  </a:lnTo>
                  <a:lnTo>
                    <a:pt x="308" y="38"/>
                  </a:lnTo>
                  <a:lnTo>
                    <a:pt x="310" y="26"/>
                  </a:lnTo>
                  <a:lnTo>
                    <a:pt x="312" y="16"/>
                  </a:lnTo>
                  <a:lnTo>
                    <a:pt x="318" y="8"/>
                  </a:lnTo>
                  <a:lnTo>
                    <a:pt x="324" y="2"/>
                  </a:lnTo>
                  <a:lnTo>
                    <a:pt x="328" y="0"/>
                  </a:lnTo>
                  <a:lnTo>
                    <a:pt x="334" y="0"/>
                  </a:lnTo>
                  <a:lnTo>
                    <a:pt x="346" y="4"/>
                  </a:lnTo>
                  <a:lnTo>
                    <a:pt x="346" y="4"/>
                  </a:lnTo>
                  <a:lnTo>
                    <a:pt x="434" y="16"/>
                  </a:lnTo>
                  <a:lnTo>
                    <a:pt x="434" y="16"/>
                  </a:lnTo>
                  <a:lnTo>
                    <a:pt x="432" y="24"/>
                  </a:lnTo>
                  <a:lnTo>
                    <a:pt x="430" y="36"/>
                  </a:lnTo>
                  <a:lnTo>
                    <a:pt x="432" y="60"/>
                  </a:lnTo>
                  <a:lnTo>
                    <a:pt x="432" y="60"/>
                  </a:lnTo>
                  <a:lnTo>
                    <a:pt x="444" y="80"/>
                  </a:lnTo>
                  <a:lnTo>
                    <a:pt x="450" y="90"/>
                  </a:lnTo>
                  <a:lnTo>
                    <a:pt x="456" y="106"/>
                  </a:lnTo>
                  <a:lnTo>
                    <a:pt x="456" y="106"/>
                  </a:lnTo>
                  <a:lnTo>
                    <a:pt x="456" y="130"/>
                  </a:lnTo>
                  <a:lnTo>
                    <a:pt x="456" y="130"/>
                  </a:lnTo>
                  <a:lnTo>
                    <a:pt x="448" y="152"/>
                  </a:lnTo>
                  <a:lnTo>
                    <a:pt x="444" y="166"/>
                  </a:lnTo>
                  <a:lnTo>
                    <a:pt x="446" y="180"/>
                  </a:lnTo>
                  <a:lnTo>
                    <a:pt x="446" y="180"/>
                  </a:lnTo>
                  <a:lnTo>
                    <a:pt x="490" y="222"/>
                  </a:lnTo>
                  <a:lnTo>
                    <a:pt x="490" y="222"/>
                  </a:lnTo>
                  <a:lnTo>
                    <a:pt x="496" y="234"/>
                  </a:lnTo>
                  <a:lnTo>
                    <a:pt x="496" y="234"/>
                  </a:lnTo>
                  <a:lnTo>
                    <a:pt x="496" y="276"/>
                  </a:lnTo>
                  <a:lnTo>
                    <a:pt x="496" y="276"/>
                  </a:lnTo>
                  <a:lnTo>
                    <a:pt x="500" y="278"/>
                  </a:lnTo>
                  <a:lnTo>
                    <a:pt x="506" y="280"/>
                  </a:lnTo>
                  <a:lnTo>
                    <a:pt x="526" y="282"/>
                  </a:lnTo>
                  <a:lnTo>
                    <a:pt x="526" y="282"/>
                  </a:lnTo>
                  <a:lnTo>
                    <a:pt x="538" y="274"/>
                  </a:lnTo>
                  <a:lnTo>
                    <a:pt x="552" y="266"/>
                  </a:lnTo>
                  <a:lnTo>
                    <a:pt x="566" y="262"/>
                  </a:lnTo>
                  <a:lnTo>
                    <a:pt x="582" y="258"/>
                  </a:lnTo>
                  <a:lnTo>
                    <a:pt x="618" y="254"/>
                  </a:lnTo>
                  <a:lnTo>
                    <a:pt x="652" y="252"/>
                  </a:lnTo>
                  <a:lnTo>
                    <a:pt x="652" y="252"/>
                  </a:lnTo>
                  <a:lnTo>
                    <a:pt x="658" y="268"/>
                  </a:lnTo>
                  <a:lnTo>
                    <a:pt x="658" y="268"/>
                  </a:lnTo>
                  <a:lnTo>
                    <a:pt x="650" y="284"/>
                  </a:lnTo>
                  <a:lnTo>
                    <a:pt x="644" y="298"/>
                  </a:lnTo>
                  <a:lnTo>
                    <a:pt x="644" y="298"/>
                  </a:lnTo>
                  <a:lnTo>
                    <a:pt x="636" y="308"/>
                  </a:lnTo>
                  <a:lnTo>
                    <a:pt x="626" y="314"/>
                  </a:lnTo>
                  <a:lnTo>
                    <a:pt x="612" y="324"/>
                  </a:lnTo>
                  <a:lnTo>
                    <a:pt x="606" y="330"/>
                  </a:lnTo>
                  <a:lnTo>
                    <a:pt x="602" y="338"/>
                  </a:lnTo>
                  <a:lnTo>
                    <a:pt x="600" y="348"/>
                  </a:lnTo>
                  <a:lnTo>
                    <a:pt x="600" y="360"/>
                  </a:lnTo>
                  <a:lnTo>
                    <a:pt x="600" y="360"/>
                  </a:lnTo>
                  <a:lnTo>
                    <a:pt x="632" y="372"/>
                  </a:lnTo>
                  <a:lnTo>
                    <a:pt x="632" y="372"/>
                  </a:lnTo>
                  <a:lnTo>
                    <a:pt x="640" y="384"/>
                  </a:lnTo>
                  <a:lnTo>
                    <a:pt x="652" y="396"/>
                  </a:lnTo>
                  <a:lnTo>
                    <a:pt x="664" y="406"/>
                  </a:lnTo>
                  <a:lnTo>
                    <a:pt x="680" y="416"/>
                  </a:lnTo>
                  <a:lnTo>
                    <a:pt x="680" y="416"/>
                  </a:lnTo>
                  <a:lnTo>
                    <a:pt x="686" y="428"/>
                  </a:lnTo>
                  <a:lnTo>
                    <a:pt x="692" y="442"/>
                  </a:lnTo>
                  <a:lnTo>
                    <a:pt x="702" y="456"/>
                  </a:lnTo>
                  <a:lnTo>
                    <a:pt x="706" y="460"/>
                  </a:lnTo>
                  <a:lnTo>
                    <a:pt x="714" y="464"/>
                  </a:lnTo>
                  <a:lnTo>
                    <a:pt x="714" y="464"/>
                  </a:lnTo>
                  <a:lnTo>
                    <a:pt x="744" y="504"/>
                  </a:lnTo>
                  <a:lnTo>
                    <a:pt x="744" y="504"/>
                  </a:lnTo>
                  <a:lnTo>
                    <a:pt x="754" y="508"/>
                  </a:lnTo>
                  <a:lnTo>
                    <a:pt x="772" y="514"/>
                  </a:lnTo>
                  <a:lnTo>
                    <a:pt x="780" y="514"/>
                  </a:lnTo>
                  <a:lnTo>
                    <a:pt x="788" y="514"/>
                  </a:lnTo>
                  <a:lnTo>
                    <a:pt x="796" y="510"/>
                  </a:lnTo>
                  <a:lnTo>
                    <a:pt x="802" y="504"/>
                  </a:lnTo>
                  <a:lnTo>
                    <a:pt x="802" y="504"/>
                  </a:lnTo>
                  <a:lnTo>
                    <a:pt x="802" y="476"/>
                  </a:lnTo>
                  <a:lnTo>
                    <a:pt x="802" y="468"/>
                  </a:lnTo>
                  <a:lnTo>
                    <a:pt x="804" y="460"/>
                  </a:lnTo>
                  <a:lnTo>
                    <a:pt x="808" y="456"/>
                  </a:lnTo>
                  <a:lnTo>
                    <a:pt x="812" y="452"/>
                  </a:lnTo>
                  <a:lnTo>
                    <a:pt x="822" y="448"/>
                  </a:lnTo>
                  <a:lnTo>
                    <a:pt x="834" y="446"/>
                  </a:lnTo>
                  <a:lnTo>
                    <a:pt x="834" y="446"/>
                  </a:lnTo>
                  <a:lnTo>
                    <a:pt x="846" y="446"/>
                  </a:lnTo>
                  <a:lnTo>
                    <a:pt x="856" y="446"/>
                  </a:lnTo>
                  <a:lnTo>
                    <a:pt x="862" y="448"/>
                  </a:lnTo>
                  <a:lnTo>
                    <a:pt x="868" y="450"/>
                  </a:lnTo>
                  <a:lnTo>
                    <a:pt x="876" y="454"/>
                  </a:lnTo>
                  <a:lnTo>
                    <a:pt x="882" y="460"/>
                  </a:lnTo>
                  <a:lnTo>
                    <a:pt x="882" y="460"/>
                  </a:lnTo>
                  <a:lnTo>
                    <a:pt x="898" y="462"/>
                  </a:lnTo>
                  <a:lnTo>
                    <a:pt x="898" y="462"/>
                  </a:lnTo>
                  <a:lnTo>
                    <a:pt x="912" y="454"/>
                  </a:lnTo>
                  <a:lnTo>
                    <a:pt x="926" y="446"/>
                  </a:lnTo>
                  <a:lnTo>
                    <a:pt x="938" y="438"/>
                  </a:lnTo>
                  <a:lnTo>
                    <a:pt x="950" y="430"/>
                  </a:lnTo>
                  <a:lnTo>
                    <a:pt x="950" y="430"/>
                  </a:lnTo>
                  <a:lnTo>
                    <a:pt x="956" y="424"/>
                  </a:lnTo>
                  <a:lnTo>
                    <a:pt x="964" y="422"/>
                  </a:lnTo>
                  <a:lnTo>
                    <a:pt x="988" y="420"/>
                  </a:lnTo>
                  <a:lnTo>
                    <a:pt x="988" y="420"/>
                  </a:lnTo>
                  <a:lnTo>
                    <a:pt x="1002" y="440"/>
                  </a:lnTo>
                  <a:lnTo>
                    <a:pt x="1002" y="440"/>
                  </a:lnTo>
                  <a:lnTo>
                    <a:pt x="1000" y="448"/>
                  </a:lnTo>
                  <a:lnTo>
                    <a:pt x="996" y="456"/>
                  </a:lnTo>
                  <a:lnTo>
                    <a:pt x="990" y="464"/>
                  </a:lnTo>
                  <a:lnTo>
                    <a:pt x="984" y="472"/>
                  </a:lnTo>
                  <a:lnTo>
                    <a:pt x="968" y="484"/>
                  </a:lnTo>
                  <a:lnTo>
                    <a:pt x="952" y="496"/>
                  </a:lnTo>
                  <a:lnTo>
                    <a:pt x="952" y="496"/>
                  </a:lnTo>
                  <a:lnTo>
                    <a:pt x="940" y="512"/>
                  </a:lnTo>
                  <a:lnTo>
                    <a:pt x="934" y="530"/>
                  </a:lnTo>
                  <a:lnTo>
                    <a:pt x="932" y="550"/>
                  </a:lnTo>
                  <a:lnTo>
                    <a:pt x="930" y="574"/>
                  </a:lnTo>
                  <a:lnTo>
                    <a:pt x="930" y="574"/>
                  </a:lnTo>
                  <a:lnTo>
                    <a:pt x="954" y="618"/>
                  </a:lnTo>
                  <a:lnTo>
                    <a:pt x="954" y="618"/>
                  </a:lnTo>
                  <a:lnTo>
                    <a:pt x="962" y="630"/>
                  </a:lnTo>
                  <a:lnTo>
                    <a:pt x="974" y="642"/>
                  </a:lnTo>
                  <a:lnTo>
                    <a:pt x="982" y="648"/>
                  </a:lnTo>
                  <a:lnTo>
                    <a:pt x="990" y="652"/>
                  </a:lnTo>
                  <a:lnTo>
                    <a:pt x="1000" y="656"/>
                  </a:lnTo>
                  <a:lnTo>
                    <a:pt x="1010" y="656"/>
                  </a:lnTo>
                  <a:lnTo>
                    <a:pt x="1010" y="656"/>
                  </a:lnTo>
                  <a:lnTo>
                    <a:pt x="1012" y="652"/>
                  </a:lnTo>
                  <a:lnTo>
                    <a:pt x="1012" y="652"/>
                  </a:lnTo>
                  <a:lnTo>
                    <a:pt x="1024" y="652"/>
                  </a:lnTo>
                  <a:lnTo>
                    <a:pt x="1024" y="652"/>
                  </a:lnTo>
                  <a:lnTo>
                    <a:pt x="1032" y="656"/>
                  </a:lnTo>
                  <a:lnTo>
                    <a:pt x="1040" y="662"/>
                  </a:lnTo>
                  <a:lnTo>
                    <a:pt x="1060" y="680"/>
                  </a:lnTo>
                  <a:lnTo>
                    <a:pt x="1082" y="704"/>
                  </a:lnTo>
                  <a:lnTo>
                    <a:pt x="1098" y="726"/>
                  </a:lnTo>
                  <a:lnTo>
                    <a:pt x="1098" y="726"/>
                  </a:lnTo>
                  <a:lnTo>
                    <a:pt x="1106" y="762"/>
                  </a:lnTo>
                  <a:lnTo>
                    <a:pt x="1108" y="784"/>
                  </a:lnTo>
                  <a:lnTo>
                    <a:pt x="1112" y="810"/>
                  </a:lnTo>
                  <a:lnTo>
                    <a:pt x="1112" y="810"/>
                  </a:lnTo>
                  <a:lnTo>
                    <a:pt x="1118" y="840"/>
                  </a:lnTo>
                  <a:lnTo>
                    <a:pt x="1118" y="840"/>
                  </a:lnTo>
                  <a:lnTo>
                    <a:pt x="1130" y="852"/>
                  </a:lnTo>
                  <a:lnTo>
                    <a:pt x="1140" y="860"/>
                  </a:lnTo>
                  <a:lnTo>
                    <a:pt x="1152" y="868"/>
                  </a:lnTo>
                  <a:lnTo>
                    <a:pt x="1172" y="882"/>
                  </a:lnTo>
                  <a:lnTo>
                    <a:pt x="1172" y="882"/>
                  </a:lnTo>
                  <a:lnTo>
                    <a:pt x="1188" y="876"/>
                  </a:lnTo>
                  <a:lnTo>
                    <a:pt x="1214" y="866"/>
                  </a:lnTo>
                  <a:lnTo>
                    <a:pt x="1214" y="866"/>
                  </a:lnTo>
                  <a:lnTo>
                    <a:pt x="1216" y="858"/>
                  </a:lnTo>
                  <a:lnTo>
                    <a:pt x="1220" y="854"/>
                  </a:lnTo>
                  <a:lnTo>
                    <a:pt x="1230" y="850"/>
                  </a:lnTo>
                  <a:lnTo>
                    <a:pt x="1246" y="846"/>
                  </a:lnTo>
                  <a:lnTo>
                    <a:pt x="1246" y="846"/>
                  </a:lnTo>
                  <a:lnTo>
                    <a:pt x="1252" y="836"/>
                  </a:lnTo>
                  <a:lnTo>
                    <a:pt x="1258" y="826"/>
                  </a:lnTo>
                  <a:lnTo>
                    <a:pt x="1258" y="818"/>
                  </a:lnTo>
                  <a:lnTo>
                    <a:pt x="1258" y="808"/>
                  </a:lnTo>
                  <a:lnTo>
                    <a:pt x="1254" y="800"/>
                  </a:lnTo>
                  <a:lnTo>
                    <a:pt x="1250" y="792"/>
                  </a:lnTo>
                  <a:lnTo>
                    <a:pt x="1240" y="780"/>
                  </a:lnTo>
                  <a:lnTo>
                    <a:pt x="1240" y="780"/>
                  </a:lnTo>
                  <a:lnTo>
                    <a:pt x="1222" y="774"/>
                  </a:lnTo>
                  <a:lnTo>
                    <a:pt x="1216" y="770"/>
                  </a:lnTo>
                  <a:lnTo>
                    <a:pt x="1214" y="766"/>
                  </a:lnTo>
                  <a:lnTo>
                    <a:pt x="1212" y="762"/>
                  </a:lnTo>
                  <a:lnTo>
                    <a:pt x="1212" y="756"/>
                  </a:lnTo>
                  <a:lnTo>
                    <a:pt x="1214" y="742"/>
                  </a:lnTo>
                  <a:lnTo>
                    <a:pt x="1214" y="742"/>
                  </a:lnTo>
                  <a:lnTo>
                    <a:pt x="1234" y="712"/>
                  </a:lnTo>
                  <a:lnTo>
                    <a:pt x="1234" y="712"/>
                  </a:lnTo>
                  <a:lnTo>
                    <a:pt x="1234" y="682"/>
                  </a:lnTo>
                  <a:lnTo>
                    <a:pt x="1234" y="682"/>
                  </a:lnTo>
                  <a:lnTo>
                    <a:pt x="1240" y="678"/>
                  </a:lnTo>
                  <a:lnTo>
                    <a:pt x="1244" y="678"/>
                  </a:lnTo>
                  <a:lnTo>
                    <a:pt x="1258" y="678"/>
                  </a:lnTo>
                  <a:lnTo>
                    <a:pt x="1258" y="678"/>
                  </a:lnTo>
                  <a:lnTo>
                    <a:pt x="1270" y="664"/>
                  </a:lnTo>
                  <a:lnTo>
                    <a:pt x="1284" y="656"/>
                  </a:lnTo>
                  <a:lnTo>
                    <a:pt x="1284" y="656"/>
                  </a:lnTo>
                  <a:lnTo>
                    <a:pt x="1286" y="670"/>
                  </a:lnTo>
                  <a:lnTo>
                    <a:pt x="1284" y="678"/>
                  </a:lnTo>
                  <a:lnTo>
                    <a:pt x="1280" y="684"/>
                  </a:lnTo>
                  <a:lnTo>
                    <a:pt x="1278" y="688"/>
                  </a:lnTo>
                  <a:lnTo>
                    <a:pt x="1278" y="688"/>
                  </a:lnTo>
                  <a:lnTo>
                    <a:pt x="1276" y="708"/>
                  </a:lnTo>
                  <a:lnTo>
                    <a:pt x="1276" y="708"/>
                  </a:lnTo>
                  <a:lnTo>
                    <a:pt x="1280" y="714"/>
                  </a:lnTo>
                  <a:lnTo>
                    <a:pt x="1288" y="718"/>
                  </a:lnTo>
                  <a:lnTo>
                    <a:pt x="1304" y="726"/>
                  </a:lnTo>
                  <a:lnTo>
                    <a:pt x="1344" y="736"/>
                  </a:lnTo>
                  <a:lnTo>
                    <a:pt x="1344" y="736"/>
                  </a:lnTo>
                  <a:lnTo>
                    <a:pt x="1394" y="770"/>
                  </a:lnTo>
                  <a:lnTo>
                    <a:pt x="1394" y="770"/>
                  </a:lnTo>
                  <a:lnTo>
                    <a:pt x="1410" y="770"/>
                  </a:lnTo>
                  <a:lnTo>
                    <a:pt x="1410" y="770"/>
                  </a:lnTo>
                  <a:lnTo>
                    <a:pt x="1404" y="784"/>
                  </a:lnTo>
                  <a:lnTo>
                    <a:pt x="1396" y="800"/>
                  </a:lnTo>
                  <a:lnTo>
                    <a:pt x="1396" y="800"/>
                  </a:lnTo>
                  <a:lnTo>
                    <a:pt x="1404" y="860"/>
                  </a:lnTo>
                  <a:lnTo>
                    <a:pt x="1404" y="860"/>
                  </a:lnTo>
                  <a:lnTo>
                    <a:pt x="1394" y="888"/>
                  </a:lnTo>
                  <a:lnTo>
                    <a:pt x="1394" y="888"/>
                  </a:lnTo>
                  <a:lnTo>
                    <a:pt x="1386" y="888"/>
                  </a:lnTo>
                  <a:lnTo>
                    <a:pt x="1382" y="886"/>
                  </a:lnTo>
                  <a:lnTo>
                    <a:pt x="1376" y="884"/>
                  </a:lnTo>
                  <a:lnTo>
                    <a:pt x="1376" y="884"/>
                  </a:lnTo>
                  <a:lnTo>
                    <a:pt x="1360" y="880"/>
                  </a:lnTo>
                  <a:lnTo>
                    <a:pt x="1346" y="882"/>
                  </a:lnTo>
                  <a:lnTo>
                    <a:pt x="1340" y="884"/>
                  </a:lnTo>
                  <a:lnTo>
                    <a:pt x="1334" y="886"/>
                  </a:lnTo>
                  <a:lnTo>
                    <a:pt x="1328" y="892"/>
                  </a:lnTo>
                  <a:lnTo>
                    <a:pt x="1324" y="898"/>
                  </a:lnTo>
                  <a:lnTo>
                    <a:pt x="1324" y="898"/>
                  </a:lnTo>
                  <a:lnTo>
                    <a:pt x="1324" y="938"/>
                  </a:lnTo>
                  <a:lnTo>
                    <a:pt x="1324" y="938"/>
                  </a:lnTo>
                  <a:lnTo>
                    <a:pt x="1314" y="940"/>
                  </a:lnTo>
                  <a:lnTo>
                    <a:pt x="1314" y="940"/>
                  </a:lnTo>
                  <a:close/>
                </a:path>
              </a:pathLst>
            </a:custGeom>
            <a:solidFill>
              <a:schemeClr val="bg1">
                <a:lumMod val="85000"/>
              </a:schemeClr>
            </a:solidFill>
            <a:ln w="3175">
              <a:noFill/>
            </a:ln>
          </p:spPr>
          <p:txBody>
            <a:bodyPr/>
            <a:lstStyle/>
            <a:p>
              <a:pPr defTabSz="1219170" fontAlgn="base">
                <a:spcBef>
                  <a:spcPct val="0"/>
                </a:spcBef>
                <a:spcAft>
                  <a:spcPct val="0"/>
                </a:spcAft>
              </a:pPr>
              <a:endParaRPr lang="zh-CN" altLang="en-US" sz="2400">
                <a:solidFill>
                  <a:schemeClr val="accent1"/>
                </a:solidFill>
                <a:latin typeface="Arial" panose="020B0604020202020204" pitchFamily="34" charset="0"/>
                <a:ea typeface="宋体" panose="02010600030101010101" pitchFamily="2" charset="-122"/>
              </a:endParaRPr>
            </a:p>
          </p:txBody>
        </p:sp>
        <p:grpSp>
          <p:nvGrpSpPr>
            <p:cNvPr id="98" name="组合 97">
              <a:extLst>
                <a:ext uri="{FF2B5EF4-FFF2-40B4-BE49-F238E27FC236}">
                  <a16:creationId xmlns:a16="http://schemas.microsoft.com/office/drawing/2014/main" xmlns="" id="{C96CE764-599A-7640-96B2-AA062C21815B}"/>
                </a:ext>
              </a:extLst>
            </p:cNvPr>
            <p:cNvGrpSpPr/>
            <p:nvPr/>
          </p:nvGrpSpPr>
          <p:grpSpPr>
            <a:xfrm>
              <a:off x="3976590" y="2161299"/>
              <a:ext cx="127054" cy="168907"/>
              <a:chOff x="361950" y="3582988"/>
              <a:chExt cx="269875" cy="358775"/>
            </a:xfrm>
            <a:solidFill>
              <a:schemeClr val="accent1"/>
            </a:solidFill>
          </p:grpSpPr>
          <p:sp>
            <p:nvSpPr>
              <p:cNvPr id="144" name="AutoShape 108">
                <a:extLst>
                  <a:ext uri="{FF2B5EF4-FFF2-40B4-BE49-F238E27FC236}">
                    <a16:creationId xmlns:a16="http://schemas.microsoft.com/office/drawing/2014/main" xmlns="" id="{0E780E0C-CC76-C94F-82CB-6854F2CFBE4B}"/>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45" name="AutoShape 109">
                <a:extLst>
                  <a:ext uri="{FF2B5EF4-FFF2-40B4-BE49-F238E27FC236}">
                    <a16:creationId xmlns:a16="http://schemas.microsoft.com/office/drawing/2014/main" xmlns="" id="{C2EC4F8C-43EA-3C48-AF71-1000110CA29B}"/>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99" name="组合 98">
              <a:extLst>
                <a:ext uri="{FF2B5EF4-FFF2-40B4-BE49-F238E27FC236}">
                  <a16:creationId xmlns:a16="http://schemas.microsoft.com/office/drawing/2014/main" xmlns="" id="{80D43EA4-8DFE-5143-B891-05D7427047F0}"/>
                </a:ext>
              </a:extLst>
            </p:cNvPr>
            <p:cNvGrpSpPr/>
            <p:nvPr/>
          </p:nvGrpSpPr>
          <p:grpSpPr>
            <a:xfrm>
              <a:off x="3996620" y="3301725"/>
              <a:ext cx="127054" cy="168907"/>
              <a:chOff x="361950" y="3582988"/>
              <a:chExt cx="269875" cy="358775"/>
            </a:xfrm>
            <a:solidFill>
              <a:schemeClr val="accent1"/>
            </a:solidFill>
          </p:grpSpPr>
          <p:sp>
            <p:nvSpPr>
              <p:cNvPr id="142" name="AutoShape 108">
                <a:extLst>
                  <a:ext uri="{FF2B5EF4-FFF2-40B4-BE49-F238E27FC236}">
                    <a16:creationId xmlns:a16="http://schemas.microsoft.com/office/drawing/2014/main" xmlns="" id="{2B37D35D-E3DA-FE43-B2CD-1F93D34F443C}"/>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43" name="AutoShape 109">
                <a:extLst>
                  <a:ext uri="{FF2B5EF4-FFF2-40B4-BE49-F238E27FC236}">
                    <a16:creationId xmlns:a16="http://schemas.microsoft.com/office/drawing/2014/main" xmlns="" id="{0372138F-FE61-6642-88DB-5C618B304755}"/>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0" name="组合 99">
              <a:extLst>
                <a:ext uri="{FF2B5EF4-FFF2-40B4-BE49-F238E27FC236}">
                  <a16:creationId xmlns:a16="http://schemas.microsoft.com/office/drawing/2014/main" xmlns="" id="{ADDA7FAF-F3AF-DF45-B7E1-EB6E05615C8E}"/>
                </a:ext>
              </a:extLst>
            </p:cNvPr>
            <p:cNvGrpSpPr/>
            <p:nvPr/>
          </p:nvGrpSpPr>
          <p:grpSpPr>
            <a:xfrm>
              <a:off x="3788149" y="3280522"/>
              <a:ext cx="127054" cy="168907"/>
              <a:chOff x="361950" y="3582988"/>
              <a:chExt cx="269875" cy="358775"/>
            </a:xfrm>
            <a:solidFill>
              <a:schemeClr val="accent1"/>
            </a:solidFill>
          </p:grpSpPr>
          <p:sp>
            <p:nvSpPr>
              <p:cNvPr id="140" name="AutoShape 108">
                <a:extLst>
                  <a:ext uri="{FF2B5EF4-FFF2-40B4-BE49-F238E27FC236}">
                    <a16:creationId xmlns:a16="http://schemas.microsoft.com/office/drawing/2014/main" xmlns="" id="{769074A6-2F2E-3441-92CF-2B79DEB74D1F}"/>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41" name="AutoShape 109">
                <a:extLst>
                  <a:ext uri="{FF2B5EF4-FFF2-40B4-BE49-F238E27FC236}">
                    <a16:creationId xmlns:a16="http://schemas.microsoft.com/office/drawing/2014/main" xmlns="" id="{1F6ACB79-BD16-1844-BB7D-DCA636BB3D99}"/>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1" name="组合 100">
              <a:extLst>
                <a:ext uri="{FF2B5EF4-FFF2-40B4-BE49-F238E27FC236}">
                  <a16:creationId xmlns:a16="http://schemas.microsoft.com/office/drawing/2014/main" xmlns="" id="{D5442222-4BB5-7240-8086-FFE5A7647378}"/>
                </a:ext>
              </a:extLst>
            </p:cNvPr>
            <p:cNvGrpSpPr/>
            <p:nvPr/>
          </p:nvGrpSpPr>
          <p:grpSpPr>
            <a:xfrm>
              <a:off x="3449931" y="2440339"/>
              <a:ext cx="127054" cy="168907"/>
              <a:chOff x="361950" y="3582988"/>
              <a:chExt cx="269875" cy="358775"/>
            </a:xfrm>
            <a:solidFill>
              <a:schemeClr val="accent1"/>
            </a:solidFill>
          </p:grpSpPr>
          <p:sp>
            <p:nvSpPr>
              <p:cNvPr id="138" name="AutoShape 108">
                <a:extLst>
                  <a:ext uri="{FF2B5EF4-FFF2-40B4-BE49-F238E27FC236}">
                    <a16:creationId xmlns:a16="http://schemas.microsoft.com/office/drawing/2014/main" xmlns="" id="{2547A7AB-47F1-3747-AE14-051F5B1DB34D}"/>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39" name="AutoShape 109">
                <a:extLst>
                  <a:ext uri="{FF2B5EF4-FFF2-40B4-BE49-F238E27FC236}">
                    <a16:creationId xmlns:a16="http://schemas.microsoft.com/office/drawing/2014/main" xmlns="" id="{579B38B7-ABC5-344B-AAFD-0049C01944DC}"/>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2" name="组合 101">
              <a:extLst>
                <a:ext uri="{FF2B5EF4-FFF2-40B4-BE49-F238E27FC236}">
                  <a16:creationId xmlns:a16="http://schemas.microsoft.com/office/drawing/2014/main" xmlns="" id="{2C081F94-003B-174C-BB78-32EB5632ED6D}"/>
                </a:ext>
              </a:extLst>
            </p:cNvPr>
            <p:cNvGrpSpPr/>
            <p:nvPr/>
          </p:nvGrpSpPr>
          <p:grpSpPr>
            <a:xfrm>
              <a:off x="3268382" y="3092029"/>
              <a:ext cx="127054" cy="168907"/>
              <a:chOff x="361950" y="3582988"/>
              <a:chExt cx="269875" cy="358775"/>
            </a:xfrm>
            <a:solidFill>
              <a:schemeClr val="accent1"/>
            </a:solidFill>
          </p:grpSpPr>
          <p:sp>
            <p:nvSpPr>
              <p:cNvPr id="136" name="AutoShape 108">
                <a:extLst>
                  <a:ext uri="{FF2B5EF4-FFF2-40B4-BE49-F238E27FC236}">
                    <a16:creationId xmlns:a16="http://schemas.microsoft.com/office/drawing/2014/main" xmlns="" id="{9A35CE92-BFB1-2340-9E09-84854420EF7F}"/>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37" name="AutoShape 109">
                <a:extLst>
                  <a:ext uri="{FF2B5EF4-FFF2-40B4-BE49-F238E27FC236}">
                    <a16:creationId xmlns:a16="http://schemas.microsoft.com/office/drawing/2014/main" xmlns="" id="{B4F812E8-FA1C-6640-AA77-E050B8B115CA}"/>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3" name="组合 102">
              <a:extLst>
                <a:ext uri="{FF2B5EF4-FFF2-40B4-BE49-F238E27FC236}">
                  <a16:creationId xmlns:a16="http://schemas.microsoft.com/office/drawing/2014/main" xmlns="" id="{36DFDD07-DE53-5144-A21B-0F67E309BFBF}"/>
                </a:ext>
              </a:extLst>
            </p:cNvPr>
            <p:cNvGrpSpPr/>
            <p:nvPr/>
          </p:nvGrpSpPr>
          <p:grpSpPr>
            <a:xfrm>
              <a:off x="2903723" y="3084745"/>
              <a:ext cx="127054" cy="168907"/>
              <a:chOff x="361950" y="3582988"/>
              <a:chExt cx="269875" cy="358775"/>
            </a:xfrm>
            <a:solidFill>
              <a:schemeClr val="accent1"/>
            </a:solidFill>
          </p:grpSpPr>
          <p:sp>
            <p:nvSpPr>
              <p:cNvPr id="134" name="AutoShape 108">
                <a:extLst>
                  <a:ext uri="{FF2B5EF4-FFF2-40B4-BE49-F238E27FC236}">
                    <a16:creationId xmlns:a16="http://schemas.microsoft.com/office/drawing/2014/main" xmlns="" id="{46CF36F3-13AC-9D41-A338-EB41E6A5F2DB}"/>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35" name="AutoShape 109">
                <a:extLst>
                  <a:ext uri="{FF2B5EF4-FFF2-40B4-BE49-F238E27FC236}">
                    <a16:creationId xmlns:a16="http://schemas.microsoft.com/office/drawing/2014/main" xmlns="" id="{47D3C8DC-7839-5E4D-81B9-68269B761A50}"/>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4" name="组合 103">
              <a:extLst>
                <a:ext uri="{FF2B5EF4-FFF2-40B4-BE49-F238E27FC236}">
                  <a16:creationId xmlns:a16="http://schemas.microsoft.com/office/drawing/2014/main" xmlns="" id="{88A91D62-78AF-A946-8681-725FA6F363DD}"/>
                </a:ext>
              </a:extLst>
            </p:cNvPr>
            <p:cNvGrpSpPr/>
            <p:nvPr/>
          </p:nvGrpSpPr>
          <p:grpSpPr>
            <a:xfrm>
              <a:off x="3386030" y="3474615"/>
              <a:ext cx="127054" cy="168907"/>
              <a:chOff x="361950" y="3582988"/>
              <a:chExt cx="269875" cy="358775"/>
            </a:xfrm>
            <a:solidFill>
              <a:schemeClr val="accent1"/>
            </a:solidFill>
          </p:grpSpPr>
          <p:sp>
            <p:nvSpPr>
              <p:cNvPr id="132" name="AutoShape 108">
                <a:extLst>
                  <a:ext uri="{FF2B5EF4-FFF2-40B4-BE49-F238E27FC236}">
                    <a16:creationId xmlns:a16="http://schemas.microsoft.com/office/drawing/2014/main" xmlns="" id="{2235D80F-9376-A24A-9EF5-B197C2AF6753}"/>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33" name="AutoShape 109">
                <a:extLst>
                  <a:ext uri="{FF2B5EF4-FFF2-40B4-BE49-F238E27FC236}">
                    <a16:creationId xmlns:a16="http://schemas.microsoft.com/office/drawing/2014/main" xmlns="" id="{F9B2A703-F8AF-2E46-ABAB-8D277ECBEA0D}"/>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5" name="组合 104">
              <a:extLst>
                <a:ext uri="{FF2B5EF4-FFF2-40B4-BE49-F238E27FC236}">
                  <a16:creationId xmlns:a16="http://schemas.microsoft.com/office/drawing/2014/main" xmlns="" id="{DBEE1487-B3C7-8140-8BF1-51704A52B8FF}"/>
                </a:ext>
              </a:extLst>
            </p:cNvPr>
            <p:cNvGrpSpPr/>
            <p:nvPr/>
          </p:nvGrpSpPr>
          <p:grpSpPr>
            <a:xfrm>
              <a:off x="3368136" y="4199819"/>
              <a:ext cx="127054" cy="168907"/>
              <a:chOff x="361950" y="3582988"/>
              <a:chExt cx="269875" cy="358775"/>
            </a:xfrm>
            <a:solidFill>
              <a:schemeClr val="accent1"/>
            </a:solidFill>
          </p:grpSpPr>
          <p:sp>
            <p:nvSpPr>
              <p:cNvPr id="130" name="AutoShape 108">
                <a:extLst>
                  <a:ext uri="{FF2B5EF4-FFF2-40B4-BE49-F238E27FC236}">
                    <a16:creationId xmlns:a16="http://schemas.microsoft.com/office/drawing/2014/main" xmlns="" id="{4CD54904-6FBA-DE4C-9E56-92A3E48455A2}"/>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31" name="AutoShape 109">
                <a:extLst>
                  <a:ext uri="{FF2B5EF4-FFF2-40B4-BE49-F238E27FC236}">
                    <a16:creationId xmlns:a16="http://schemas.microsoft.com/office/drawing/2014/main" xmlns="" id="{C859B64E-C458-244F-BBE6-777993DE38A1}"/>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6" name="组合 105">
              <a:extLst>
                <a:ext uri="{FF2B5EF4-FFF2-40B4-BE49-F238E27FC236}">
                  <a16:creationId xmlns:a16="http://schemas.microsoft.com/office/drawing/2014/main" xmlns="" id="{34C0364C-E7FD-4143-B3D5-1133F8D620A7}"/>
                </a:ext>
              </a:extLst>
            </p:cNvPr>
            <p:cNvGrpSpPr/>
            <p:nvPr/>
          </p:nvGrpSpPr>
          <p:grpSpPr>
            <a:xfrm>
              <a:off x="2737216" y="3545472"/>
              <a:ext cx="127054" cy="168907"/>
              <a:chOff x="361950" y="3582988"/>
              <a:chExt cx="269875" cy="358775"/>
            </a:xfrm>
            <a:solidFill>
              <a:schemeClr val="accent1"/>
            </a:solidFill>
          </p:grpSpPr>
          <p:sp>
            <p:nvSpPr>
              <p:cNvPr id="128" name="AutoShape 108">
                <a:extLst>
                  <a:ext uri="{FF2B5EF4-FFF2-40B4-BE49-F238E27FC236}">
                    <a16:creationId xmlns:a16="http://schemas.microsoft.com/office/drawing/2014/main" xmlns="" id="{050246DD-AEA2-054B-A1F5-6F142D2F592E}"/>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29" name="AutoShape 109">
                <a:extLst>
                  <a:ext uri="{FF2B5EF4-FFF2-40B4-BE49-F238E27FC236}">
                    <a16:creationId xmlns:a16="http://schemas.microsoft.com/office/drawing/2014/main" xmlns="" id="{FBA61289-DA3E-4349-93DE-2805B59A5E99}"/>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07" name="组合 106">
              <a:extLst>
                <a:ext uri="{FF2B5EF4-FFF2-40B4-BE49-F238E27FC236}">
                  <a16:creationId xmlns:a16="http://schemas.microsoft.com/office/drawing/2014/main" xmlns="" id="{BEBD71BD-F007-4A41-9A10-CBC93D1C1A74}"/>
                </a:ext>
              </a:extLst>
            </p:cNvPr>
            <p:cNvGrpSpPr/>
            <p:nvPr/>
          </p:nvGrpSpPr>
          <p:grpSpPr>
            <a:xfrm>
              <a:off x="2460688" y="3456117"/>
              <a:ext cx="127054" cy="168907"/>
              <a:chOff x="361950" y="3582988"/>
              <a:chExt cx="269875" cy="358775"/>
            </a:xfrm>
            <a:solidFill>
              <a:schemeClr val="accent1"/>
            </a:solidFill>
          </p:grpSpPr>
          <p:sp>
            <p:nvSpPr>
              <p:cNvPr id="126" name="AutoShape 108">
                <a:extLst>
                  <a:ext uri="{FF2B5EF4-FFF2-40B4-BE49-F238E27FC236}">
                    <a16:creationId xmlns:a16="http://schemas.microsoft.com/office/drawing/2014/main" xmlns="" id="{C7E6C882-4E44-A84B-BF69-9770CBE9716D}"/>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27" name="AutoShape 109">
                <a:extLst>
                  <a:ext uri="{FF2B5EF4-FFF2-40B4-BE49-F238E27FC236}">
                    <a16:creationId xmlns:a16="http://schemas.microsoft.com/office/drawing/2014/main" xmlns="" id="{CF3A90C4-57CF-E347-9E6D-B822CB7AE6B8}"/>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sp>
          <p:nvSpPr>
            <p:cNvPr id="108" name="矩形 107">
              <a:extLst>
                <a:ext uri="{FF2B5EF4-FFF2-40B4-BE49-F238E27FC236}">
                  <a16:creationId xmlns:a16="http://schemas.microsoft.com/office/drawing/2014/main" xmlns="" id="{37E2144B-CC89-0D4A-9656-4CE3FA7EB2FF}"/>
                </a:ext>
              </a:extLst>
            </p:cNvPr>
            <p:cNvSpPr/>
            <p:nvPr/>
          </p:nvSpPr>
          <p:spPr>
            <a:xfrm>
              <a:off x="3258223" y="2566960"/>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北京</a:t>
              </a:r>
            </a:p>
          </p:txBody>
        </p:sp>
        <p:sp>
          <p:nvSpPr>
            <p:cNvPr id="109" name="矩形 108">
              <a:extLst>
                <a:ext uri="{FF2B5EF4-FFF2-40B4-BE49-F238E27FC236}">
                  <a16:creationId xmlns:a16="http://schemas.microsoft.com/office/drawing/2014/main" xmlns="" id="{0F913EBF-C8A0-2944-91DB-DEAD67D35232}"/>
                </a:ext>
              </a:extLst>
            </p:cNvPr>
            <p:cNvSpPr/>
            <p:nvPr/>
          </p:nvSpPr>
          <p:spPr>
            <a:xfrm>
              <a:off x="3799521" y="2274868"/>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沈阳</a:t>
              </a:r>
            </a:p>
          </p:txBody>
        </p:sp>
        <p:sp>
          <p:nvSpPr>
            <p:cNvPr id="110" name="矩形 109">
              <a:extLst>
                <a:ext uri="{FF2B5EF4-FFF2-40B4-BE49-F238E27FC236}">
                  <a16:creationId xmlns:a16="http://schemas.microsoft.com/office/drawing/2014/main" xmlns="" id="{E7629B73-6BC0-304B-80BC-5EF3E396F29B}"/>
                </a:ext>
              </a:extLst>
            </p:cNvPr>
            <p:cNvSpPr/>
            <p:nvPr/>
          </p:nvSpPr>
          <p:spPr>
            <a:xfrm>
              <a:off x="4040496" y="3228278"/>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上海</a:t>
              </a:r>
            </a:p>
          </p:txBody>
        </p:sp>
        <p:sp>
          <p:nvSpPr>
            <p:cNvPr id="111" name="矩形 110">
              <a:extLst>
                <a:ext uri="{FF2B5EF4-FFF2-40B4-BE49-F238E27FC236}">
                  <a16:creationId xmlns:a16="http://schemas.microsoft.com/office/drawing/2014/main" xmlns="" id="{EEC0B92C-7D8B-3B40-9577-D575AEF851D4}"/>
                </a:ext>
              </a:extLst>
            </p:cNvPr>
            <p:cNvSpPr/>
            <p:nvPr/>
          </p:nvSpPr>
          <p:spPr>
            <a:xfrm>
              <a:off x="3603964" y="3410084"/>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南京</a:t>
              </a:r>
            </a:p>
          </p:txBody>
        </p:sp>
        <p:sp>
          <p:nvSpPr>
            <p:cNvPr id="112" name="矩形 111">
              <a:extLst>
                <a:ext uri="{FF2B5EF4-FFF2-40B4-BE49-F238E27FC236}">
                  <a16:creationId xmlns:a16="http://schemas.microsoft.com/office/drawing/2014/main" xmlns="" id="{FCC8A7B5-54DD-8646-8FB9-08055AEB48C0}"/>
                </a:ext>
              </a:extLst>
            </p:cNvPr>
            <p:cNvSpPr/>
            <p:nvPr/>
          </p:nvSpPr>
          <p:spPr>
            <a:xfrm>
              <a:off x="3183798" y="4340249"/>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广州</a:t>
              </a:r>
            </a:p>
          </p:txBody>
        </p:sp>
        <p:sp>
          <p:nvSpPr>
            <p:cNvPr id="113" name="矩形 112">
              <a:extLst>
                <a:ext uri="{FF2B5EF4-FFF2-40B4-BE49-F238E27FC236}">
                  <a16:creationId xmlns:a16="http://schemas.microsoft.com/office/drawing/2014/main" xmlns="" id="{1921DD00-74A7-6B4C-8DC9-A5A248A0D843}"/>
                </a:ext>
              </a:extLst>
            </p:cNvPr>
            <p:cNvSpPr/>
            <p:nvPr/>
          </p:nvSpPr>
          <p:spPr>
            <a:xfrm>
              <a:off x="3196437" y="3614015"/>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武汉</a:t>
              </a:r>
            </a:p>
          </p:txBody>
        </p:sp>
        <p:sp>
          <p:nvSpPr>
            <p:cNvPr id="114" name="矩形 113">
              <a:extLst>
                <a:ext uri="{FF2B5EF4-FFF2-40B4-BE49-F238E27FC236}">
                  <a16:creationId xmlns:a16="http://schemas.microsoft.com/office/drawing/2014/main" xmlns="" id="{AFCF7C64-8BD1-F54C-9E98-07BB8303351A}"/>
                </a:ext>
              </a:extLst>
            </p:cNvPr>
            <p:cNvSpPr/>
            <p:nvPr/>
          </p:nvSpPr>
          <p:spPr>
            <a:xfrm>
              <a:off x="2775312" y="3622378"/>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重庆</a:t>
              </a:r>
            </a:p>
          </p:txBody>
        </p:sp>
        <p:sp>
          <p:nvSpPr>
            <p:cNvPr id="115" name="矩形 114">
              <a:extLst>
                <a:ext uri="{FF2B5EF4-FFF2-40B4-BE49-F238E27FC236}">
                  <a16:creationId xmlns:a16="http://schemas.microsoft.com/office/drawing/2014/main" xmlns="" id="{997AC9B8-FBD9-4649-9333-CFD8D1C01C28}"/>
                </a:ext>
              </a:extLst>
            </p:cNvPr>
            <p:cNvSpPr/>
            <p:nvPr/>
          </p:nvSpPr>
          <p:spPr>
            <a:xfrm>
              <a:off x="2005337" y="3372431"/>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成都</a:t>
              </a:r>
            </a:p>
          </p:txBody>
        </p:sp>
        <p:sp>
          <p:nvSpPr>
            <p:cNvPr id="116" name="矩形 115">
              <a:extLst>
                <a:ext uri="{FF2B5EF4-FFF2-40B4-BE49-F238E27FC236}">
                  <a16:creationId xmlns:a16="http://schemas.microsoft.com/office/drawing/2014/main" xmlns="" id="{D663D538-C3B7-B543-BD16-771F6CA17410}"/>
                </a:ext>
              </a:extLst>
            </p:cNvPr>
            <p:cNvSpPr/>
            <p:nvPr/>
          </p:nvSpPr>
          <p:spPr>
            <a:xfrm>
              <a:off x="2727234" y="3219570"/>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西安</a:t>
              </a:r>
            </a:p>
          </p:txBody>
        </p:sp>
        <p:sp>
          <p:nvSpPr>
            <p:cNvPr id="117" name="矩形 116">
              <a:extLst>
                <a:ext uri="{FF2B5EF4-FFF2-40B4-BE49-F238E27FC236}">
                  <a16:creationId xmlns:a16="http://schemas.microsoft.com/office/drawing/2014/main" xmlns="" id="{DFBE51A5-6606-B247-81E7-41B0C03EAC6A}"/>
                </a:ext>
              </a:extLst>
            </p:cNvPr>
            <p:cNvSpPr/>
            <p:nvPr/>
          </p:nvSpPr>
          <p:spPr>
            <a:xfrm>
              <a:off x="3345532" y="3021281"/>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郑州</a:t>
              </a:r>
            </a:p>
          </p:txBody>
        </p:sp>
        <p:sp>
          <p:nvSpPr>
            <p:cNvPr id="118" name="矩形 117">
              <a:extLst>
                <a:ext uri="{FF2B5EF4-FFF2-40B4-BE49-F238E27FC236}">
                  <a16:creationId xmlns:a16="http://schemas.microsoft.com/office/drawing/2014/main" xmlns="" id="{36DFC925-5E7E-C44F-81B0-AD78E6CB7655}"/>
                </a:ext>
              </a:extLst>
            </p:cNvPr>
            <p:cNvSpPr/>
            <p:nvPr/>
          </p:nvSpPr>
          <p:spPr>
            <a:xfrm>
              <a:off x="3909718" y="3882682"/>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福州</a:t>
              </a:r>
            </a:p>
          </p:txBody>
        </p:sp>
        <p:grpSp>
          <p:nvGrpSpPr>
            <p:cNvPr id="119" name="组合 118">
              <a:extLst>
                <a:ext uri="{FF2B5EF4-FFF2-40B4-BE49-F238E27FC236}">
                  <a16:creationId xmlns:a16="http://schemas.microsoft.com/office/drawing/2014/main" xmlns="" id="{21599C4B-6BD1-E045-A7E5-C29579B0FAAB}"/>
                </a:ext>
              </a:extLst>
            </p:cNvPr>
            <p:cNvGrpSpPr/>
            <p:nvPr/>
          </p:nvGrpSpPr>
          <p:grpSpPr>
            <a:xfrm>
              <a:off x="3854651" y="3856255"/>
              <a:ext cx="127054" cy="168907"/>
              <a:chOff x="361950" y="3582988"/>
              <a:chExt cx="269875" cy="358775"/>
            </a:xfrm>
            <a:solidFill>
              <a:schemeClr val="accent1"/>
            </a:solidFill>
          </p:grpSpPr>
          <p:sp>
            <p:nvSpPr>
              <p:cNvPr id="124" name="AutoShape 108">
                <a:extLst>
                  <a:ext uri="{FF2B5EF4-FFF2-40B4-BE49-F238E27FC236}">
                    <a16:creationId xmlns:a16="http://schemas.microsoft.com/office/drawing/2014/main" xmlns="" id="{D7F3BDA6-6CD4-1449-AF41-99938985634A}"/>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25" name="AutoShape 109">
                <a:extLst>
                  <a:ext uri="{FF2B5EF4-FFF2-40B4-BE49-F238E27FC236}">
                    <a16:creationId xmlns:a16="http://schemas.microsoft.com/office/drawing/2014/main" xmlns="" id="{899EC646-0C19-9B44-979C-D7E0133506D7}"/>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grpSp>
          <p:nvGrpSpPr>
            <p:cNvPr id="120" name="组合 119">
              <a:extLst>
                <a:ext uri="{FF2B5EF4-FFF2-40B4-BE49-F238E27FC236}">
                  <a16:creationId xmlns:a16="http://schemas.microsoft.com/office/drawing/2014/main" xmlns="" id="{B9FCF27C-9D7F-6541-9A13-345E14E0A8E9}"/>
                </a:ext>
              </a:extLst>
            </p:cNvPr>
            <p:cNvGrpSpPr/>
            <p:nvPr/>
          </p:nvGrpSpPr>
          <p:grpSpPr>
            <a:xfrm>
              <a:off x="2768540" y="3905441"/>
              <a:ext cx="127054" cy="168907"/>
              <a:chOff x="361950" y="3582988"/>
              <a:chExt cx="269875" cy="358775"/>
            </a:xfrm>
            <a:solidFill>
              <a:schemeClr val="accent1"/>
            </a:solidFill>
          </p:grpSpPr>
          <p:sp>
            <p:nvSpPr>
              <p:cNvPr id="122" name="AutoShape 108">
                <a:extLst>
                  <a:ext uri="{FF2B5EF4-FFF2-40B4-BE49-F238E27FC236}">
                    <a16:creationId xmlns:a16="http://schemas.microsoft.com/office/drawing/2014/main" xmlns="" id="{BAD745DC-C4DF-564D-B5DD-C8E617A85DF7}"/>
                  </a:ext>
                </a:extLst>
              </p:cNvPr>
              <p:cNvSpPr>
                <a:spLocks/>
              </p:cNvSpPr>
              <p:nvPr/>
            </p:nvSpPr>
            <p:spPr bwMode="auto">
              <a:xfrm>
                <a:off x="428625" y="3649663"/>
                <a:ext cx="134938" cy="134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sp>
            <p:nvSpPr>
              <p:cNvPr id="123" name="AutoShape 109">
                <a:extLst>
                  <a:ext uri="{FF2B5EF4-FFF2-40B4-BE49-F238E27FC236}">
                    <a16:creationId xmlns:a16="http://schemas.microsoft.com/office/drawing/2014/main" xmlns="" id="{E6E49C9C-623F-F442-A24B-63149F269A68}"/>
                  </a:ext>
                </a:extLst>
              </p:cNvPr>
              <p:cNvSpPr>
                <a:spLocks/>
              </p:cNvSpPr>
              <p:nvPr/>
            </p:nvSpPr>
            <p:spPr bwMode="auto">
              <a:xfrm>
                <a:off x="361950" y="3582988"/>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p:spPr>
            <p:txBody>
              <a:bodyPr lIns="25400" tIns="25400" rIns="25400" bIns="25400" anchor="ctr"/>
              <a:lstStyle/>
              <a:p>
                <a:pPr algn="ctr" defTabSz="304792" fontAlgn="base" hangingPunct="0">
                  <a:spcBef>
                    <a:spcPct val="0"/>
                  </a:spcBef>
                  <a:spcAft>
                    <a:spcPct val="0"/>
                  </a:spcAft>
                  <a:defRPr/>
                </a:pPr>
                <a:endParaRPr lang="en-US" sz="2000" kern="0">
                  <a:solidFill>
                    <a:schemeClr val="accent1"/>
                  </a:solidFill>
                  <a:effectLst>
                    <a:outerShdw blurRad="38100" dist="38100" dir="2700000" algn="tl">
                      <a:srgbClr val="000000"/>
                    </a:outerShdw>
                  </a:effectLst>
                  <a:latin typeface="Gill Sans" charset="0"/>
                  <a:ea typeface="宋体"/>
                  <a:sym typeface="Gill Sans" charset="0"/>
                </a:endParaRPr>
              </a:p>
            </p:txBody>
          </p:sp>
        </p:grpSp>
        <p:sp>
          <p:nvSpPr>
            <p:cNvPr id="121" name="矩形 120">
              <a:extLst>
                <a:ext uri="{FF2B5EF4-FFF2-40B4-BE49-F238E27FC236}">
                  <a16:creationId xmlns:a16="http://schemas.microsoft.com/office/drawing/2014/main" xmlns="" id="{6482845F-BA78-7244-A69C-ABF32AD9C89D}"/>
                </a:ext>
              </a:extLst>
            </p:cNvPr>
            <p:cNvSpPr/>
            <p:nvPr/>
          </p:nvSpPr>
          <p:spPr>
            <a:xfrm>
              <a:off x="2317624" y="3915325"/>
              <a:ext cx="496771" cy="284742"/>
            </a:xfrm>
            <a:prstGeom prst="rect">
              <a:avLst/>
            </a:prstGeom>
          </p:spPr>
          <p:txBody>
            <a:bodyPr wrap="none">
              <a:spAutoFit/>
            </a:bodyPr>
            <a:lstStyle/>
            <a:p>
              <a:pPr algn="ctr" defTabSz="1219170">
                <a:defRPr/>
              </a:pPr>
              <a:r>
                <a:rPr lang="zh-CN" altLang="en-US" sz="1867" b="1" dirty="0">
                  <a:solidFill>
                    <a:schemeClr val="accent1"/>
                  </a:solidFill>
                  <a:latin typeface="微软雅黑" panose="020B0503020204020204" pitchFamily="34" charset="-122"/>
                  <a:ea typeface="微软雅黑" panose="020B0503020204020204" pitchFamily="34" charset="-122"/>
                </a:rPr>
                <a:t>贵阳</a:t>
              </a:r>
            </a:p>
          </p:txBody>
        </p:sp>
      </p:grpSp>
      <p:sp>
        <p:nvSpPr>
          <p:cNvPr id="148" name="矩形 147">
            <a:extLst>
              <a:ext uri="{FF2B5EF4-FFF2-40B4-BE49-F238E27FC236}">
                <a16:creationId xmlns:a16="http://schemas.microsoft.com/office/drawing/2014/main" xmlns="" id="{D2BEB26D-A641-7C4B-A23B-80F730F7EC96}"/>
              </a:ext>
            </a:extLst>
          </p:cNvPr>
          <p:cNvSpPr/>
          <p:nvPr/>
        </p:nvSpPr>
        <p:spPr>
          <a:xfrm>
            <a:off x="429704" y="1028422"/>
            <a:ext cx="7584088" cy="812530"/>
          </a:xfrm>
          <a:prstGeom prst="rect">
            <a:avLst/>
          </a:prstGeom>
        </p:spPr>
        <p:txBody>
          <a:bodyPr wrap="square">
            <a:spAutoFit/>
          </a:bodyPr>
          <a:lstStyle/>
          <a:p>
            <a:pPr marL="285750" indent="-285750">
              <a:lnSpc>
                <a:spcPct val="130000"/>
              </a:lnSpc>
              <a:buFont typeface="Wingdings" charset="2"/>
              <a:buChar char="l"/>
            </a:pPr>
            <a:r>
              <a:rPr lang="en-US" altLang="zh-CN" kern="0" dirty="0">
                <a:latin typeface="微软雅黑" panose="020B0503020204020204" pitchFamily="34" charset="-122"/>
                <a:ea typeface="微软雅黑" panose="020B0503020204020204" pitchFamily="34" charset="-122"/>
              </a:rPr>
              <a:t>CERNET</a:t>
            </a:r>
            <a:r>
              <a:rPr lang="zh-CN" altLang="en-US" kern="0" dirty="0">
                <a:latin typeface="微软雅黑" panose="020B0503020204020204" pitchFamily="34" charset="-122"/>
                <a:ea typeface="微软雅黑" panose="020B0503020204020204" pitchFamily="34" charset="-122"/>
              </a:rPr>
              <a:t>国内</a:t>
            </a:r>
            <a:r>
              <a:rPr lang="en-US" altLang="zh-CN" b="1" kern="0" dirty="0">
                <a:solidFill>
                  <a:srgbClr val="C00000"/>
                </a:solidFill>
                <a:latin typeface="微软雅黑" panose="020B0503020204020204" pitchFamily="34" charset="-122"/>
                <a:ea typeface="微软雅黑" panose="020B0503020204020204" pitchFamily="34" charset="-122"/>
              </a:rPr>
              <a:t>I</a:t>
            </a:r>
            <a:r>
              <a:rPr lang="en-US" altLang="zh-Hans" b="1" kern="0" dirty="0">
                <a:solidFill>
                  <a:srgbClr val="C00000"/>
                </a:solidFill>
                <a:latin typeface="微软雅黑" panose="020B0503020204020204" pitchFamily="34" charset="-122"/>
                <a:ea typeface="微软雅黑" panose="020B0503020204020204" pitchFamily="34" charset="-122"/>
              </a:rPr>
              <a:t>Pv4</a:t>
            </a:r>
            <a:r>
              <a:rPr lang="zh-CN" altLang="en-US" b="1" kern="0" dirty="0">
                <a:solidFill>
                  <a:srgbClr val="C00000"/>
                </a:solidFill>
                <a:latin typeface="微软雅黑" panose="020B0503020204020204" pitchFamily="34" charset="-122"/>
                <a:ea typeface="微软雅黑" panose="020B0503020204020204" pitchFamily="34" charset="-122"/>
              </a:rPr>
              <a:t>互联总带宽超过</a:t>
            </a:r>
            <a:r>
              <a:rPr lang="en-US" altLang="zh-CN" b="1" kern="0" dirty="0">
                <a:solidFill>
                  <a:srgbClr val="C00000"/>
                </a:solidFill>
                <a:latin typeface="微软雅黑" panose="020B0503020204020204" pitchFamily="34" charset="-122"/>
                <a:ea typeface="微软雅黑" panose="020B0503020204020204" pitchFamily="34" charset="-122"/>
              </a:rPr>
              <a:t>2</a:t>
            </a:r>
            <a:r>
              <a:rPr lang="en-US" altLang="zh-Hans" b="1" kern="0" dirty="0">
                <a:solidFill>
                  <a:srgbClr val="C00000"/>
                </a:solidFill>
                <a:latin typeface="微软雅黑" panose="020B0503020204020204" pitchFamily="34" charset="-122"/>
                <a:ea typeface="微软雅黑" panose="020B0503020204020204" pitchFamily="34" charset="-122"/>
              </a:rPr>
              <a:t>70</a:t>
            </a:r>
            <a:r>
              <a:rPr lang="en-US" altLang="zh-CN" b="1" kern="0" dirty="0">
                <a:solidFill>
                  <a:srgbClr val="C00000"/>
                </a:solidFill>
                <a:latin typeface="微软雅黑" panose="020B0503020204020204" pitchFamily="34" charset="-122"/>
                <a:ea typeface="微软雅黑" panose="020B0503020204020204" pitchFamily="34" charset="-122"/>
              </a:rPr>
              <a:t>G</a:t>
            </a:r>
            <a:endParaRPr lang="en-US" altLang="zh-Hans" b="1" kern="0" dirty="0">
              <a:solidFill>
                <a:srgbClr val="C00000"/>
              </a:solidFill>
              <a:latin typeface="微软雅黑" panose="020B0503020204020204" pitchFamily="34" charset="-122"/>
              <a:ea typeface="微软雅黑" panose="020B0503020204020204" pitchFamily="34" charset="-122"/>
            </a:endParaRPr>
          </a:p>
          <a:p>
            <a:pPr marL="285750" indent="-285750">
              <a:lnSpc>
                <a:spcPct val="130000"/>
              </a:lnSpc>
              <a:buFont typeface="Wingdings" charset="2"/>
              <a:buChar char="l"/>
            </a:pPr>
            <a:r>
              <a:rPr lang="zh-Hans" altLang="en-US" kern="0" dirty="0">
                <a:latin typeface="微软雅黑" panose="020B0503020204020204" pitchFamily="34" charset="-122"/>
                <a:ea typeface="微软雅黑" panose="020B0503020204020204" pitchFamily="34" charset="-122"/>
              </a:rPr>
              <a:t>与三大运营商、科技网开通</a:t>
            </a:r>
            <a:r>
              <a:rPr lang="en-US" altLang="zh-Hans" b="1" kern="0" dirty="0">
                <a:solidFill>
                  <a:srgbClr val="C00000"/>
                </a:solidFill>
                <a:latin typeface="微软雅黑" panose="020B0503020204020204" pitchFamily="34" charset="-122"/>
                <a:ea typeface="微软雅黑" panose="020B0503020204020204" pitchFamily="34" charset="-122"/>
              </a:rPr>
              <a:t>IPv6</a:t>
            </a:r>
            <a:r>
              <a:rPr lang="zh-Hans" altLang="en-US" b="1" kern="0" dirty="0">
                <a:solidFill>
                  <a:srgbClr val="C00000"/>
                </a:solidFill>
                <a:latin typeface="微软雅黑" panose="020B0503020204020204" pitchFamily="34" charset="-122"/>
                <a:ea typeface="微软雅黑" panose="020B0503020204020204" pitchFamily="34" charset="-122"/>
              </a:rPr>
              <a:t>网间带宽</a:t>
            </a:r>
            <a:r>
              <a:rPr lang="en-US" altLang="zh-Hans" b="1" kern="0" dirty="0">
                <a:solidFill>
                  <a:srgbClr val="C00000"/>
                </a:solidFill>
                <a:latin typeface="微软雅黑" panose="020B0503020204020204" pitchFamily="34" charset="-122"/>
                <a:ea typeface="微软雅黑" panose="020B0503020204020204" pitchFamily="34" charset="-122"/>
              </a:rPr>
              <a:t>153.5G</a:t>
            </a:r>
            <a:endParaRPr kumimoji="1" lang="en-US" altLang="zh-CN" dirty="0"/>
          </a:p>
        </p:txBody>
      </p:sp>
    </p:spTree>
    <p:extLst>
      <p:ext uri="{BB962C8B-B14F-4D97-AF65-F5344CB8AC3E}">
        <p14:creationId xmlns:p14="http://schemas.microsoft.com/office/powerpoint/2010/main" val="242495042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E32B04-4F79-9440-9D16-C3DEED5B2BFE}"/>
              </a:ext>
            </a:extLst>
          </p:cNvPr>
          <p:cNvSpPr>
            <a:spLocks noGrp="1"/>
          </p:cNvSpPr>
          <p:nvPr>
            <p:ph type="title"/>
          </p:nvPr>
        </p:nvSpPr>
        <p:spPr>
          <a:xfrm>
            <a:off x="412072" y="356250"/>
            <a:ext cx="7360328" cy="504885"/>
          </a:xfrm>
        </p:spPr>
        <p:txBody>
          <a:bodyPr vert="horz" lIns="91440" tIns="45720" rIns="91440" bIns="45720" rtlCol="0" anchor="ctr">
            <a:normAutofit fontScale="90000"/>
          </a:bodyPr>
          <a:lstStyle/>
          <a:p>
            <a:r>
              <a:rPr kumimoji="1" lang="zh-Hans" altLang="en-US" dirty="0">
                <a:solidFill>
                  <a:srgbClr val="12436D"/>
                </a:solidFill>
                <a:latin typeface="Microsoft YaHei" panose="020B0503020204020204" pitchFamily="34" charset="-122"/>
                <a:ea typeface="Microsoft YaHei" panose="020B0503020204020204" pitchFamily="34" charset="-122"/>
              </a:rPr>
              <a:t>三、</a:t>
            </a:r>
            <a:r>
              <a:rPr kumimoji="1" lang="zh-CN" altLang="en-US" dirty="0">
                <a:solidFill>
                  <a:srgbClr val="12436D"/>
                </a:solidFill>
                <a:latin typeface="Microsoft YaHei" panose="020B0503020204020204" pitchFamily="34" charset="-122"/>
                <a:ea typeface="Microsoft YaHei" panose="020B0503020204020204" pitchFamily="34" charset="-122"/>
              </a:rPr>
              <a:t>获得下一代互联网核心技术重大突破</a:t>
            </a:r>
          </a:p>
        </p:txBody>
      </p:sp>
      <p:pic>
        <p:nvPicPr>
          <p:cNvPr id="6" name="图片 5">
            <a:extLst>
              <a:ext uri="{FF2B5EF4-FFF2-40B4-BE49-F238E27FC236}">
                <a16:creationId xmlns:a16="http://schemas.microsoft.com/office/drawing/2014/main" xmlns="" id="{9CECC732-0ED7-0C46-873D-8477E14997BD}"/>
              </a:ext>
            </a:extLst>
          </p:cNvPr>
          <p:cNvPicPr>
            <a:picLocks noChangeAspect="1"/>
          </p:cNvPicPr>
          <p:nvPr/>
        </p:nvPicPr>
        <p:blipFill>
          <a:blip r:embed="rId3"/>
          <a:stretch>
            <a:fillRect/>
          </a:stretch>
        </p:blipFill>
        <p:spPr>
          <a:xfrm>
            <a:off x="291049" y="1194432"/>
            <a:ext cx="5413342" cy="2772450"/>
          </a:xfrm>
          <a:prstGeom prst="rect">
            <a:avLst/>
          </a:prstGeom>
          <a:ln>
            <a:solidFill>
              <a:srgbClr val="349EEB"/>
            </a:solidFill>
          </a:ln>
        </p:spPr>
      </p:pic>
      <p:sp>
        <p:nvSpPr>
          <p:cNvPr id="9" name="矩形 8">
            <a:extLst>
              <a:ext uri="{FF2B5EF4-FFF2-40B4-BE49-F238E27FC236}">
                <a16:creationId xmlns:a16="http://schemas.microsoft.com/office/drawing/2014/main" xmlns="" id="{CAA1E865-9DDC-8143-9E4D-F9492A05E93B}"/>
              </a:ext>
            </a:extLst>
          </p:cNvPr>
          <p:cNvSpPr/>
          <p:nvPr/>
        </p:nvSpPr>
        <p:spPr>
          <a:xfrm>
            <a:off x="6024282" y="1194432"/>
            <a:ext cx="6026189" cy="1711238"/>
          </a:xfrm>
          <a:prstGeom prst="rect">
            <a:avLst/>
          </a:prstGeom>
        </p:spPr>
        <p:txBody>
          <a:bodyPr wrap="square">
            <a:spAutoFit/>
          </a:bodyPr>
          <a:lstStyle/>
          <a:p>
            <a:pPr marL="0" lvl="1">
              <a:lnSpc>
                <a:spcPct val="110000"/>
              </a:lnSpc>
              <a:spcBef>
                <a:spcPts val="600"/>
              </a:spcBef>
            </a:pPr>
            <a:r>
              <a:rPr lang="zh-CN" altLang="en-US" b="1" dirty="0">
                <a:latin typeface="Microsoft YaHei" panose="020B0503020204020204" pitchFamily="34" charset="-122"/>
                <a:ea typeface="Microsoft YaHei" panose="020B0503020204020204" pitchFamily="34" charset="-122"/>
              </a:rPr>
              <a:t>基于</a:t>
            </a:r>
            <a:r>
              <a:rPr lang="en-US" altLang="zh-CN" b="1" dirty="0">
                <a:latin typeface="Microsoft YaHei" panose="020B0503020204020204" pitchFamily="34" charset="-122"/>
                <a:ea typeface="Microsoft YaHei" panose="020B0503020204020204" pitchFamily="34" charset="-122"/>
              </a:rPr>
              <a:t>IPv6</a:t>
            </a:r>
            <a:r>
              <a:rPr lang="zh-CN" altLang="en-US" b="1" dirty="0">
                <a:latin typeface="Microsoft YaHei" panose="020B0503020204020204" pitchFamily="34" charset="-122"/>
                <a:ea typeface="Microsoft YaHei" panose="020B0503020204020204" pitchFamily="34" charset="-122"/>
              </a:rPr>
              <a:t>源地址验证的可信任互联网</a:t>
            </a:r>
            <a:endParaRPr lang="en-US" altLang="zh-CN" dirty="0">
              <a:latin typeface="Microsoft YaHei" panose="020B0503020204020204" pitchFamily="34" charset="-122"/>
              <a:ea typeface="Microsoft YaHei" panose="020B0503020204020204" pitchFamily="34" charset="-122"/>
            </a:endParaRPr>
          </a:p>
          <a:p>
            <a:pPr marL="285750" lvl="1" indent="-285750">
              <a:lnSpc>
                <a:spcPct val="110000"/>
              </a:lnSpc>
              <a:spcBef>
                <a:spcPts val="600"/>
              </a:spcBef>
              <a:buFont typeface="Wingdings" pitchFamily="2" charset="2"/>
              <a:buChar char="ü"/>
            </a:pPr>
            <a:r>
              <a:rPr lang="zh-CN" altLang="en-US" sz="1600" dirty="0">
                <a:latin typeface="Microsoft YaHei" panose="020B0503020204020204" pitchFamily="34" charset="-122"/>
                <a:ea typeface="Microsoft YaHei" panose="020B0503020204020204" pitchFamily="34" charset="-122"/>
              </a:rPr>
              <a:t>推动国际互联网标准化组织</a:t>
            </a:r>
            <a:r>
              <a:rPr lang="en-US" altLang="zh-CN" sz="1600" dirty="0">
                <a:latin typeface="Microsoft YaHei" panose="020B0503020204020204" pitchFamily="34" charset="-122"/>
                <a:ea typeface="Microsoft YaHei" panose="020B0503020204020204" pitchFamily="34" charset="-122"/>
              </a:rPr>
              <a:t>IETF</a:t>
            </a:r>
            <a:r>
              <a:rPr lang="zh-CN" altLang="en-US" sz="1600" dirty="0">
                <a:latin typeface="Microsoft YaHei" panose="020B0503020204020204" pitchFamily="34" charset="-122"/>
                <a:ea typeface="Microsoft YaHei" panose="020B0503020204020204" pitchFamily="34" charset="-122"/>
              </a:rPr>
              <a:t>成立专门工作组</a:t>
            </a:r>
            <a:r>
              <a:rPr lang="en-US" altLang="zh-CN" sz="1600" dirty="0">
                <a:latin typeface="Microsoft YaHei" panose="020B0503020204020204" pitchFamily="34" charset="-122"/>
                <a:ea typeface="Microsoft YaHei" panose="020B0503020204020204" pitchFamily="34" charset="-122"/>
              </a:rPr>
              <a:t>SAVI</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marL="285750" lvl="1" indent="-285750">
              <a:lnSpc>
                <a:spcPct val="110000"/>
              </a:lnSpc>
              <a:spcBef>
                <a:spcPts val="600"/>
              </a:spcBef>
              <a:buFont typeface="Wingdings" pitchFamily="2" charset="2"/>
              <a:buChar char="ü"/>
            </a:pP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项标准草案获得批准：</a:t>
            </a:r>
            <a:r>
              <a:rPr lang="en-US" altLang="zh-CN" sz="1600" dirty="0">
                <a:latin typeface="Microsoft YaHei" panose="020B0503020204020204" pitchFamily="34" charset="-122"/>
                <a:ea typeface="Microsoft YaHei" panose="020B0503020204020204" pitchFamily="34" charset="-122"/>
              </a:rPr>
              <a:t>RFC 5210</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7039</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7513</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marL="285750" lvl="1" indent="-285750">
              <a:lnSpc>
                <a:spcPct val="110000"/>
              </a:lnSpc>
              <a:spcBef>
                <a:spcPts val="600"/>
              </a:spcBef>
              <a:buFont typeface="Wingdings" pitchFamily="2" charset="2"/>
              <a:buChar char="ü"/>
            </a:pPr>
            <a:r>
              <a:rPr lang="zh-CN" altLang="en-US" sz="1600" dirty="0">
                <a:latin typeface="Microsoft YaHei" panose="020B0503020204020204" pitchFamily="34" charset="-122"/>
                <a:ea typeface="Microsoft YaHei" panose="020B0503020204020204" pitchFamily="34" charset="-122"/>
              </a:rPr>
              <a:t>为构建党政军等关键部门安全可信专网、网络攻击行为溯源提供技术基础，为网络空间大国博弈提供网络行为真实性依据。</a:t>
            </a:r>
            <a:endParaRPr lang="en-US" altLang="zh-CN" sz="1600" dirty="0">
              <a:latin typeface="Microsoft YaHei" panose="020B0503020204020204" pitchFamily="34" charset="-122"/>
              <a:ea typeface="Microsoft YaHei" panose="020B0503020204020204" pitchFamily="34" charset="-122"/>
            </a:endParaRPr>
          </a:p>
        </p:txBody>
      </p:sp>
      <p:sp>
        <p:nvSpPr>
          <p:cNvPr id="10" name="矩形 9">
            <a:extLst>
              <a:ext uri="{FF2B5EF4-FFF2-40B4-BE49-F238E27FC236}">
                <a16:creationId xmlns:a16="http://schemas.microsoft.com/office/drawing/2014/main" xmlns="" id="{4DF88A3D-5444-4449-B422-D506A0A5DCBC}"/>
              </a:ext>
            </a:extLst>
          </p:cNvPr>
          <p:cNvSpPr/>
          <p:nvPr/>
        </p:nvSpPr>
        <p:spPr>
          <a:xfrm>
            <a:off x="125798" y="4300179"/>
            <a:ext cx="5985890" cy="2175980"/>
          </a:xfrm>
          <a:prstGeom prst="rect">
            <a:avLst/>
          </a:prstGeom>
        </p:spPr>
        <p:txBody>
          <a:bodyPr wrap="square">
            <a:spAutoFit/>
          </a:bodyPr>
          <a:lstStyle/>
          <a:p>
            <a:pPr marL="0" lvl="1" algn="r">
              <a:lnSpc>
                <a:spcPct val="110000"/>
              </a:lnSpc>
              <a:spcBef>
                <a:spcPts val="600"/>
              </a:spcBef>
            </a:pPr>
            <a:r>
              <a:rPr lang="zh-CN" altLang="en-US" b="1" dirty="0">
                <a:latin typeface="Microsoft YaHei" panose="020B0503020204020204" pitchFamily="34" charset="-122"/>
                <a:ea typeface="Microsoft YaHei" panose="020B0503020204020204" pitchFamily="34" charset="-122"/>
              </a:rPr>
              <a:t>下一代互联网过渡技术</a:t>
            </a:r>
            <a:endParaRPr lang="en-US" altLang="zh-CN" b="1" dirty="0">
              <a:latin typeface="Microsoft YaHei" panose="020B0503020204020204" pitchFamily="34" charset="-122"/>
              <a:ea typeface="Microsoft YaHei" panose="020B0503020204020204" pitchFamily="34" charset="-122"/>
            </a:endParaRPr>
          </a:p>
          <a:p>
            <a:pPr marL="285750" lvl="1" indent="-285750" algn="just">
              <a:lnSpc>
                <a:spcPct val="110000"/>
              </a:lnSpc>
              <a:spcBef>
                <a:spcPts val="600"/>
              </a:spcBef>
              <a:buFont typeface="Wingdings" pitchFamily="2" charset="2"/>
              <a:buChar char="ü"/>
            </a:pPr>
            <a:r>
              <a:rPr lang="zh-CN" altLang="en-US" sz="1600" dirty="0">
                <a:latin typeface="Microsoft YaHei" panose="020B0503020204020204" pitchFamily="34" charset="-122"/>
                <a:ea typeface="Microsoft YaHei" panose="020B0503020204020204" pitchFamily="34" charset="-122"/>
              </a:rPr>
              <a:t>国际上首次提出“</a:t>
            </a:r>
            <a:r>
              <a:rPr lang="en-US" altLang="zh-CN" sz="1600" dirty="0">
                <a:latin typeface="Microsoft YaHei" panose="020B0503020204020204" pitchFamily="34" charset="-122"/>
                <a:ea typeface="Microsoft YaHei" panose="020B0503020204020204" pitchFamily="34" charset="-122"/>
              </a:rPr>
              <a:t>IPv4 over IPv6</a:t>
            </a:r>
            <a:r>
              <a:rPr lang="zh-CN" altLang="en-US" sz="1600" dirty="0">
                <a:latin typeface="Microsoft YaHei" panose="020B0503020204020204" pitchFamily="34" charset="-122"/>
                <a:ea typeface="Microsoft YaHei" panose="020B0503020204020204" pitchFamily="34" charset="-122"/>
              </a:rPr>
              <a:t>隧道过渡技术”，推动</a:t>
            </a:r>
            <a:r>
              <a:rPr lang="en-US" altLang="zh-CN" sz="1600" dirty="0">
                <a:latin typeface="Microsoft YaHei" panose="020B0503020204020204" pitchFamily="34" charset="-122"/>
                <a:ea typeface="Microsoft YaHei" panose="020B0503020204020204" pitchFamily="34" charset="-122"/>
              </a:rPr>
              <a:t>IETF</a:t>
            </a:r>
            <a:r>
              <a:rPr lang="zh-CN" altLang="en-US" sz="1600" dirty="0">
                <a:latin typeface="Microsoft YaHei" panose="020B0503020204020204" pitchFamily="34" charset="-122"/>
                <a:ea typeface="Microsoft YaHei" panose="020B0503020204020204" pitchFamily="34" charset="-122"/>
              </a:rPr>
              <a:t>成立专门工作组</a:t>
            </a:r>
            <a:r>
              <a:rPr lang="en-US" altLang="zh-CN" sz="1600" dirty="0" err="1">
                <a:latin typeface="Microsoft YaHei" panose="020B0503020204020204" pitchFamily="34" charset="-122"/>
                <a:ea typeface="Microsoft YaHei" panose="020B0503020204020204" pitchFamily="34" charset="-122"/>
              </a:rPr>
              <a:t>Softwire</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8</a:t>
            </a:r>
            <a:r>
              <a:rPr lang="zh-CN" altLang="en-US" sz="1600" dirty="0">
                <a:latin typeface="Microsoft YaHei" panose="020B0503020204020204" pitchFamily="34" charset="-122"/>
                <a:ea typeface="Microsoft YaHei" panose="020B0503020204020204" pitchFamily="34" charset="-122"/>
              </a:rPr>
              <a:t>项标准草案获批：</a:t>
            </a:r>
            <a:r>
              <a:rPr lang="en-US" altLang="zh-CN" sz="1600" dirty="0">
                <a:latin typeface="Microsoft YaHei" panose="020B0503020204020204" pitchFamily="34" charset="-122"/>
                <a:ea typeface="Microsoft YaHei" panose="020B0503020204020204" pitchFamily="34" charset="-122"/>
              </a:rPr>
              <a:t>RFC4925</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5565 </a:t>
            </a:r>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5747</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7040</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7283</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7341</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7596</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7618</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marL="285750" lvl="1" indent="-285750" algn="just">
              <a:lnSpc>
                <a:spcPct val="110000"/>
              </a:lnSpc>
              <a:spcBef>
                <a:spcPts val="600"/>
              </a:spcBef>
              <a:buFont typeface="Wingdings" pitchFamily="2" charset="2"/>
              <a:buChar char="ü"/>
            </a:pPr>
            <a:r>
              <a:rPr lang="zh-CN" altLang="en-US" sz="1600" dirty="0">
                <a:solidFill>
                  <a:srgbClr val="C00000"/>
                </a:solidFill>
                <a:latin typeface="Microsoft YaHei" panose="020B0503020204020204" pitchFamily="34" charset="-122"/>
                <a:ea typeface="Microsoft YaHei" panose="020B0503020204020204" pitchFamily="34" charset="-122"/>
              </a:rPr>
              <a:t>国际上首次提出“ </a:t>
            </a:r>
            <a:r>
              <a:rPr lang="en-US" altLang="zh-CN" sz="1600" dirty="0">
                <a:solidFill>
                  <a:srgbClr val="C00000"/>
                </a:solidFill>
                <a:latin typeface="Microsoft YaHei" panose="020B0503020204020204" pitchFamily="34" charset="-122"/>
                <a:ea typeface="Microsoft YaHei" panose="020B0503020204020204" pitchFamily="34" charset="-122"/>
              </a:rPr>
              <a:t>IVI</a:t>
            </a:r>
            <a:r>
              <a:rPr lang="zh-CN" altLang="en-US" sz="1600" dirty="0">
                <a:solidFill>
                  <a:srgbClr val="C00000"/>
                </a:solidFill>
                <a:latin typeface="Microsoft YaHei" panose="020B0503020204020204" pitchFamily="34" charset="-122"/>
                <a:ea typeface="Microsoft YaHei" panose="020B0503020204020204" pitchFamily="34" charset="-122"/>
              </a:rPr>
              <a:t>翻译过渡技术”，采用地址翻译技术解决下一代互联网过渡。</a:t>
            </a:r>
            <a:r>
              <a:rPr lang="en-US" altLang="zh-CN" sz="1600" dirty="0">
                <a:solidFill>
                  <a:srgbClr val="C00000"/>
                </a:solidFill>
                <a:latin typeface="Microsoft YaHei" panose="020B0503020204020204" pitchFamily="34" charset="-122"/>
                <a:ea typeface="Microsoft YaHei" panose="020B0503020204020204" pitchFamily="34" charset="-122"/>
              </a:rPr>
              <a:t>9</a:t>
            </a:r>
            <a:r>
              <a:rPr lang="zh-CN" altLang="en-US" sz="1600" dirty="0">
                <a:solidFill>
                  <a:srgbClr val="C00000"/>
                </a:solidFill>
                <a:latin typeface="Microsoft YaHei" panose="020B0503020204020204" pitchFamily="34" charset="-122"/>
                <a:ea typeface="Microsoft YaHei" panose="020B0503020204020204" pitchFamily="34" charset="-122"/>
              </a:rPr>
              <a:t>项标准草案获批：</a:t>
            </a:r>
            <a:r>
              <a:rPr lang="en-US" altLang="zh-CN" sz="1600" dirty="0">
                <a:solidFill>
                  <a:srgbClr val="C00000"/>
                </a:solidFill>
                <a:latin typeface="Microsoft YaHei" panose="020B0503020204020204" pitchFamily="34" charset="-122"/>
                <a:ea typeface="Microsoft YaHei" panose="020B0503020204020204" pitchFamily="34" charset="-122"/>
              </a:rPr>
              <a:t>RFC6052</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6144</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6145</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6219</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6791</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7597</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7598</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7599</a:t>
            </a:r>
            <a:r>
              <a:rPr lang="zh-CN" altLang="en-US" sz="1600" dirty="0">
                <a:solidFill>
                  <a:srgbClr val="C00000"/>
                </a:solidFill>
                <a:latin typeface="Microsoft YaHei" panose="020B0503020204020204" pitchFamily="34" charset="-122"/>
                <a:ea typeface="Microsoft YaHei" panose="020B0503020204020204" pitchFamily="34" charset="-122"/>
              </a:rPr>
              <a:t>、</a:t>
            </a:r>
            <a:r>
              <a:rPr lang="en-US" altLang="zh-CN" sz="1600" dirty="0">
                <a:solidFill>
                  <a:srgbClr val="C00000"/>
                </a:solidFill>
                <a:latin typeface="Microsoft YaHei" panose="020B0503020204020204" pitchFamily="34" charset="-122"/>
                <a:ea typeface="Microsoft YaHei" panose="020B0503020204020204" pitchFamily="34" charset="-122"/>
              </a:rPr>
              <a:t> 7915</a:t>
            </a:r>
            <a:r>
              <a:rPr lang="zh-CN" altLang="en-US" sz="1600" dirty="0">
                <a:solidFill>
                  <a:srgbClr val="C00000"/>
                </a:solidFill>
                <a:latin typeface="Microsoft YaHei" panose="020B0503020204020204" pitchFamily="34" charset="-122"/>
                <a:ea typeface="Microsoft YaHei" panose="020B0503020204020204" pitchFamily="34" charset="-122"/>
              </a:rPr>
              <a:t>。</a:t>
            </a:r>
          </a:p>
        </p:txBody>
      </p:sp>
      <p:pic>
        <p:nvPicPr>
          <p:cNvPr id="7" name="图片 8">
            <a:extLst>
              <a:ext uri="{FF2B5EF4-FFF2-40B4-BE49-F238E27FC236}">
                <a16:creationId xmlns:a16="http://schemas.microsoft.com/office/drawing/2014/main" xmlns="" id="{4984CC24-4416-6F4F-82F4-F7BF914F6AB6}"/>
              </a:ext>
            </a:extLst>
          </p:cNvPr>
          <p:cNvPicPr>
            <a:picLocks noChangeAspect="1"/>
          </p:cNvPicPr>
          <p:nvPr/>
        </p:nvPicPr>
        <p:blipFill rotWithShape="1">
          <a:blip r:embed="rId4">
            <a:extLst>
              <a:ext uri="{28A0092B-C50C-407E-A947-70E740481C1C}">
                <a14:useLocalDpi xmlns:a14="http://schemas.microsoft.com/office/drawing/2010/main" val="0"/>
              </a:ext>
            </a:extLst>
          </a:blip>
          <a:srcRect t="12211"/>
          <a:stretch/>
        </p:blipFill>
        <p:spPr bwMode="auto">
          <a:xfrm>
            <a:off x="6232712" y="3279308"/>
            <a:ext cx="5654602" cy="3081540"/>
          </a:xfrm>
          <a:prstGeom prst="rect">
            <a:avLst/>
          </a:prstGeom>
          <a:noFill/>
          <a:ln w="19050">
            <a:solidFill>
              <a:srgbClr val="349EEB"/>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1396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026665-397D-8148-B274-7A61B0B6D5E2}"/>
              </a:ext>
            </a:extLst>
          </p:cNvPr>
          <p:cNvSpPr>
            <a:spLocks noGrp="1"/>
          </p:cNvSpPr>
          <p:nvPr>
            <p:ph type="title"/>
          </p:nvPr>
        </p:nvSpPr>
        <p:spPr>
          <a:xfrm>
            <a:off x="417247" y="3603812"/>
            <a:ext cx="7368599" cy="1909483"/>
          </a:xfrm>
        </p:spPr>
        <p:txBody>
          <a:bodyPr>
            <a:normAutofit/>
          </a:bodyPr>
          <a:lstStyle/>
          <a:p>
            <a:pPr>
              <a:lnSpc>
                <a:spcPct val="150000"/>
              </a:lnSpc>
            </a:pPr>
            <a:r>
              <a:rPr kumimoji="1" lang="zh-Hans" altLang="en-US" dirty="0">
                <a:solidFill>
                  <a:srgbClr val="12436D"/>
                </a:solidFill>
              </a:rPr>
              <a:t>国内外</a:t>
            </a:r>
            <a:r>
              <a:rPr kumimoji="1" lang="en-US" altLang="zh-CN" dirty="0">
                <a:solidFill>
                  <a:srgbClr val="12436D"/>
                </a:solidFill>
              </a:rPr>
              <a:t>I</a:t>
            </a:r>
            <a:r>
              <a:rPr kumimoji="1" lang="en-US" altLang="zh-Hans" dirty="0">
                <a:solidFill>
                  <a:srgbClr val="12436D"/>
                </a:solidFill>
              </a:rPr>
              <a:t>Pv6</a:t>
            </a:r>
            <a:r>
              <a:rPr kumimoji="1" lang="zh-Hans" altLang="en-US" dirty="0">
                <a:solidFill>
                  <a:srgbClr val="12436D"/>
                </a:solidFill>
              </a:rPr>
              <a:t>发展现状</a:t>
            </a:r>
            <a:endParaRPr kumimoji="1" lang="en-US" altLang="zh-CN" dirty="0">
              <a:solidFill>
                <a:srgbClr val="12436D"/>
              </a:solidFill>
            </a:endParaRPr>
          </a:p>
        </p:txBody>
      </p:sp>
    </p:spTree>
    <p:extLst>
      <p:ext uri="{BB962C8B-B14F-4D97-AF65-F5344CB8AC3E}">
        <p14:creationId xmlns:p14="http://schemas.microsoft.com/office/powerpoint/2010/main" val="44667591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五边形 16">
            <a:extLst>
              <a:ext uri="{FF2B5EF4-FFF2-40B4-BE49-F238E27FC236}">
                <a16:creationId xmlns:a16="http://schemas.microsoft.com/office/drawing/2014/main" xmlns="" id="{4F64A14D-C43D-A245-9BFF-FD507C8AFCE7}"/>
              </a:ext>
            </a:extLst>
          </p:cNvPr>
          <p:cNvSpPr/>
          <p:nvPr/>
        </p:nvSpPr>
        <p:spPr>
          <a:xfrm rot="10800000">
            <a:off x="6702018" y="5562796"/>
            <a:ext cx="5489982" cy="882135"/>
          </a:xfrm>
          <a:prstGeom prst="homePlate">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标题 1">
            <a:extLst>
              <a:ext uri="{FF2B5EF4-FFF2-40B4-BE49-F238E27FC236}">
                <a16:creationId xmlns:a16="http://schemas.microsoft.com/office/drawing/2014/main" xmlns="" id="{8F315FB5-8861-7E4F-9C9E-F81EDC795552}"/>
              </a:ext>
            </a:extLst>
          </p:cNvPr>
          <p:cNvSpPr>
            <a:spLocks noGrp="1"/>
          </p:cNvSpPr>
          <p:nvPr>
            <p:ph type="title"/>
          </p:nvPr>
        </p:nvSpPr>
        <p:spPr>
          <a:xfrm>
            <a:off x="412072" y="356248"/>
            <a:ext cx="8931220" cy="504885"/>
          </a:xfrm>
        </p:spPr>
        <p:txBody>
          <a:bodyPr vert="horz" lIns="91440" tIns="45720" rIns="91440" bIns="45720" rtlCol="0" anchor="ctr">
            <a:normAutofit fontScale="90000"/>
          </a:bodyPr>
          <a:lstStyle/>
          <a:p>
            <a:r>
              <a:rPr kumimoji="1" lang="zh-Hans" altLang="en-US" dirty="0">
                <a:solidFill>
                  <a:srgbClr val="12436D"/>
                </a:solidFill>
                <a:latin typeface="Microsoft YaHei" panose="020B0503020204020204" pitchFamily="34" charset="-122"/>
                <a:ea typeface="Microsoft YaHei" panose="020B0503020204020204" pitchFamily="34" charset="-122"/>
              </a:rPr>
              <a:t>四、搭建</a:t>
            </a:r>
            <a:r>
              <a:rPr kumimoji="1" lang="en-US" altLang="zh-Hans" dirty="0">
                <a:solidFill>
                  <a:srgbClr val="12436D"/>
                </a:solidFill>
                <a:latin typeface="Microsoft YaHei" panose="020B0503020204020204" pitchFamily="34" charset="-122"/>
                <a:ea typeface="Microsoft YaHei" panose="020B0503020204020204" pitchFamily="34" charset="-122"/>
              </a:rPr>
              <a:t>IPv6</a:t>
            </a:r>
            <a:r>
              <a:rPr kumimoji="1" lang="zh-CN" altLang="en-US" dirty="0">
                <a:solidFill>
                  <a:srgbClr val="12436D"/>
                </a:solidFill>
                <a:latin typeface="Microsoft YaHei" panose="020B0503020204020204" pitchFamily="34" charset="-122"/>
                <a:ea typeface="Microsoft YaHei" panose="020B0503020204020204" pitchFamily="34" charset="-122"/>
              </a:rPr>
              <a:t>发展态势监测平台</a:t>
            </a:r>
          </a:p>
        </p:txBody>
      </p:sp>
      <p:pic>
        <p:nvPicPr>
          <p:cNvPr id="3" name="图片 2">
            <a:extLst>
              <a:ext uri="{FF2B5EF4-FFF2-40B4-BE49-F238E27FC236}">
                <a16:creationId xmlns:a16="http://schemas.microsoft.com/office/drawing/2014/main" xmlns="" id="{DAB73CF6-EA25-5F42-9C63-1978BFD53C5D}"/>
              </a:ext>
            </a:extLst>
          </p:cNvPr>
          <p:cNvPicPr>
            <a:picLocks noChangeAspect="1"/>
          </p:cNvPicPr>
          <p:nvPr/>
        </p:nvPicPr>
        <p:blipFill>
          <a:blip r:embed="rId3"/>
          <a:stretch>
            <a:fillRect/>
          </a:stretch>
        </p:blipFill>
        <p:spPr>
          <a:xfrm>
            <a:off x="5273040" y="1292266"/>
            <a:ext cx="6534061" cy="434003"/>
          </a:xfrm>
          <a:prstGeom prst="rect">
            <a:avLst/>
          </a:prstGeom>
          <a:ln>
            <a:solidFill>
              <a:schemeClr val="bg1">
                <a:lumMod val="50000"/>
              </a:schemeClr>
            </a:solidFill>
          </a:ln>
        </p:spPr>
      </p:pic>
      <p:grpSp>
        <p:nvGrpSpPr>
          <p:cNvPr id="15" name="组合 14">
            <a:extLst>
              <a:ext uri="{FF2B5EF4-FFF2-40B4-BE49-F238E27FC236}">
                <a16:creationId xmlns:a16="http://schemas.microsoft.com/office/drawing/2014/main" xmlns="" id="{573779C2-2F3E-8E45-B9B5-ECE9CA924D05}"/>
              </a:ext>
            </a:extLst>
          </p:cNvPr>
          <p:cNvGrpSpPr/>
          <p:nvPr/>
        </p:nvGrpSpPr>
        <p:grpSpPr>
          <a:xfrm>
            <a:off x="386672" y="1290563"/>
            <a:ext cx="4779688" cy="3799597"/>
            <a:chOff x="6255658" y="2117043"/>
            <a:chExt cx="4631066" cy="3645617"/>
          </a:xfrm>
        </p:grpSpPr>
        <p:pic>
          <p:nvPicPr>
            <p:cNvPr id="8" name="图片 7">
              <a:extLst>
                <a:ext uri="{FF2B5EF4-FFF2-40B4-BE49-F238E27FC236}">
                  <a16:creationId xmlns:a16="http://schemas.microsoft.com/office/drawing/2014/main" xmlns="" id="{2326BCBC-39FE-4A44-8AA9-B4373BC286D8}"/>
                </a:ext>
              </a:extLst>
            </p:cNvPr>
            <p:cNvPicPr>
              <a:picLocks noChangeAspect="1"/>
            </p:cNvPicPr>
            <p:nvPr/>
          </p:nvPicPr>
          <p:blipFill rotWithShape="1">
            <a:blip r:embed="rId4"/>
            <a:srcRect t="-1" b="62825"/>
            <a:stretch/>
          </p:blipFill>
          <p:spPr>
            <a:xfrm>
              <a:off x="6255658" y="2117043"/>
              <a:ext cx="4631061" cy="938073"/>
            </a:xfrm>
            <a:prstGeom prst="rect">
              <a:avLst/>
            </a:prstGeom>
            <a:ln>
              <a:solidFill>
                <a:schemeClr val="bg1">
                  <a:lumMod val="50000"/>
                </a:schemeClr>
              </a:solidFill>
            </a:ln>
          </p:spPr>
        </p:pic>
        <p:pic>
          <p:nvPicPr>
            <p:cNvPr id="13" name="图片 12">
              <a:extLst>
                <a:ext uri="{FF2B5EF4-FFF2-40B4-BE49-F238E27FC236}">
                  <a16:creationId xmlns:a16="http://schemas.microsoft.com/office/drawing/2014/main" xmlns="" id="{7C546588-B5D4-CD41-883A-6723057A2416}"/>
                </a:ext>
              </a:extLst>
            </p:cNvPr>
            <p:cNvPicPr>
              <a:picLocks noChangeAspect="1"/>
            </p:cNvPicPr>
            <p:nvPr/>
          </p:nvPicPr>
          <p:blipFill rotWithShape="1">
            <a:blip r:embed="rId5"/>
            <a:srcRect b="61305"/>
            <a:stretch/>
          </p:blipFill>
          <p:spPr>
            <a:xfrm>
              <a:off x="6255658" y="3115826"/>
              <a:ext cx="4631062" cy="507211"/>
            </a:xfrm>
            <a:prstGeom prst="rect">
              <a:avLst/>
            </a:prstGeom>
            <a:ln>
              <a:solidFill>
                <a:schemeClr val="bg1">
                  <a:lumMod val="50000"/>
                </a:schemeClr>
              </a:solidFill>
            </a:ln>
          </p:spPr>
        </p:pic>
        <p:pic>
          <p:nvPicPr>
            <p:cNvPr id="12" name="图片 11">
              <a:extLst>
                <a:ext uri="{FF2B5EF4-FFF2-40B4-BE49-F238E27FC236}">
                  <a16:creationId xmlns:a16="http://schemas.microsoft.com/office/drawing/2014/main" xmlns="" id="{8CD1AE13-2584-C641-AEED-A907475CD941}"/>
                </a:ext>
              </a:extLst>
            </p:cNvPr>
            <p:cNvPicPr>
              <a:picLocks noChangeAspect="1"/>
            </p:cNvPicPr>
            <p:nvPr/>
          </p:nvPicPr>
          <p:blipFill rotWithShape="1">
            <a:blip r:embed="rId6"/>
            <a:srcRect b="55227"/>
            <a:stretch/>
          </p:blipFill>
          <p:spPr>
            <a:xfrm>
              <a:off x="6255658" y="3683746"/>
              <a:ext cx="4631061" cy="487089"/>
            </a:xfrm>
            <a:prstGeom prst="rect">
              <a:avLst/>
            </a:prstGeom>
            <a:ln>
              <a:solidFill>
                <a:schemeClr val="bg1">
                  <a:lumMod val="50000"/>
                </a:schemeClr>
              </a:solidFill>
            </a:ln>
          </p:spPr>
        </p:pic>
        <p:pic>
          <p:nvPicPr>
            <p:cNvPr id="10" name="图片 9">
              <a:extLst>
                <a:ext uri="{FF2B5EF4-FFF2-40B4-BE49-F238E27FC236}">
                  <a16:creationId xmlns:a16="http://schemas.microsoft.com/office/drawing/2014/main" xmlns="" id="{080192E9-BDBA-8C42-ABD1-F145504CFE98}"/>
                </a:ext>
              </a:extLst>
            </p:cNvPr>
            <p:cNvPicPr>
              <a:picLocks noChangeAspect="1"/>
            </p:cNvPicPr>
            <p:nvPr/>
          </p:nvPicPr>
          <p:blipFill rotWithShape="1">
            <a:blip r:embed="rId7"/>
            <a:srcRect b="62428"/>
            <a:stretch/>
          </p:blipFill>
          <p:spPr>
            <a:xfrm>
              <a:off x="6255658" y="4231544"/>
              <a:ext cx="4621686" cy="455326"/>
            </a:xfrm>
            <a:prstGeom prst="rect">
              <a:avLst/>
            </a:prstGeom>
            <a:ln>
              <a:solidFill>
                <a:schemeClr val="bg1">
                  <a:lumMod val="50000"/>
                </a:schemeClr>
              </a:solidFill>
            </a:ln>
          </p:spPr>
        </p:pic>
        <p:pic>
          <p:nvPicPr>
            <p:cNvPr id="11" name="图片 10">
              <a:extLst>
                <a:ext uri="{FF2B5EF4-FFF2-40B4-BE49-F238E27FC236}">
                  <a16:creationId xmlns:a16="http://schemas.microsoft.com/office/drawing/2014/main" xmlns="" id="{643D20A3-5872-754A-AD45-57B90ED559E1}"/>
                </a:ext>
              </a:extLst>
            </p:cNvPr>
            <p:cNvPicPr>
              <a:picLocks noChangeAspect="1"/>
            </p:cNvPicPr>
            <p:nvPr/>
          </p:nvPicPr>
          <p:blipFill rotWithShape="1">
            <a:blip r:embed="rId8"/>
            <a:srcRect b="56762"/>
            <a:stretch/>
          </p:blipFill>
          <p:spPr>
            <a:xfrm>
              <a:off x="6255658" y="4747579"/>
              <a:ext cx="4631064" cy="434922"/>
            </a:xfrm>
            <a:prstGeom prst="rect">
              <a:avLst/>
            </a:prstGeom>
            <a:ln>
              <a:solidFill>
                <a:schemeClr val="bg1">
                  <a:lumMod val="50000"/>
                </a:schemeClr>
              </a:solidFill>
            </a:ln>
          </p:spPr>
        </p:pic>
        <p:pic>
          <p:nvPicPr>
            <p:cNvPr id="9" name="图片 8">
              <a:extLst>
                <a:ext uri="{FF2B5EF4-FFF2-40B4-BE49-F238E27FC236}">
                  <a16:creationId xmlns:a16="http://schemas.microsoft.com/office/drawing/2014/main" xmlns="" id="{0A749040-5FC4-C643-94C5-D1BE33CA54D9}"/>
                </a:ext>
              </a:extLst>
            </p:cNvPr>
            <p:cNvPicPr>
              <a:picLocks noChangeAspect="1"/>
            </p:cNvPicPr>
            <p:nvPr/>
          </p:nvPicPr>
          <p:blipFill rotWithShape="1">
            <a:blip r:embed="rId9"/>
            <a:srcRect b="71331"/>
            <a:stretch/>
          </p:blipFill>
          <p:spPr>
            <a:xfrm>
              <a:off x="6255658" y="5243211"/>
              <a:ext cx="4631066" cy="519449"/>
            </a:xfrm>
            <a:prstGeom prst="rect">
              <a:avLst/>
            </a:prstGeom>
            <a:ln>
              <a:solidFill>
                <a:schemeClr val="bg1">
                  <a:lumMod val="50000"/>
                </a:schemeClr>
              </a:solidFill>
            </a:ln>
          </p:spPr>
        </p:pic>
      </p:grpSp>
      <p:sp>
        <p:nvSpPr>
          <p:cNvPr id="6" name="文本框 5">
            <a:extLst>
              <a:ext uri="{FF2B5EF4-FFF2-40B4-BE49-F238E27FC236}">
                <a16:creationId xmlns:a16="http://schemas.microsoft.com/office/drawing/2014/main" xmlns="" id="{AC845AD1-9B95-574D-9718-4C3E07EB096C}"/>
              </a:ext>
            </a:extLst>
          </p:cNvPr>
          <p:cNvSpPr txBox="1"/>
          <p:nvPr/>
        </p:nvSpPr>
        <p:spPr>
          <a:xfrm>
            <a:off x="7950201" y="5624910"/>
            <a:ext cx="4940300" cy="743858"/>
          </a:xfrm>
          <a:prstGeom prst="rect">
            <a:avLst/>
          </a:prstGeom>
          <a:noFill/>
        </p:spPr>
        <p:txBody>
          <a:bodyPr wrap="square" rtlCol="0">
            <a:spAutoFit/>
          </a:bodyPr>
          <a:lstStyle/>
          <a:p>
            <a:pPr>
              <a:lnSpc>
                <a:spcPct val="130000"/>
              </a:lnSpc>
            </a:pPr>
            <a:r>
              <a:rPr kumimoji="1" lang="zh-Hans" altLang="en-US" sz="1700" dirty="0"/>
              <a:t>实时进行</a:t>
            </a:r>
            <a:r>
              <a:rPr kumimoji="1" lang="en-US" altLang="zh-Hans" sz="1700" dirty="0"/>
              <a:t>IPv6</a:t>
            </a:r>
            <a:r>
              <a:rPr kumimoji="1" lang="zh-Hans" altLang="en-US" sz="1700" dirty="0"/>
              <a:t>发展态势监测</a:t>
            </a:r>
            <a:endParaRPr kumimoji="1" lang="en-US" altLang="zh-Hans" sz="1700" dirty="0"/>
          </a:p>
          <a:p>
            <a:pPr>
              <a:lnSpc>
                <a:spcPct val="130000"/>
              </a:lnSpc>
            </a:pPr>
            <a:r>
              <a:rPr kumimoji="1" lang="zh-Hans" altLang="en-US" sz="1700" dirty="0"/>
              <a:t>提供</a:t>
            </a:r>
            <a:r>
              <a:rPr kumimoji="1" lang="zh-CN" altLang="en-US" sz="1700" dirty="0"/>
              <a:t>支持</a:t>
            </a:r>
            <a:r>
              <a:rPr kumimoji="1" lang="en-US" altLang="zh-Hans" sz="1700" dirty="0"/>
              <a:t>IPv6</a:t>
            </a:r>
            <a:r>
              <a:rPr kumimoji="1" lang="zh-CN" altLang="en-US" sz="1700" dirty="0"/>
              <a:t>访问的</a:t>
            </a:r>
            <a:r>
              <a:rPr kumimoji="1" lang="en-US" altLang="zh-Hans" sz="1700" dirty="0"/>
              <a:t>Web</a:t>
            </a:r>
            <a:r>
              <a:rPr kumimoji="1" lang="zh-CN" altLang="en-US" sz="1700" dirty="0"/>
              <a:t>站点目录服务</a:t>
            </a:r>
          </a:p>
        </p:txBody>
      </p:sp>
      <p:sp>
        <p:nvSpPr>
          <p:cNvPr id="14" name="矩形 13">
            <a:extLst>
              <a:ext uri="{FF2B5EF4-FFF2-40B4-BE49-F238E27FC236}">
                <a16:creationId xmlns:a16="http://schemas.microsoft.com/office/drawing/2014/main" xmlns="" id="{CB1D6AAF-8EE7-3548-B666-0162C1EEED36}"/>
              </a:ext>
            </a:extLst>
          </p:cNvPr>
          <p:cNvSpPr/>
          <p:nvPr/>
        </p:nvSpPr>
        <p:spPr>
          <a:xfrm>
            <a:off x="5955015" y="437269"/>
            <a:ext cx="3249608" cy="369332"/>
          </a:xfrm>
          <a:prstGeom prst="rect">
            <a:avLst/>
          </a:prstGeom>
        </p:spPr>
        <p:txBody>
          <a:bodyPr wrap="none">
            <a:spAutoFit/>
          </a:bodyPr>
          <a:lstStyle/>
          <a:p>
            <a:r>
              <a:rPr kumimoji="1" lang="en-US" altLang="zh-CN" b="1" dirty="0">
                <a:solidFill>
                  <a:srgbClr val="C00000"/>
                </a:solidFill>
                <a:latin typeface="Arial" panose="020B0604020202020204" pitchFamily="34" charset="0"/>
                <a:cs typeface="Arial" panose="020B0604020202020204" pitchFamily="34" charset="0"/>
              </a:rPr>
              <a:t>http://ipv6c.cn/</a:t>
            </a:r>
            <a:r>
              <a:rPr kumimoji="1" lang="en-US" altLang="zh-CN" b="1" dirty="0" err="1">
                <a:solidFill>
                  <a:srgbClr val="C00000"/>
                </a:solidFill>
                <a:latin typeface="Arial" panose="020B0604020202020204" pitchFamily="34" charset="0"/>
                <a:cs typeface="Arial" panose="020B0604020202020204" pitchFamily="34" charset="0"/>
              </a:rPr>
              <a:t>mainPage.do</a:t>
            </a:r>
            <a:endParaRPr lang="zh-CN" altLang="en-US" dirty="0">
              <a:solidFill>
                <a:srgbClr val="C00000"/>
              </a:solidFill>
            </a:endParaRPr>
          </a:p>
        </p:txBody>
      </p:sp>
      <p:pic>
        <p:nvPicPr>
          <p:cNvPr id="16" name="图片 15"/>
          <p:cNvPicPr>
            <a:picLocks noChangeAspect="1"/>
          </p:cNvPicPr>
          <p:nvPr/>
        </p:nvPicPr>
        <p:blipFill>
          <a:blip r:embed="rId10"/>
          <a:stretch>
            <a:fillRect/>
          </a:stretch>
        </p:blipFill>
        <p:spPr>
          <a:xfrm>
            <a:off x="1593990" y="1726269"/>
            <a:ext cx="10216055" cy="421828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83132802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3514" y="1192447"/>
            <a:ext cx="10749542"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赛尔网络为</a:t>
            </a:r>
            <a:r>
              <a:rPr lang="en-US" altLang="zh-CN" sz="2400" b="1" dirty="0" smtClean="0">
                <a:latin typeface="微软雅黑" panose="020B0503020204020204" pitchFamily="34" charset="-122"/>
                <a:ea typeface="微软雅黑" panose="020B0503020204020204" pitchFamily="34" charset="-122"/>
              </a:rPr>
              <a:t>IPv6</a:t>
            </a:r>
            <a:r>
              <a:rPr lang="zh-CN" altLang="en-US" sz="2400" b="1" dirty="0" smtClean="0">
                <a:latin typeface="微软雅黑" panose="020B0503020204020204" pitchFamily="34" charset="-122"/>
                <a:ea typeface="微软雅黑" panose="020B0503020204020204" pitchFamily="34" charset="-122"/>
              </a:rPr>
              <a:t>的升级改造，专门有网站负责监控</a:t>
            </a:r>
            <a:endParaRPr lang="zh-CN" altLang="en-US" sz="2400" b="1" dirty="0">
              <a:latin typeface="微软雅黑" panose="020B0503020204020204" pitchFamily="34" charset="-122"/>
              <a:ea typeface="微软雅黑" panose="020B0503020204020204" pitchFamily="34" charset="-122"/>
            </a:endParaRPr>
          </a:p>
        </p:txBody>
      </p:sp>
      <p:sp>
        <p:nvSpPr>
          <p:cNvPr id="9" name="矩形 8"/>
          <p:cNvSpPr/>
          <p:nvPr/>
        </p:nvSpPr>
        <p:spPr>
          <a:xfrm>
            <a:off x="383514" y="376909"/>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IPv6</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发展态势监测系统</a:t>
            </a:r>
          </a:p>
        </p:txBody>
      </p:sp>
      <p:pic>
        <p:nvPicPr>
          <p:cNvPr id="2" name="图片 1"/>
          <p:cNvPicPr>
            <a:picLocks noChangeAspect="1"/>
          </p:cNvPicPr>
          <p:nvPr/>
        </p:nvPicPr>
        <p:blipFill>
          <a:blip r:embed="rId2"/>
          <a:stretch>
            <a:fillRect/>
          </a:stretch>
        </p:blipFill>
        <p:spPr>
          <a:xfrm>
            <a:off x="538480" y="2000578"/>
            <a:ext cx="11216640" cy="3683552"/>
          </a:xfrm>
          <a:prstGeom prst="rect">
            <a:avLst/>
          </a:prstGeom>
        </p:spPr>
      </p:pic>
    </p:spTree>
    <p:extLst>
      <p:ext uri="{BB962C8B-B14F-4D97-AF65-F5344CB8AC3E}">
        <p14:creationId xmlns:p14="http://schemas.microsoft.com/office/powerpoint/2010/main" val="323599604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83514" y="376909"/>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IPv6</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发展的主要问题</a:t>
            </a:r>
          </a:p>
        </p:txBody>
      </p:sp>
      <p:sp>
        <p:nvSpPr>
          <p:cNvPr id="4" name="TextBox 11">
            <a:extLst>
              <a:ext uri="{FF2B5EF4-FFF2-40B4-BE49-F238E27FC236}">
                <a16:creationId xmlns:a16="http://schemas.microsoft.com/office/drawing/2014/main" xmlns="" id="{F4D6492A-04AE-4C66-B37B-F27E8F24DD20}"/>
              </a:ext>
            </a:extLst>
          </p:cNvPr>
          <p:cNvSpPr txBox="1"/>
          <p:nvPr/>
        </p:nvSpPr>
        <p:spPr>
          <a:xfrm>
            <a:off x="221216" y="1626745"/>
            <a:ext cx="10911840" cy="3170099"/>
          </a:xfrm>
          <a:prstGeom prst="rect">
            <a:avLst/>
          </a:prstGeom>
          <a:noFill/>
        </p:spPr>
        <p:txBody>
          <a:bodyPr wrap="square" rtlCol="0">
            <a:spAutoFit/>
          </a:bodyPr>
          <a:lstStyle/>
          <a:p>
            <a:pPr marL="1333500" lvl="1" indent="-342900" defTabSz="914354">
              <a:lnSpc>
                <a:spcPct val="200000"/>
              </a:lnSpc>
              <a:buFont typeface="Wingdings" panose="05000000000000000000" pitchFamily="2" charset="2"/>
              <a:buChar char="Ø"/>
            </a:pPr>
            <a:r>
              <a:rPr lang="en-US" altLang="zh-CN" sz="2000" dirty="0" smtClean="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a:t>
            </a:r>
            <a:r>
              <a:rPr lang="zh-CN" altLang="en-US" sz="2000" b="1" dirty="0" smtClean="0">
                <a:solidFill>
                  <a:schemeClr val="accent5">
                    <a:lumMod val="50000"/>
                  </a:schemeClr>
                </a:solidFill>
                <a:latin typeface="微软雅黑" panose="020B0503020204020204" pitchFamily="34" charset="-122"/>
                <a:ea typeface="微软雅黑" panose="020B0503020204020204" pitchFamily="34" charset="-122"/>
              </a:rPr>
              <a:t>缺少</a:t>
            </a:r>
            <a:r>
              <a:rPr lang="en-US" altLang="zh-CN" sz="2000" b="1" dirty="0" smtClean="0">
                <a:solidFill>
                  <a:schemeClr val="accent5">
                    <a:lumMod val="50000"/>
                  </a:schemeClr>
                </a:solidFill>
                <a:latin typeface="微软雅黑" panose="020B0503020204020204" pitchFamily="34" charset="-122"/>
                <a:ea typeface="微软雅黑" panose="020B0503020204020204" pitchFamily="34" charset="-122"/>
              </a:rPr>
              <a:t>IPv6</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rPr>
              <a:t>信息资源，</a:t>
            </a:r>
            <a:r>
              <a:rPr lang="zh-CN" altLang="en-US" sz="2000" dirty="0">
                <a:latin typeface="微软雅黑" panose="020B0503020204020204" pitchFamily="34" charset="-122"/>
                <a:ea typeface="微软雅黑" panose="020B0503020204020204" pitchFamily="34" charset="-122"/>
              </a:rPr>
              <a:t>对内容服务的瓶颈重视不够且缺乏有利的政策措施，</a:t>
            </a:r>
            <a:r>
              <a:rPr lang="zh-CN" altLang="en-US" sz="2000" dirty="0" smtClean="0">
                <a:latin typeface="微软雅黑" panose="020B0503020204020204" pitchFamily="34" charset="-122"/>
                <a:ea typeface="微软雅黑" panose="020B0503020204020204" pitchFamily="34" charset="-122"/>
              </a:rPr>
              <a:t>整个</a:t>
            </a:r>
            <a:r>
              <a:rPr lang="en-US" altLang="zh-CN" sz="2000" dirty="0" smtClean="0">
                <a:latin typeface="微软雅黑" panose="020B0503020204020204" pitchFamily="34" charset="-122"/>
                <a:ea typeface="微软雅黑" panose="020B0503020204020204" pitchFamily="34" charset="-122"/>
              </a:rPr>
              <a:t>IPv6</a:t>
            </a:r>
            <a:r>
              <a:rPr lang="zh-CN" altLang="en-US" sz="2000" dirty="0">
                <a:latin typeface="微软雅黑" panose="020B0503020204020204" pitchFamily="34" charset="-122"/>
                <a:ea typeface="微软雅黑" panose="020B0503020204020204" pitchFamily="34" charset="-122"/>
              </a:rPr>
              <a:t>的端口迟迟没有开放，国际的带宽也不够，</a:t>
            </a:r>
            <a:r>
              <a:rPr lang="zh-CN" altLang="en-US" sz="2000" dirty="0" smtClean="0">
                <a:latin typeface="微软雅黑" panose="020B0503020204020204" pitchFamily="34" charset="-122"/>
                <a:ea typeface="微软雅黑" panose="020B0503020204020204" pitchFamily="34" charset="-122"/>
              </a:rPr>
              <a:t>国外</a:t>
            </a:r>
            <a:r>
              <a:rPr lang="en-US" altLang="zh-CN" sz="2000" dirty="0" smtClean="0">
                <a:latin typeface="微软雅黑" panose="020B0503020204020204" pitchFamily="34" charset="-122"/>
                <a:ea typeface="微软雅黑" panose="020B0503020204020204" pitchFamily="34" charset="-122"/>
              </a:rPr>
              <a:t>IPv6</a:t>
            </a:r>
            <a:r>
              <a:rPr lang="zh-CN" altLang="en-US" sz="2000" dirty="0">
                <a:latin typeface="微软雅黑" panose="020B0503020204020204" pitchFamily="34" charset="-122"/>
                <a:ea typeface="微软雅黑" panose="020B0503020204020204" pitchFamily="34" charset="-122"/>
              </a:rPr>
              <a:t>服务也没有在中国</a:t>
            </a:r>
            <a:r>
              <a:rPr lang="zh-CN" altLang="en-US" sz="2000" dirty="0" smtClean="0">
                <a:latin typeface="微软雅黑" panose="020B0503020204020204" pitchFamily="34" charset="-122"/>
                <a:ea typeface="微软雅黑" panose="020B0503020204020204" pitchFamily="34" charset="-122"/>
              </a:rPr>
              <a:t>落地</a:t>
            </a:r>
            <a:endParaRPr lang="en-US" altLang="zh-CN" sz="2000" dirty="0">
              <a:latin typeface="微软雅黑" panose="020B0503020204020204" pitchFamily="34" charset="-122"/>
              <a:ea typeface="微软雅黑" panose="020B0503020204020204" pitchFamily="34" charset="-122"/>
            </a:endParaRPr>
          </a:p>
          <a:p>
            <a:pPr marL="1333500" lvl="1" indent="-342900" defTabSz="914354">
              <a:lnSpc>
                <a:spcPct val="200000"/>
              </a:lnSpc>
              <a:buFont typeface="Wingdings" panose="05000000000000000000" pitchFamily="2" charset="2"/>
              <a:buChar char="Ø"/>
            </a:pPr>
            <a:r>
              <a:rPr lang="en-US" altLang="zh-CN" sz="2000" dirty="0" smtClean="0">
                <a:latin typeface="微软雅黑" panose="020B0503020204020204" pitchFamily="34" charset="-122"/>
                <a:ea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rPr>
              <a:t>、</a:t>
            </a:r>
            <a:r>
              <a:rPr lang="en-US" altLang="zh-CN" sz="2000" b="1" dirty="0">
                <a:solidFill>
                  <a:schemeClr val="accent5">
                    <a:lumMod val="50000"/>
                  </a:schemeClr>
                </a:solidFill>
                <a:latin typeface="微软雅黑" panose="020B0503020204020204" pitchFamily="34" charset="-122"/>
                <a:ea typeface="微软雅黑" panose="020B0503020204020204" pitchFamily="34" charset="-122"/>
              </a:rPr>
              <a:t>IPv4</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rPr>
              <a:t>和</a:t>
            </a:r>
            <a:r>
              <a:rPr lang="en-US" altLang="zh-CN" sz="2000" b="1" dirty="0">
                <a:solidFill>
                  <a:schemeClr val="accent5">
                    <a:lumMod val="50000"/>
                  </a:schemeClr>
                </a:solidFill>
                <a:latin typeface="微软雅黑" panose="020B0503020204020204" pitchFamily="34" charset="-122"/>
                <a:ea typeface="微软雅黑" panose="020B0503020204020204" pitchFamily="34" charset="-122"/>
              </a:rPr>
              <a:t>IPv6</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rPr>
              <a:t>理论上不</a:t>
            </a:r>
            <a:r>
              <a:rPr lang="zh-CN" altLang="en-US" sz="2000" b="1" dirty="0" smtClean="0">
                <a:solidFill>
                  <a:schemeClr val="accent5">
                    <a:lumMod val="50000"/>
                  </a:schemeClr>
                </a:solidFill>
                <a:latin typeface="微软雅黑" panose="020B0503020204020204" pitchFamily="34" charset="-122"/>
                <a:ea typeface="微软雅黑" panose="020B0503020204020204" pitchFamily="34" charset="-122"/>
              </a:rPr>
              <a:t>兼容</a:t>
            </a:r>
            <a:endParaRPr lang="en-US" altLang="zh-CN" sz="2000" b="1" dirty="0" smtClean="0">
              <a:solidFill>
                <a:srgbClr val="FF0000"/>
              </a:solidFill>
              <a:latin typeface="微软雅黑" panose="020B0503020204020204" pitchFamily="34" charset="-122"/>
              <a:ea typeface="微软雅黑" panose="020B0503020204020204" pitchFamily="34" charset="-122"/>
            </a:endParaRPr>
          </a:p>
          <a:p>
            <a:pPr marL="1333500" lvl="1" indent="-342900" defTabSz="914354">
              <a:lnSpc>
                <a:spcPct val="200000"/>
              </a:lnSpc>
              <a:buFont typeface="Wingdings" panose="05000000000000000000" pitchFamily="2" charset="2"/>
              <a:buChar char="Ø"/>
            </a:pPr>
            <a:r>
              <a:rPr lang="en-US" altLang="zh-CN" sz="2000" b="1" dirty="0">
                <a:solidFill>
                  <a:srgbClr val="FF0000"/>
                </a:solidFill>
                <a:latin typeface="微软雅黑" panose="020B0503020204020204" pitchFamily="34" charset="-122"/>
                <a:ea typeface="微软雅黑" panose="020B0503020204020204" pitchFamily="34" charset="-122"/>
              </a:rPr>
              <a:t>3</a:t>
            </a:r>
            <a:r>
              <a:rPr lang="zh-CN" altLang="en-US" sz="2000" b="1" dirty="0" smtClean="0">
                <a:solidFill>
                  <a:srgbClr val="FF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网络安全防护现状</a:t>
            </a:r>
            <a:r>
              <a:rPr lang="zh-CN" altLang="en-US" sz="2000" b="1" dirty="0" smtClean="0">
                <a:solidFill>
                  <a:srgbClr val="FF0000"/>
                </a:solidFill>
                <a:latin typeface="微软雅黑" panose="020B0503020204020204" pitchFamily="34" charset="-122"/>
                <a:ea typeface="微软雅黑" panose="020B0503020204020204" pitchFamily="34" charset="-122"/>
              </a:rPr>
              <a:t>，没有</a:t>
            </a:r>
            <a:r>
              <a:rPr lang="en-US" altLang="zh-CN" sz="2000" b="1" dirty="0" smtClean="0">
                <a:solidFill>
                  <a:srgbClr val="FF0000"/>
                </a:solidFill>
                <a:latin typeface="微软雅黑" panose="020B0503020204020204" pitchFamily="34" charset="-122"/>
                <a:ea typeface="微软雅黑" panose="020B0503020204020204" pitchFamily="34" charset="-122"/>
              </a:rPr>
              <a:t>IPv6</a:t>
            </a:r>
            <a:r>
              <a:rPr lang="zh-CN" altLang="en-US" sz="2000" b="1" dirty="0" smtClean="0">
                <a:solidFill>
                  <a:srgbClr val="FF0000"/>
                </a:solidFill>
                <a:latin typeface="微软雅黑" panose="020B0503020204020204" pitchFamily="34" charset="-122"/>
                <a:ea typeface="微软雅黑" panose="020B0503020204020204" pitchFamily="34" charset="-122"/>
              </a:rPr>
              <a:t>的等保标准，</a:t>
            </a:r>
            <a:r>
              <a:rPr lang="zh-CN" altLang="en-US" sz="2000" b="1" dirty="0">
                <a:solidFill>
                  <a:srgbClr val="FF0000"/>
                </a:solidFill>
                <a:latin typeface="微软雅黑" panose="020B0503020204020204" pitchFamily="34" charset="-122"/>
                <a:ea typeface="微软雅黑" panose="020B0503020204020204" pitchFamily="34" charset="-122"/>
              </a:rPr>
              <a:t>制约</a:t>
            </a:r>
            <a:r>
              <a:rPr lang="zh-CN" altLang="en-US" sz="2000" b="1" dirty="0" smtClean="0">
                <a:solidFill>
                  <a:srgbClr val="FF0000"/>
                </a:solidFill>
                <a:latin typeface="微软雅黑" panose="020B0503020204020204" pitchFamily="34" charset="-122"/>
                <a:ea typeface="微软雅黑" panose="020B0503020204020204" pitchFamily="34" charset="-122"/>
              </a:rPr>
              <a:t>了</a:t>
            </a:r>
            <a:r>
              <a:rPr lang="en-US" altLang="zh-CN" sz="2000" b="1" dirty="0" smtClean="0">
                <a:solidFill>
                  <a:srgbClr val="FF0000"/>
                </a:solidFill>
                <a:latin typeface="微软雅黑" panose="020B0503020204020204" pitchFamily="34" charset="-122"/>
                <a:ea typeface="微软雅黑" panose="020B0503020204020204" pitchFamily="34" charset="-122"/>
              </a:rPr>
              <a:t>IPv6</a:t>
            </a:r>
            <a:r>
              <a:rPr lang="zh-CN" altLang="en-US" sz="2000" b="1" dirty="0" smtClean="0">
                <a:solidFill>
                  <a:srgbClr val="FF0000"/>
                </a:solidFill>
                <a:latin typeface="微软雅黑" panose="020B0503020204020204" pitchFamily="34" charset="-122"/>
                <a:ea typeface="微软雅黑" panose="020B0503020204020204" pitchFamily="34" charset="-122"/>
              </a:rPr>
              <a:t>发展</a:t>
            </a:r>
            <a:endParaRPr lang="en-US" altLang="zh-CN" sz="2000" b="1" dirty="0" smtClean="0">
              <a:solidFill>
                <a:srgbClr val="FF0000"/>
              </a:solidFill>
              <a:latin typeface="微软雅黑" panose="020B0503020204020204" pitchFamily="34" charset="-122"/>
              <a:ea typeface="微软雅黑" panose="020B0503020204020204" pitchFamily="34" charset="-122"/>
            </a:endParaRPr>
          </a:p>
          <a:p>
            <a:pPr marL="1333500" lvl="1" indent="-342900" defTabSz="914354">
              <a:lnSpc>
                <a:spcPct val="20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、缺乏</a:t>
            </a:r>
            <a:r>
              <a:rPr lang="en-US" altLang="zh-CN" sz="2000" dirty="0">
                <a:latin typeface="微软雅黑" panose="020B0503020204020204" pitchFamily="34" charset="-122"/>
                <a:ea typeface="微软雅黑" panose="020B0503020204020204" pitchFamily="34" charset="-122"/>
              </a:rPr>
              <a:t>IPv6</a:t>
            </a:r>
            <a:r>
              <a:rPr lang="zh-CN" altLang="en-US" sz="2000" dirty="0">
                <a:latin typeface="微软雅黑" panose="020B0503020204020204" pitchFamily="34" charset="-122"/>
                <a:ea typeface="微软雅黑" panose="020B0503020204020204" pitchFamily="34" charset="-122"/>
              </a:rPr>
              <a:t>的完善</a:t>
            </a:r>
            <a:r>
              <a:rPr lang="zh-CN" altLang="en-US" sz="2000" dirty="0" smtClean="0">
                <a:latin typeface="微软雅黑" panose="020B0503020204020204" pitchFamily="34" charset="-122"/>
                <a:ea typeface="微软雅黑" panose="020B0503020204020204" pitchFamily="34" charset="-122"/>
              </a:rPr>
              <a:t>产品，产业需要提升</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8704449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3514" y="1200541"/>
            <a:ext cx="10749542" cy="461665"/>
          </a:xfrm>
          <a:prstGeom prst="rect">
            <a:avLst/>
          </a:prstGeom>
          <a:noFill/>
        </p:spPr>
        <p:txBody>
          <a:bodyPr wrap="square" rtlCol="0">
            <a:spAutoFit/>
          </a:bodyPr>
          <a:lstStyle/>
          <a:p>
            <a:r>
              <a:rPr lang="en-US" altLang="zh-CN" sz="2400" b="1" dirty="0" smtClean="0">
                <a:latin typeface="微软雅黑" panose="020B0503020204020204" pitchFamily="34" charset="-122"/>
                <a:ea typeface="微软雅黑" panose="020B0503020204020204" pitchFamily="34" charset="-122"/>
              </a:rPr>
              <a:t>IPv4</a:t>
            </a:r>
            <a:r>
              <a:rPr lang="zh-CN" altLang="en-US" sz="2400" b="1" dirty="0" smtClean="0">
                <a:latin typeface="微软雅黑" panose="020B0503020204020204" pitchFamily="34" charset="-122"/>
                <a:ea typeface="微软雅黑" panose="020B0503020204020204" pitchFamily="34" charset="-122"/>
              </a:rPr>
              <a:t>向</a:t>
            </a:r>
            <a:r>
              <a:rPr lang="en-US" altLang="zh-CN" sz="2400" b="1" dirty="0" smtClean="0">
                <a:latin typeface="微软雅黑" panose="020B0503020204020204" pitchFamily="34" charset="-122"/>
                <a:ea typeface="微软雅黑" panose="020B0503020204020204" pitchFamily="34" charset="-122"/>
              </a:rPr>
              <a:t>IPv6</a:t>
            </a:r>
            <a:r>
              <a:rPr lang="zh-CN" altLang="en-US" sz="2400" b="1" dirty="0" smtClean="0">
                <a:latin typeface="微软雅黑" panose="020B0503020204020204" pitchFamily="34" charset="-122"/>
                <a:ea typeface="微软雅黑" panose="020B0503020204020204" pitchFamily="34" charset="-122"/>
              </a:rPr>
              <a:t>过渡的过程</a:t>
            </a:r>
            <a:endParaRPr lang="zh-CN" altLang="en-US" sz="2400" b="1" dirty="0">
              <a:latin typeface="微软雅黑" panose="020B0503020204020204" pitchFamily="34" charset="-122"/>
              <a:ea typeface="微软雅黑" panose="020B0503020204020204" pitchFamily="34" charset="-122"/>
            </a:endParaRPr>
          </a:p>
        </p:txBody>
      </p:sp>
      <p:sp>
        <p:nvSpPr>
          <p:cNvPr id="9" name="矩形 8"/>
          <p:cNvSpPr/>
          <p:nvPr/>
        </p:nvSpPr>
        <p:spPr>
          <a:xfrm>
            <a:off x="383514" y="376909"/>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五、向</a:t>
            </a: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IPv6</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过渡</a:t>
            </a:r>
          </a:p>
        </p:txBody>
      </p:sp>
      <p:grpSp>
        <p:nvGrpSpPr>
          <p:cNvPr id="5" name="组合 4">
            <a:extLst>
              <a:ext uri="{FF2B5EF4-FFF2-40B4-BE49-F238E27FC236}">
                <a16:creationId xmlns:a16="http://schemas.microsoft.com/office/drawing/2014/main" xmlns="" id="{88E2A05E-8C91-4B74-8F2C-1431C1E06CCF}"/>
              </a:ext>
            </a:extLst>
          </p:cNvPr>
          <p:cNvGrpSpPr/>
          <p:nvPr/>
        </p:nvGrpSpPr>
        <p:grpSpPr>
          <a:xfrm>
            <a:off x="989974" y="1884877"/>
            <a:ext cx="9908087" cy="4271375"/>
            <a:chOff x="776614" y="1791222"/>
            <a:chExt cx="9908087" cy="4271375"/>
          </a:xfrm>
        </p:grpSpPr>
        <p:grpSp>
          <p:nvGrpSpPr>
            <p:cNvPr id="6" name="组合 5">
              <a:extLst>
                <a:ext uri="{FF2B5EF4-FFF2-40B4-BE49-F238E27FC236}">
                  <a16:creationId xmlns:a16="http://schemas.microsoft.com/office/drawing/2014/main" xmlns="" id="{DA52BF7D-C65F-44A9-AD65-13E21625AE98}"/>
                </a:ext>
              </a:extLst>
            </p:cNvPr>
            <p:cNvGrpSpPr/>
            <p:nvPr/>
          </p:nvGrpSpPr>
          <p:grpSpPr>
            <a:xfrm>
              <a:off x="891433" y="2617936"/>
              <a:ext cx="9668009" cy="3269297"/>
              <a:chOff x="2567835" y="1791218"/>
              <a:chExt cx="6926894" cy="2342372"/>
            </a:xfrm>
          </p:grpSpPr>
          <p:sp>
            <p:nvSpPr>
              <p:cNvPr id="15" name="矩形 14">
                <a:extLst>
                  <a:ext uri="{FF2B5EF4-FFF2-40B4-BE49-F238E27FC236}">
                    <a16:creationId xmlns:a16="http://schemas.microsoft.com/office/drawing/2014/main" xmlns="" id="{31C331CD-E689-49C5-9215-D716514CD31C}"/>
                  </a:ext>
                </a:extLst>
              </p:cNvPr>
              <p:cNvSpPr/>
              <p:nvPr/>
            </p:nvSpPr>
            <p:spPr>
              <a:xfrm>
                <a:off x="2567835" y="1791223"/>
                <a:ext cx="1791222" cy="23423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anose="020B0503020204020204" pitchFamily="34" charset="-122"/>
                    <a:ea typeface="微软雅黑" panose="020B0503020204020204" pitchFamily="34" charset="-122"/>
                  </a:rPr>
                  <a:t>纯</a:t>
                </a:r>
                <a:r>
                  <a:rPr lang="en-US" altLang="zh-CN" b="1" dirty="0" smtClean="0">
                    <a:solidFill>
                      <a:schemeClr val="tx1"/>
                    </a:solidFill>
                    <a:latin typeface="微软雅黑" panose="020B0503020204020204" pitchFamily="34" charset="-122"/>
                    <a:ea typeface="微软雅黑" panose="020B0503020204020204" pitchFamily="34" charset="-122"/>
                  </a:rPr>
                  <a:t>IPv4</a:t>
                </a:r>
                <a:r>
                  <a:rPr lang="zh-CN" altLang="en-US" b="1" dirty="0">
                    <a:solidFill>
                      <a:schemeClr val="tx1"/>
                    </a:solidFill>
                    <a:latin typeface="微软雅黑" panose="020B0503020204020204" pitchFamily="34" charset="-122"/>
                    <a:ea typeface="微软雅黑" panose="020B0503020204020204" pitchFamily="34" charset="-122"/>
                  </a:rPr>
                  <a:t>网络</a:t>
                </a:r>
                <a:endParaRPr lang="en-US" altLang="zh-CN" b="1" dirty="0" smtClean="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solidFill>
                      <a:schemeClr val="tx1"/>
                    </a:solidFill>
                    <a:latin typeface="微软雅黑" panose="020B0503020204020204" pitchFamily="34" charset="-122"/>
                    <a:ea typeface="微软雅黑" panose="020B0503020204020204" pitchFamily="34" charset="-122"/>
                  </a:rPr>
                  <a:t>仅支持</a:t>
                </a:r>
                <a:r>
                  <a:rPr lang="en-US" altLang="zh-CN" sz="1400" dirty="0" smtClean="0">
                    <a:solidFill>
                      <a:schemeClr val="tx1"/>
                    </a:solidFill>
                    <a:latin typeface="微软雅黑" panose="020B0503020204020204" pitchFamily="34" charset="-122"/>
                    <a:ea typeface="微软雅黑" panose="020B0503020204020204" pitchFamily="34" charset="-122"/>
                  </a:rPr>
                  <a:t>IPv4</a:t>
                </a:r>
                <a:r>
                  <a:rPr lang="zh-CN" altLang="en-US" sz="1400" dirty="0" smtClean="0">
                    <a:solidFill>
                      <a:schemeClr val="tx1"/>
                    </a:solidFill>
                    <a:latin typeface="微软雅黑" panose="020B0503020204020204" pitchFamily="34" charset="-122"/>
                    <a:ea typeface="微软雅黑" panose="020B0503020204020204" pitchFamily="34" charset="-122"/>
                  </a:rPr>
                  <a:t>访问</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CEA43E6A-41A7-4257-9B8A-FC764DDB6E4C}"/>
                  </a:ext>
                </a:extLst>
              </p:cNvPr>
              <p:cNvSpPr/>
              <p:nvPr/>
            </p:nvSpPr>
            <p:spPr>
              <a:xfrm>
                <a:off x="4359057" y="3419606"/>
                <a:ext cx="3344450" cy="71398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latin typeface="微软雅黑" panose="020B0503020204020204" pitchFamily="34" charset="-122"/>
                    <a:ea typeface="微软雅黑" panose="020B0503020204020204" pitchFamily="34" charset="-122"/>
                  </a:rPr>
                  <a:t>IPv4/IPv6</a:t>
                </a:r>
                <a:r>
                  <a:rPr lang="zh-CN" altLang="en-US" b="1" dirty="0">
                    <a:solidFill>
                      <a:schemeClr val="tx1"/>
                    </a:solidFill>
                    <a:latin typeface="微软雅黑" panose="020B0503020204020204" pitchFamily="34" charset="-122"/>
                    <a:ea typeface="微软雅黑" panose="020B0503020204020204" pitchFamily="34" charset="-122"/>
                  </a:rPr>
                  <a:t>双</a:t>
                </a:r>
                <a:r>
                  <a:rPr lang="zh-CN" altLang="en-US" b="1" dirty="0" smtClean="0">
                    <a:solidFill>
                      <a:schemeClr val="tx1"/>
                    </a:solidFill>
                    <a:latin typeface="微软雅黑" panose="020B0503020204020204" pitchFamily="34" charset="-122"/>
                    <a:ea typeface="微软雅黑" panose="020B0503020204020204" pitchFamily="34" charset="-122"/>
                  </a:rPr>
                  <a:t>栈</a:t>
                </a:r>
                <a:r>
                  <a:rPr lang="zh-CN" altLang="en-US" b="1" dirty="0">
                    <a:solidFill>
                      <a:schemeClr val="tx1"/>
                    </a:solidFill>
                    <a:latin typeface="微软雅黑" panose="020B0503020204020204" pitchFamily="34" charset="-122"/>
                    <a:ea typeface="微软雅黑" panose="020B0503020204020204" pitchFamily="34" charset="-122"/>
                  </a:rPr>
                  <a:t>资源</a:t>
                </a:r>
                <a:endParaRPr lang="en-US" altLang="zh-CN" b="1" dirty="0">
                  <a:solidFill>
                    <a:schemeClr val="tx1"/>
                  </a:solidFill>
                  <a:latin typeface="微软雅黑" panose="020B0503020204020204" pitchFamily="34" charset="-122"/>
                  <a:ea typeface="微软雅黑" panose="020B0503020204020204" pitchFamily="34" charset="-122"/>
                </a:endParaRPr>
              </a:p>
              <a:p>
                <a:pPr algn="ctr"/>
                <a:r>
                  <a:rPr lang="zh-CN" altLang="en-US" sz="1400" dirty="0">
                    <a:solidFill>
                      <a:schemeClr val="tx1"/>
                    </a:solidFill>
                    <a:latin typeface="微软雅黑" panose="020B0503020204020204" pitchFamily="34" charset="-122"/>
                    <a:ea typeface="微软雅黑" panose="020B0503020204020204" pitchFamily="34" charset="-122"/>
                  </a:rPr>
                  <a:t>同时</a:t>
                </a:r>
                <a:r>
                  <a:rPr lang="zh-CN" altLang="en-US" sz="1400" dirty="0" smtClean="0">
                    <a:solidFill>
                      <a:schemeClr val="tx1"/>
                    </a:solidFill>
                    <a:latin typeface="微软雅黑" panose="020B0503020204020204" pitchFamily="34" charset="-122"/>
                    <a:ea typeface="微软雅黑" panose="020B0503020204020204" pitchFamily="34" charset="-122"/>
                  </a:rPr>
                  <a:t>支持</a:t>
                </a:r>
                <a:r>
                  <a:rPr lang="en-US" altLang="zh-CN" sz="1400" dirty="0" smtClean="0">
                    <a:solidFill>
                      <a:schemeClr val="tx1"/>
                    </a:solidFill>
                    <a:latin typeface="微软雅黑" panose="020B0503020204020204" pitchFamily="34" charset="-122"/>
                    <a:ea typeface="微软雅黑" panose="020B0503020204020204" pitchFamily="34" charset="-122"/>
                  </a:rPr>
                  <a:t>IPv4</a:t>
                </a:r>
                <a:r>
                  <a:rPr lang="zh-CN" altLang="en-US" sz="1400" dirty="0" smtClean="0">
                    <a:solidFill>
                      <a:schemeClr val="tx1"/>
                    </a:solidFill>
                    <a:latin typeface="微软雅黑" panose="020B0503020204020204" pitchFamily="34" charset="-122"/>
                    <a:ea typeface="微软雅黑" panose="020B0503020204020204" pitchFamily="34" charset="-122"/>
                  </a:rPr>
                  <a:t>和</a:t>
                </a:r>
                <a:r>
                  <a:rPr lang="en-US" altLang="zh-CN" sz="1400" dirty="0" smtClean="0">
                    <a:solidFill>
                      <a:schemeClr val="tx1"/>
                    </a:solidFill>
                    <a:latin typeface="微软雅黑" panose="020B0503020204020204" pitchFamily="34" charset="-122"/>
                    <a:ea typeface="微软雅黑" panose="020B0503020204020204" pitchFamily="34" charset="-122"/>
                  </a:rPr>
                  <a:t>IPv6</a:t>
                </a:r>
                <a:r>
                  <a:rPr lang="zh-CN" altLang="en-US" sz="1400" dirty="0" smtClean="0">
                    <a:solidFill>
                      <a:schemeClr val="tx1"/>
                    </a:solidFill>
                    <a:latin typeface="微软雅黑" panose="020B0503020204020204" pitchFamily="34" charset="-122"/>
                    <a:ea typeface="微软雅黑" panose="020B0503020204020204" pitchFamily="34" charset="-122"/>
                  </a:rPr>
                  <a:t>访问</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xmlns="" id="{23BECCD0-A87C-4050-B012-DCA65AACBF33}"/>
                  </a:ext>
                </a:extLst>
              </p:cNvPr>
              <p:cNvSpPr/>
              <p:nvPr/>
            </p:nvSpPr>
            <p:spPr>
              <a:xfrm>
                <a:off x="7703507" y="1791221"/>
                <a:ext cx="1791222" cy="23423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anose="020B0503020204020204" pitchFamily="34" charset="-122"/>
                    <a:ea typeface="微软雅黑" panose="020B0503020204020204" pitchFamily="34" charset="-122"/>
                  </a:rPr>
                  <a:t>纯</a:t>
                </a:r>
                <a:r>
                  <a:rPr lang="en-US" altLang="zh-CN" b="1" dirty="0" smtClean="0">
                    <a:solidFill>
                      <a:schemeClr val="tx1"/>
                    </a:solidFill>
                    <a:latin typeface="微软雅黑" panose="020B0503020204020204" pitchFamily="34" charset="-122"/>
                    <a:ea typeface="微软雅黑" panose="020B0503020204020204" pitchFamily="34" charset="-122"/>
                  </a:rPr>
                  <a:t>IPv6</a:t>
                </a:r>
                <a:r>
                  <a:rPr lang="zh-CN" altLang="en-US" b="1" dirty="0">
                    <a:solidFill>
                      <a:schemeClr val="tx1"/>
                    </a:solidFill>
                    <a:latin typeface="微软雅黑" panose="020B0503020204020204" pitchFamily="34" charset="-122"/>
                    <a:ea typeface="微软雅黑" panose="020B0503020204020204" pitchFamily="34" charset="-122"/>
                  </a:rPr>
                  <a:t>网络</a:t>
                </a:r>
                <a:endParaRPr lang="en-US" altLang="zh-CN" b="1" dirty="0">
                  <a:solidFill>
                    <a:schemeClr val="tx1"/>
                  </a:solidFill>
                  <a:latin typeface="微软雅黑" panose="020B0503020204020204" pitchFamily="34" charset="-122"/>
                  <a:ea typeface="微软雅黑" panose="020B0503020204020204" pitchFamily="34" charset="-122"/>
                </a:endParaRPr>
              </a:p>
              <a:p>
                <a:pPr algn="ctr"/>
                <a:r>
                  <a:rPr lang="zh-CN" altLang="en-US" sz="1400" dirty="0">
                    <a:solidFill>
                      <a:schemeClr val="tx1"/>
                    </a:solidFill>
                    <a:latin typeface="微软雅黑" panose="020B0503020204020204" pitchFamily="34" charset="-122"/>
                    <a:ea typeface="微软雅黑" panose="020B0503020204020204" pitchFamily="34" charset="-122"/>
                  </a:rPr>
                  <a:t>仅</a:t>
                </a:r>
                <a:r>
                  <a:rPr lang="zh-CN" altLang="en-US" sz="1400" dirty="0" smtClean="0">
                    <a:solidFill>
                      <a:schemeClr val="tx1"/>
                    </a:solidFill>
                    <a:latin typeface="微软雅黑" panose="020B0503020204020204" pitchFamily="34" charset="-122"/>
                    <a:ea typeface="微软雅黑" panose="020B0503020204020204" pitchFamily="34" charset="-122"/>
                  </a:rPr>
                  <a:t>支持</a:t>
                </a:r>
                <a:r>
                  <a:rPr lang="en-US" altLang="zh-CN" sz="1400" dirty="0" smtClean="0">
                    <a:solidFill>
                      <a:schemeClr val="tx1"/>
                    </a:solidFill>
                    <a:latin typeface="微软雅黑" panose="020B0503020204020204" pitchFamily="34" charset="-122"/>
                    <a:ea typeface="微软雅黑" panose="020B0503020204020204" pitchFamily="34" charset="-122"/>
                  </a:rPr>
                  <a:t>IPv6</a:t>
                </a:r>
                <a:r>
                  <a:rPr lang="zh-CN" altLang="en-US" sz="1400" dirty="0" smtClean="0">
                    <a:solidFill>
                      <a:schemeClr val="tx1"/>
                    </a:solidFill>
                    <a:latin typeface="微软雅黑" panose="020B0503020204020204" pitchFamily="34" charset="-122"/>
                    <a:ea typeface="微软雅黑" panose="020B0503020204020204" pitchFamily="34" charset="-122"/>
                  </a:rPr>
                  <a:t>访问</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8" name="直角三角形 17">
                <a:extLst>
                  <a:ext uri="{FF2B5EF4-FFF2-40B4-BE49-F238E27FC236}">
                    <a16:creationId xmlns:a16="http://schemas.microsoft.com/office/drawing/2014/main" xmlns="" id="{46795AB8-4A07-4D44-900C-F5583425293A}"/>
                  </a:ext>
                </a:extLst>
              </p:cNvPr>
              <p:cNvSpPr/>
              <p:nvPr/>
            </p:nvSpPr>
            <p:spPr>
              <a:xfrm rot="10800000">
                <a:off x="4359057" y="1791218"/>
                <a:ext cx="3344450" cy="1628383"/>
              </a:xfrm>
              <a:prstGeom prst="r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直角三角形 18">
                <a:extLst>
                  <a:ext uri="{FF2B5EF4-FFF2-40B4-BE49-F238E27FC236}">
                    <a16:creationId xmlns:a16="http://schemas.microsoft.com/office/drawing/2014/main" xmlns="" id="{428D0DF5-796B-4C3B-949B-2C33AF9D70CF}"/>
                  </a:ext>
                </a:extLst>
              </p:cNvPr>
              <p:cNvSpPr/>
              <p:nvPr/>
            </p:nvSpPr>
            <p:spPr>
              <a:xfrm>
                <a:off x="4359057" y="1791219"/>
                <a:ext cx="3344450" cy="1628383"/>
              </a:xfrm>
              <a:prstGeom prst="r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latin typeface="微软雅黑" panose="020B0503020204020204" pitchFamily="34" charset="-122"/>
                    <a:ea typeface="微软雅黑" panose="020B0503020204020204" pitchFamily="34" charset="-122"/>
                  </a:rPr>
                  <a:t>纯</a:t>
                </a:r>
                <a:r>
                  <a:rPr lang="en-US" altLang="zh-CN" b="1" dirty="0" smtClean="0">
                    <a:solidFill>
                      <a:schemeClr val="tx1"/>
                    </a:solidFill>
                    <a:latin typeface="微软雅黑" panose="020B0503020204020204" pitchFamily="34" charset="-122"/>
                    <a:ea typeface="微软雅黑" panose="020B0503020204020204" pitchFamily="34" charset="-122"/>
                  </a:rPr>
                  <a:t>IPv4</a:t>
                </a:r>
                <a:r>
                  <a:rPr lang="zh-CN" altLang="en-US" b="1" dirty="0">
                    <a:solidFill>
                      <a:schemeClr val="tx1"/>
                    </a:solidFill>
                    <a:latin typeface="微软雅黑" panose="020B0503020204020204" pitchFamily="34" charset="-122"/>
                    <a:ea typeface="微软雅黑" panose="020B0503020204020204" pitchFamily="34" charset="-122"/>
                  </a:rPr>
                  <a:t>网络</a:t>
                </a:r>
                <a:endParaRPr lang="en-US" altLang="zh-CN" b="1" dirty="0">
                  <a:solidFill>
                    <a:schemeClr val="tx1"/>
                  </a:solidFill>
                  <a:latin typeface="微软雅黑" panose="020B0503020204020204" pitchFamily="34" charset="-122"/>
                  <a:ea typeface="微软雅黑" panose="020B0503020204020204" pitchFamily="34" charset="-122"/>
                </a:endParaRPr>
              </a:p>
              <a:p>
                <a:pPr algn="ctr"/>
                <a:r>
                  <a:rPr lang="zh-CN" altLang="en-US" sz="1400" dirty="0">
                    <a:solidFill>
                      <a:schemeClr val="tx1"/>
                    </a:solidFill>
                    <a:latin typeface="微软雅黑" panose="020B0503020204020204" pitchFamily="34" charset="-122"/>
                    <a:ea typeface="微软雅黑" panose="020B0503020204020204" pitchFamily="34" charset="-122"/>
                  </a:rPr>
                  <a:t>通过</a:t>
                </a:r>
                <a:r>
                  <a:rPr lang="zh-CN" altLang="en-US" sz="1400" dirty="0" smtClean="0">
                    <a:solidFill>
                      <a:schemeClr val="tx1"/>
                    </a:solidFill>
                    <a:latin typeface="微软雅黑" panose="020B0503020204020204" pitchFamily="34" charset="-122"/>
                    <a:ea typeface="微软雅黑" panose="020B0503020204020204" pitchFamily="34" charset="-122"/>
                  </a:rPr>
                  <a:t>翻译</a:t>
                </a:r>
                <a:r>
                  <a:rPr lang="zh-CN" altLang="en-US" sz="1400" dirty="0">
                    <a:solidFill>
                      <a:schemeClr val="tx1"/>
                    </a:solidFill>
                    <a:latin typeface="微软雅黑" panose="020B0503020204020204" pitchFamily="34" charset="-122"/>
                    <a:ea typeface="微软雅黑" panose="020B0503020204020204" pitchFamily="34" charset="-122"/>
                  </a:rPr>
                  <a:t>设备</a:t>
                </a:r>
                <a:endParaRPr lang="en-US" altLang="zh-CN" sz="1400" dirty="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solidFill>
                      <a:schemeClr val="tx1"/>
                    </a:solidFill>
                    <a:latin typeface="微软雅黑" panose="020B0503020204020204" pitchFamily="34" charset="-122"/>
                    <a:ea typeface="微软雅黑" panose="020B0503020204020204" pitchFamily="34" charset="-122"/>
                  </a:rPr>
                  <a:t>支持</a:t>
                </a:r>
                <a:r>
                  <a:rPr lang="en-US" altLang="zh-CN" sz="1400" dirty="0" smtClean="0">
                    <a:solidFill>
                      <a:schemeClr val="tx1"/>
                    </a:solidFill>
                    <a:latin typeface="微软雅黑" panose="020B0503020204020204" pitchFamily="34" charset="-122"/>
                    <a:ea typeface="微软雅黑" panose="020B0503020204020204" pitchFamily="34" charset="-122"/>
                  </a:rPr>
                  <a:t>IPv6</a:t>
                </a:r>
                <a:r>
                  <a:rPr lang="zh-CN" altLang="en-US" sz="1400" dirty="0" smtClean="0">
                    <a:solidFill>
                      <a:schemeClr val="tx1"/>
                    </a:solidFill>
                    <a:latin typeface="微软雅黑" panose="020B0503020204020204" pitchFamily="34" charset="-122"/>
                    <a:ea typeface="微软雅黑" panose="020B0503020204020204" pitchFamily="34" charset="-122"/>
                  </a:rPr>
                  <a:t>访问</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xmlns="" id="{714B1760-5547-4A69-BA38-16F32C118EA2}"/>
                  </a:ext>
                </a:extLst>
              </p:cNvPr>
              <p:cNvSpPr txBox="1"/>
              <p:nvPr/>
            </p:nvSpPr>
            <p:spPr>
              <a:xfrm>
                <a:off x="5780653" y="1933312"/>
                <a:ext cx="1793419" cy="573338"/>
              </a:xfrm>
              <a:prstGeom prst="rect">
                <a:avLst/>
              </a:prstGeom>
              <a:noFill/>
            </p:spPr>
            <p:txBody>
              <a:bodyPr wrap="square" rtlCol="0">
                <a:spAutoFit/>
              </a:bodyPr>
              <a:lstStyle/>
              <a:p>
                <a:pPr algn="ctr"/>
                <a:r>
                  <a:rPr lang="zh-CN" altLang="en-US" b="1" dirty="0" smtClean="0">
                    <a:solidFill>
                      <a:schemeClr val="tx1"/>
                    </a:solidFill>
                    <a:latin typeface="微软雅黑" panose="020B0503020204020204" pitchFamily="34" charset="-122"/>
                    <a:ea typeface="微软雅黑" panose="020B0503020204020204" pitchFamily="34" charset="-122"/>
                  </a:rPr>
                  <a:t>纯</a:t>
                </a:r>
                <a:r>
                  <a:rPr lang="en-US" altLang="zh-CN" b="1" dirty="0" smtClean="0">
                    <a:solidFill>
                      <a:schemeClr val="tx1"/>
                    </a:solidFill>
                    <a:latin typeface="微软雅黑" panose="020B0503020204020204" pitchFamily="34" charset="-122"/>
                    <a:ea typeface="微软雅黑" panose="020B0503020204020204" pitchFamily="34" charset="-122"/>
                  </a:rPr>
                  <a:t>IPv6</a:t>
                </a:r>
                <a:r>
                  <a:rPr lang="zh-CN" altLang="en-US" b="1" dirty="0">
                    <a:latin typeface="微软雅黑" panose="020B0503020204020204" pitchFamily="34" charset="-122"/>
                    <a:ea typeface="微软雅黑" panose="020B0503020204020204" pitchFamily="34" charset="-122"/>
                  </a:rPr>
                  <a:t>网络</a:t>
                </a:r>
                <a:endParaRPr lang="en-US" altLang="zh-CN" b="1" dirty="0" smtClean="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latin typeface="微软雅黑" panose="020B0503020204020204" pitchFamily="34" charset="-122"/>
                    <a:ea typeface="微软雅黑" panose="020B0503020204020204" pitchFamily="34" charset="-122"/>
                  </a:rPr>
                  <a:t>通过</a:t>
                </a:r>
                <a:r>
                  <a:rPr lang="zh-CN" altLang="en-US" sz="1400" dirty="0" smtClean="0">
                    <a:solidFill>
                      <a:schemeClr val="tx1"/>
                    </a:solidFill>
                    <a:latin typeface="微软雅黑" panose="020B0503020204020204" pitchFamily="34" charset="-122"/>
                    <a:ea typeface="微软雅黑" panose="020B0503020204020204" pitchFamily="34" charset="-122"/>
                  </a:rPr>
                  <a:t>翻译</a:t>
                </a:r>
                <a:r>
                  <a:rPr lang="zh-CN" altLang="en-US" sz="1400" dirty="0">
                    <a:solidFill>
                      <a:schemeClr val="tx1"/>
                    </a:solidFill>
                    <a:latin typeface="微软雅黑" panose="020B0503020204020204" pitchFamily="34" charset="-122"/>
                    <a:ea typeface="微软雅黑" panose="020B0503020204020204" pitchFamily="34" charset="-122"/>
                  </a:rPr>
                  <a:t>设备</a:t>
                </a:r>
                <a:endParaRPr lang="en-US" altLang="zh-CN" sz="1400" dirty="0">
                  <a:solidFill>
                    <a:schemeClr val="tx1"/>
                  </a:solidFill>
                  <a:latin typeface="微软雅黑" panose="020B0503020204020204" pitchFamily="34" charset="-122"/>
                  <a:ea typeface="微软雅黑" panose="020B0503020204020204" pitchFamily="34" charset="-122"/>
                </a:endParaRPr>
              </a:p>
              <a:p>
                <a:pPr algn="ctr"/>
                <a:r>
                  <a:rPr lang="zh-CN" altLang="en-US" sz="1400" dirty="0" smtClean="0">
                    <a:solidFill>
                      <a:schemeClr val="tx1"/>
                    </a:solidFill>
                    <a:latin typeface="微软雅黑" panose="020B0503020204020204" pitchFamily="34" charset="-122"/>
                    <a:ea typeface="微软雅黑" panose="020B0503020204020204" pitchFamily="34" charset="-122"/>
                  </a:rPr>
                  <a:t>支持</a:t>
                </a:r>
                <a:r>
                  <a:rPr lang="en-US" altLang="zh-CN" sz="1400" dirty="0" smtClean="0">
                    <a:solidFill>
                      <a:schemeClr val="tx1"/>
                    </a:solidFill>
                    <a:latin typeface="微软雅黑" panose="020B0503020204020204" pitchFamily="34" charset="-122"/>
                    <a:ea typeface="微软雅黑" panose="020B0503020204020204" pitchFamily="34" charset="-122"/>
                  </a:rPr>
                  <a:t>IPv4</a:t>
                </a:r>
                <a:r>
                  <a:rPr lang="zh-CN" altLang="en-US" sz="1400" dirty="0" smtClean="0">
                    <a:solidFill>
                      <a:schemeClr val="tx1"/>
                    </a:solidFill>
                    <a:latin typeface="微软雅黑" panose="020B0503020204020204" pitchFamily="34" charset="-122"/>
                    <a:ea typeface="微软雅黑" panose="020B0503020204020204" pitchFamily="34" charset="-122"/>
                  </a:rPr>
                  <a:t>访问</a:t>
                </a:r>
                <a:endParaRPr lang="zh-CN" altLang="en-US" dirty="0">
                  <a:latin typeface="微软雅黑" panose="020B0503020204020204" pitchFamily="34" charset="-122"/>
                  <a:ea typeface="微软雅黑" panose="020B0503020204020204" pitchFamily="34" charset="-122"/>
                </a:endParaRPr>
              </a:p>
            </p:txBody>
          </p:sp>
        </p:grpSp>
        <p:sp>
          <p:nvSpPr>
            <p:cNvPr id="7" name="右箭头 10">
              <a:extLst>
                <a:ext uri="{FF2B5EF4-FFF2-40B4-BE49-F238E27FC236}">
                  <a16:creationId xmlns:a16="http://schemas.microsoft.com/office/drawing/2014/main" xmlns="" id="{D3EDE9AD-E8C2-4840-8D0A-17D01C5D301E}"/>
                </a:ext>
              </a:extLst>
            </p:cNvPr>
            <p:cNvSpPr/>
            <p:nvPr/>
          </p:nvSpPr>
          <p:spPr>
            <a:xfrm>
              <a:off x="1510430" y="4784233"/>
              <a:ext cx="8430016" cy="2129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10" name="直接箭头连接符 9">
              <a:extLst>
                <a:ext uri="{FF2B5EF4-FFF2-40B4-BE49-F238E27FC236}">
                  <a16:creationId xmlns:a16="http://schemas.microsoft.com/office/drawing/2014/main" xmlns="" id="{7AF81C7E-6EC4-4A8D-8949-88066953C8CA}"/>
                </a:ext>
              </a:extLst>
            </p:cNvPr>
            <p:cNvCxnSpPr/>
            <p:nvPr/>
          </p:nvCxnSpPr>
          <p:spPr>
            <a:xfrm>
              <a:off x="776614" y="6050071"/>
              <a:ext cx="99080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文本框 10">
              <a:extLst>
                <a:ext uri="{FF2B5EF4-FFF2-40B4-BE49-F238E27FC236}">
                  <a16:creationId xmlns:a16="http://schemas.microsoft.com/office/drawing/2014/main" xmlns="" id="{BCF568D4-5B32-4B57-98ED-A1AF1CCA3E91}"/>
                </a:ext>
              </a:extLst>
            </p:cNvPr>
            <p:cNvSpPr txBox="1"/>
            <p:nvPr/>
          </p:nvSpPr>
          <p:spPr>
            <a:xfrm>
              <a:off x="891433" y="2041743"/>
              <a:ext cx="2500046" cy="584775"/>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纯</a:t>
              </a:r>
              <a:r>
                <a:rPr lang="en-US" altLang="zh-CN" b="1" dirty="0" smtClean="0">
                  <a:latin typeface="微软雅黑" panose="020B0503020204020204" pitchFamily="34" charset="-122"/>
                  <a:ea typeface="微软雅黑" panose="020B0503020204020204" pitchFamily="34" charset="-122"/>
                </a:rPr>
                <a:t>IPv4</a:t>
              </a:r>
              <a:r>
                <a:rPr lang="zh-CN" altLang="en-US" b="1" dirty="0">
                  <a:latin typeface="微软雅黑" panose="020B0503020204020204" pitchFamily="34" charset="-122"/>
                  <a:ea typeface="微软雅黑" panose="020B0503020204020204" pitchFamily="34" charset="-122"/>
                </a:rPr>
                <a:t>时代</a:t>
              </a:r>
              <a:endParaRPr lang="en-US" altLang="zh-CN" b="1" dirty="0">
                <a:latin typeface="微软雅黑" panose="020B0503020204020204" pitchFamily="34" charset="-122"/>
                <a:ea typeface="微软雅黑" panose="020B0503020204020204" pitchFamily="34" charset="-122"/>
              </a:endParaRPr>
            </a:p>
            <a:p>
              <a:pPr algn="ctr"/>
              <a:r>
                <a:rPr lang="en-US" altLang="zh-CN" sz="1400" dirty="0" smtClean="0">
                  <a:latin typeface="微软雅黑" panose="020B0503020204020204" pitchFamily="34" charset="-122"/>
                  <a:ea typeface="微软雅黑" panose="020B0503020204020204" pitchFamily="34" charset="-122"/>
                </a:rPr>
                <a:t>2012</a:t>
              </a:r>
              <a:r>
                <a:rPr lang="zh-CN" altLang="en-US" sz="1400" dirty="0" smtClean="0">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以前</a:t>
              </a:r>
            </a:p>
          </p:txBody>
        </p:sp>
        <p:sp>
          <p:nvSpPr>
            <p:cNvPr id="12" name="文本框 11">
              <a:extLst>
                <a:ext uri="{FF2B5EF4-FFF2-40B4-BE49-F238E27FC236}">
                  <a16:creationId xmlns:a16="http://schemas.microsoft.com/office/drawing/2014/main" xmlns="" id="{289FA4D8-FA10-41FC-AF72-2BAC46CD4AD0}"/>
                </a:ext>
              </a:extLst>
            </p:cNvPr>
            <p:cNvSpPr txBox="1"/>
            <p:nvPr/>
          </p:nvSpPr>
          <p:spPr>
            <a:xfrm>
              <a:off x="8059396" y="2041743"/>
              <a:ext cx="2500046" cy="584775"/>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纯</a:t>
              </a:r>
              <a:r>
                <a:rPr lang="en-US" altLang="zh-CN" b="1" dirty="0" smtClean="0">
                  <a:latin typeface="微软雅黑" panose="020B0503020204020204" pitchFamily="34" charset="-122"/>
                  <a:ea typeface="微软雅黑" panose="020B0503020204020204" pitchFamily="34" charset="-122"/>
                </a:rPr>
                <a:t>IPv6</a:t>
              </a:r>
              <a:r>
                <a:rPr lang="zh-CN" altLang="en-US" b="1" dirty="0">
                  <a:latin typeface="微软雅黑" panose="020B0503020204020204" pitchFamily="34" charset="-122"/>
                  <a:ea typeface="微软雅黑" panose="020B0503020204020204" pitchFamily="34" charset="-122"/>
                </a:rPr>
                <a:t>时代</a:t>
              </a:r>
              <a:endParaRPr lang="en-US" altLang="zh-CN" b="1" dirty="0">
                <a:latin typeface="微软雅黑" panose="020B0503020204020204" pitchFamily="34" charset="-122"/>
                <a:ea typeface="微软雅黑" panose="020B0503020204020204" pitchFamily="34" charset="-122"/>
              </a:endParaRPr>
            </a:p>
            <a:p>
              <a:pPr algn="ctr"/>
              <a:r>
                <a:rPr lang="en-US" altLang="zh-CN" sz="1400" dirty="0" smtClean="0">
                  <a:latin typeface="微软雅黑" panose="020B0503020204020204" pitchFamily="34" charset="-122"/>
                  <a:ea typeface="微软雅黑" panose="020B0503020204020204" pitchFamily="34" charset="-122"/>
                </a:rPr>
                <a:t> -- </a:t>
              </a:r>
              <a:r>
                <a:rPr lang="zh-CN" altLang="en-US" sz="1400" dirty="0" smtClean="0">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以后</a:t>
              </a:r>
            </a:p>
          </p:txBody>
        </p:sp>
        <p:sp>
          <p:nvSpPr>
            <p:cNvPr id="13" name="文本框 12">
              <a:extLst>
                <a:ext uri="{FF2B5EF4-FFF2-40B4-BE49-F238E27FC236}">
                  <a16:creationId xmlns:a16="http://schemas.microsoft.com/office/drawing/2014/main" xmlns="" id="{A3CEA480-E2A4-4E97-ABA6-F940B21B350D}"/>
                </a:ext>
              </a:extLst>
            </p:cNvPr>
            <p:cNvSpPr txBox="1"/>
            <p:nvPr/>
          </p:nvSpPr>
          <p:spPr>
            <a:xfrm>
              <a:off x="4061705" y="1880805"/>
              <a:ext cx="3327465" cy="677108"/>
            </a:xfrm>
            <a:prstGeom prst="rect">
              <a:avLst/>
            </a:prstGeom>
            <a:noFill/>
          </p:spPr>
          <p:txBody>
            <a:bodyPr wrap="square" rtlCol="0">
              <a:spAutoFit/>
            </a:bodyPr>
            <a:lstStyle/>
            <a:p>
              <a:pPr algn="ctr"/>
              <a:r>
                <a:rPr lang="en-US" altLang="zh-CN" sz="2400" b="1" dirty="0" smtClean="0">
                  <a:solidFill>
                    <a:srgbClr val="002060"/>
                  </a:solidFill>
                  <a:latin typeface="微软雅黑" panose="020B0503020204020204" pitchFamily="34" charset="-122"/>
                  <a:ea typeface="微软雅黑" panose="020B0503020204020204" pitchFamily="34" charset="-122"/>
                </a:rPr>
                <a:t>IPv4</a:t>
              </a:r>
              <a:r>
                <a:rPr lang="zh-CN" altLang="en-US" sz="2400" b="1" dirty="0" smtClean="0">
                  <a:solidFill>
                    <a:srgbClr val="002060"/>
                  </a:solidFill>
                  <a:latin typeface="微软雅黑" panose="020B0503020204020204" pitchFamily="34" charset="-122"/>
                  <a:ea typeface="微软雅黑" panose="020B0503020204020204" pitchFamily="34" charset="-122"/>
                </a:rPr>
                <a:t>向</a:t>
              </a:r>
              <a:r>
                <a:rPr lang="en-US" altLang="zh-CN" sz="2400" b="1" dirty="0" smtClean="0">
                  <a:solidFill>
                    <a:srgbClr val="002060"/>
                  </a:solidFill>
                  <a:latin typeface="微软雅黑" panose="020B0503020204020204" pitchFamily="34" charset="-122"/>
                  <a:ea typeface="微软雅黑" panose="020B0503020204020204" pitchFamily="34" charset="-122"/>
                </a:rPr>
                <a:t>IPv6</a:t>
              </a:r>
              <a:r>
                <a:rPr lang="zh-CN" altLang="en-US" sz="2400" b="1" dirty="0">
                  <a:solidFill>
                    <a:srgbClr val="002060"/>
                  </a:solidFill>
                  <a:latin typeface="微软雅黑" panose="020B0503020204020204" pitchFamily="34" charset="-122"/>
                  <a:ea typeface="微软雅黑" panose="020B0503020204020204" pitchFamily="34" charset="-122"/>
                </a:rPr>
                <a:t>过渡阶段</a:t>
              </a:r>
              <a:endParaRPr lang="en-US" altLang="zh-CN" sz="2400" b="1" dirty="0">
                <a:solidFill>
                  <a:srgbClr val="002060"/>
                </a:solidFill>
                <a:latin typeface="微软雅黑" panose="020B0503020204020204" pitchFamily="34" charset="-122"/>
                <a:ea typeface="微软雅黑" panose="020B0503020204020204" pitchFamily="34" charset="-122"/>
              </a:endParaRPr>
            </a:p>
            <a:p>
              <a:pPr algn="ctr"/>
              <a:r>
                <a:rPr lang="en-US" altLang="zh-CN" sz="1400" dirty="0" smtClean="0">
                  <a:latin typeface="微软雅黑" panose="020B0503020204020204" pitchFamily="34" charset="-122"/>
                  <a:ea typeface="微软雅黑" panose="020B0503020204020204" pitchFamily="34" charset="-122"/>
                </a:rPr>
                <a:t>2012</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cxnSp>
          <p:nvCxnSpPr>
            <p:cNvPr id="14" name="直接连接符 13">
              <a:extLst>
                <a:ext uri="{FF2B5EF4-FFF2-40B4-BE49-F238E27FC236}">
                  <a16:creationId xmlns:a16="http://schemas.microsoft.com/office/drawing/2014/main" xmlns="" id="{44BDEC24-A0D6-4212-AFB5-043DF0A4286C}"/>
                </a:ext>
              </a:extLst>
            </p:cNvPr>
            <p:cNvCxnSpPr/>
            <p:nvPr/>
          </p:nvCxnSpPr>
          <p:spPr>
            <a:xfrm flipV="1">
              <a:off x="776614" y="1791222"/>
              <a:ext cx="0" cy="42713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9428666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83514" y="376909"/>
            <a:ext cx="9287751" cy="584773"/>
          </a:xfrm>
          <a:prstGeom prst="rect">
            <a:avLst/>
          </a:prstGeom>
          <a:noFill/>
        </p:spPr>
        <p:txBody>
          <a:bodyPr wrap="square" lIns="91438" tIns="45719" rIns="91438" bIns="45719">
            <a:spAutoFit/>
          </a:bodyPr>
          <a:lstStyle/>
          <a:p>
            <a:r>
              <a:rPr lang="en-US" altLang="zh-CN" sz="3200" b="1" dirty="0" smtClean="0">
                <a:solidFill>
                  <a:srgbClr val="0070C0"/>
                </a:solidFill>
                <a:latin typeface="微软雅黑" panose="020B0503020204020204" pitchFamily="34" charset="-122"/>
                <a:ea typeface="微软雅黑" panose="020B0503020204020204" pitchFamily="34" charset="-122"/>
              </a:rPr>
              <a:t>IPv4</a:t>
            </a:r>
            <a:r>
              <a:rPr lang="zh-CN" altLang="en-US" sz="3200" b="1" dirty="0" smtClean="0">
                <a:solidFill>
                  <a:srgbClr val="0070C0"/>
                </a:solidFill>
                <a:latin typeface="微软雅黑" panose="020B0503020204020204" pitchFamily="34" charset="-122"/>
                <a:ea typeface="微软雅黑" panose="020B0503020204020204" pitchFamily="34" charset="-122"/>
              </a:rPr>
              <a:t>过渡</a:t>
            </a:r>
            <a:r>
              <a:rPr lang="en-US" altLang="zh-CN" sz="3200" b="1" dirty="0" smtClean="0">
                <a:solidFill>
                  <a:srgbClr val="0070C0"/>
                </a:solidFill>
                <a:latin typeface="微软雅黑" panose="020B0503020204020204" pitchFamily="34" charset="-122"/>
                <a:ea typeface="微软雅黑" panose="020B0503020204020204" pitchFamily="34" charset="-122"/>
              </a:rPr>
              <a:t>IPv6</a:t>
            </a:r>
            <a:r>
              <a:rPr lang="zh-CN" altLang="en-US" sz="3200" b="1" dirty="0" smtClean="0">
                <a:solidFill>
                  <a:srgbClr val="0070C0"/>
                </a:solidFill>
                <a:latin typeface="微软雅黑" panose="020B0503020204020204" pitchFamily="34" charset="-122"/>
                <a:ea typeface="微软雅黑" panose="020B0503020204020204" pitchFamily="34" charset="-122"/>
              </a:rPr>
              <a:t>需要解决的问题</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 xmlns:a16="http://schemas.microsoft.com/office/drawing/2014/main" id="{81C193E4-A910-4B7F-ABBA-20AF279796EA}"/>
              </a:ext>
            </a:extLst>
          </p:cNvPr>
          <p:cNvGrpSpPr/>
          <p:nvPr/>
        </p:nvGrpSpPr>
        <p:grpSpPr>
          <a:xfrm>
            <a:off x="1892300" y="1782293"/>
            <a:ext cx="8610600" cy="3368090"/>
            <a:chOff x="1790700" y="1288078"/>
            <a:chExt cx="8610600" cy="3810000"/>
          </a:xfrm>
        </p:grpSpPr>
        <p:grpSp>
          <p:nvGrpSpPr>
            <p:cNvPr id="48" name="Group 30">
              <a:extLst>
                <a:ext uri="{FF2B5EF4-FFF2-40B4-BE49-F238E27FC236}">
                  <a16:creationId xmlns="" xmlns:a16="http://schemas.microsoft.com/office/drawing/2014/main" id="{D6049ABB-60A4-4A30-962E-511D174A2A23}"/>
                </a:ext>
              </a:extLst>
            </p:cNvPr>
            <p:cNvGrpSpPr>
              <a:grpSpLocks/>
            </p:cNvGrpSpPr>
            <p:nvPr/>
          </p:nvGrpSpPr>
          <p:grpSpPr bwMode="auto">
            <a:xfrm>
              <a:off x="1790700" y="1288078"/>
              <a:ext cx="8610600" cy="3810000"/>
              <a:chOff x="192" y="1104"/>
              <a:chExt cx="5424" cy="2400"/>
            </a:xfrm>
          </p:grpSpPr>
          <p:sp>
            <p:nvSpPr>
              <p:cNvPr id="53" name="Rectangle 4">
                <a:extLst>
                  <a:ext uri="{FF2B5EF4-FFF2-40B4-BE49-F238E27FC236}">
                    <a16:creationId xmlns="" xmlns:a16="http://schemas.microsoft.com/office/drawing/2014/main" id="{520D8B2F-75EE-424F-9D95-D018AF0BA70A}"/>
                  </a:ext>
                </a:extLst>
              </p:cNvPr>
              <p:cNvSpPr>
                <a:spLocks noChangeArrowheads="1"/>
              </p:cNvSpPr>
              <p:nvPr/>
            </p:nvSpPr>
            <p:spPr bwMode="auto">
              <a:xfrm>
                <a:off x="192" y="1104"/>
                <a:ext cx="2592" cy="2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4" name="AutoShape 6">
                <a:extLst>
                  <a:ext uri="{FF2B5EF4-FFF2-40B4-BE49-F238E27FC236}">
                    <a16:creationId xmlns="" xmlns:a16="http://schemas.microsoft.com/office/drawing/2014/main" id="{3E6869C7-F9A2-4011-BC34-57D6C1F39B39}"/>
                  </a:ext>
                </a:extLst>
              </p:cNvPr>
              <p:cNvSpPr>
                <a:spLocks noChangeArrowheads="1"/>
              </p:cNvSpPr>
              <p:nvPr/>
            </p:nvSpPr>
            <p:spPr bwMode="auto">
              <a:xfrm>
                <a:off x="432" y="1728"/>
                <a:ext cx="892" cy="428"/>
              </a:xfrm>
              <a:prstGeom prst="roundRect">
                <a:avLst>
                  <a:gd name="adj"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IPv4</a:t>
                </a: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终端</a:t>
                </a:r>
              </a:p>
            </p:txBody>
          </p:sp>
          <p:sp>
            <p:nvSpPr>
              <p:cNvPr id="55" name="AutoShape 7">
                <a:extLst>
                  <a:ext uri="{FF2B5EF4-FFF2-40B4-BE49-F238E27FC236}">
                    <a16:creationId xmlns="" xmlns:a16="http://schemas.microsoft.com/office/drawing/2014/main" id="{03A74D2F-B057-4AAF-ACCD-4B045D3F9FE3}"/>
                  </a:ext>
                </a:extLst>
              </p:cNvPr>
              <p:cNvSpPr>
                <a:spLocks noChangeArrowheads="1"/>
              </p:cNvSpPr>
              <p:nvPr/>
            </p:nvSpPr>
            <p:spPr bwMode="auto">
              <a:xfrm>
                <a:off x="432" y="2740"/>
                <a:ext cx="892" cy="428"/>
              </a:xfrm>
              <a:prstGeom prst="roundRect">
                <a:avLst>
                  <a:gd name="adj" fmla="val 16667"/>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1600" b="1" kern="0" dirty="0" smtClean="0">
                    <a:solidFill>
                      <a:srgbClr val="000000"/>
                    </a:solidFill>
                    <a:latin typeface="微软雅黑" panose="020B0503020204020204" pitchFamily="34" charset="-122"/>
                    <a:ea typeface="微软雅黑" panose="020B0503020204020204" pitchFamily="34" charset="-122"/>
                  </a:rPr>
                  <a:t>IPv6</a:t>
                </a:r>
                <a:r>
                  <a:rPr lang="zh-CN" altLang="en-US" sz="1600" b="1" kern="0" dirty="0">
                    <a:solidFill>
                      <a:srgbClr val="000000"/>
                    </a:solidFill>
                    <a:latin typeface="微软雅黑" panose="020B0503020204020204" pitchFamily="34" charset="-122"/>
                    <a:ea typeface="微软雅黑" panose="020B0503020204020204" pitchFamily="34" charset="-122"/>
                  </a:rPr>
                  <a:t>终端</a:t>
                </a:r>
              </a:p>
            </p:txBody>
          </p:sp>
          <p:sp>
            <p:nvSpPr>
              <p:cNvPr id="56" name="AutoShape 8">
                <a:extLst>
                  <a:ext uri="{FF2B5EF4-FFF2-40B4-BE49-F238E27FC236}">
                    <a16:creationId xmlns="" xmlns:a16="http://schemas.microsoft.com/office/drawing/2014/main" id="{595A9815-3DAB-4ED3-8846-8F64FF2ED3C0}"/>
                  </a:ext>
                </a:extLst>
              </p:cNvPr>
              <p:cNvSpPr>
                <a:spLocks noChangeArrowheads="1"/>
              </p:cNvSpPr>
              <p:nvPr/>
            </p:nvSpPr>
            <p:spPr bwMode="auto">
              <a:xfrm>
                <a:off x="1844" y="1728"/>
                <a:ext cx="892" cy="428"/>
              </a:xfrm>
              <a:prstGeom prst="roundRect">
                <a:avLst>
                  <a:gd name="adj"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1600" b="1" kern="0" dirty="0" smtClean="0">
                    <a:solidFill>
                      <a:srgbClr val="000000"/>
                    </a:solidFill>
                    <a:latin typeface="微软雅黑" panose="020B0503020204020204" pitchFamily="34" charset="-122"/>
                    <a:ea typeface="微软雅黑" panose="020B0503020204020204" pitchFamily="34" charset="-122"/>
                  </a:rPr>
                  <a:t>IPv4</a:t>
                </a:r>
                <a:r>
                  <a:rPr lang="zh-CN" altLang="en-US" sz="1600" b="1" kern="0" dirty="0">
                    <a:solidFill>
                      <a:srgbClr val="000000"/>
                    </a:solidFill>
                    <a:latin typeface="微软雅黑" panose="020B0503020204020204" pitchFamily="34" charset="-122"/>
                    <a:ea typeface="微软雅黑" panose="020B0503020204020204" pitchFamily="34" charset="-122"/>
                  </a:rPr>
                  <a:t>资源</a:t>
                </a:r>
              </a:p>
            </p:txBody>
          </p:sp>
          <p:sp>
            <p:nvSpPr>
              <p:cNvPr id="57" name="AutoShape 9">
                <a:extLst>
                  <a:ext uri="{FF2B5EF4-FFF2-40B4-BE49-F238E27FC236}">
                    <a16:creationId xmlns="" xmlns:a16="http://schemas.microsoft.com/office/drawing/2014/main" id="{15D50530-5973-43F9-9D6A-AEBE401EC989}"/>
                  </a:ext>
                </a:extLst>
              </p:cNvPr>
              <p:cNvSpPr>
                <a:spLocks noChangeArrowheads="1"/>
              </p:cNvSpPr>
              <p:nvPr/>
            </p:nvSpPr>
            <p:spPr bwMode="auto">
              <a:xfrm>
                <a:off x="1807" y="2740"/>
                <a:ext cx="892" cy="428"/>
              </a:xfrm>
              <a:prstGeom prst="roundRect">
                <a:avLst>
                  <a:gd name="adj" fmla="val 16667"/>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1600" b="1" kern="0" dirty="0" smtClean="0">
                    <a:solidFill>
                      <a:srgbClr val="000000"/>
                    </a:solidFill>
                    <a:latin typeface="微软雅黑" panose="020B0503020204020204" pitchFamily="34" charset="-122"/>
                    <a:ea typeface="微软雅黑" panose="020B0503020204020204" pitchFamily="34" charset="-122"/>
                  </a:rPr>
                  <a:t>IPv6</a:t>
                </a:r>
                <a:r>
                  <a:rPr lang="zh-CN" altLang="en-US" sz="1600" b="1" kern="0" dirty="0">
                    <a:solidFill>
                      <a:srgbClr val="000000"/>
                    </a:solidFill>
                    <a:latin typeface="微软雅黑" panose="020B0503020204020204" pitchFamily="34" charset="-122"/>
                    <a:ea typeface="微软雅黑" panose="020B0503020204020204" pitchFamily="34" charset="-122"/>
                  </a:rPr>
                  <a:t>资源</a:t>
                </a:r>
              </a:p>
            </p:txBody>
          </p:sp>
          <p:sp>
            <p:nvSpPr>
              <p:cNvPr id="58" name="Text Box 10">
                <a:extLst>
                  <a:ext uri="{FF2B5EF4-FFF2-40B4-BE49-F238E27FC236}">
                    <a16:creationId xmlns="" xmlns:a16="http://schemas.microsoft.com/office/drawing/2014/main" id="{2017241F-672A-4D69-AD59-39FA8891CF78}"/>
                  </a:ext>
                </a:extLst>
              </p:cNvPr>
              <p:cNvSpPr txBox="1">
                <a:spLocks noChangeArrowheads="1"/>
              </p:cNvSpPr>
              <p:nvPr/>
            </p:nvSpPr>
            <p:spPr bwMode="auto">
              <a:xfrm>
                <a:off x="1323" y="1220"/>
                <a:ext cx="569"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已有</a:t>
                </a:r>
              </a:p>
            </p:txBody>
          </p:sp>
          <p:sp>
            <p:nvSpPr>
              <p:cNvPr id="59" name="Rectangle 12">
                <a:extLst>
                  <a:ext uri="{FF2B5EF4-FFF2-40B4-BE49-F238E27FC236}">
                    <a16:creationId xmlns="" xmlns:a16="http://schemas.microsoft.com/office/drawing/2014/main" id="{7F3A43C7-6D2E-45D6-92B5-1791221271CD}"/>
                  </a:ext>
                </a:extLst>
              </p:cNvPr>
              <p:cNvSpPr>
                <a:spLocks noChangeArrowheads="1"/>
              </p:cNvSpPr>
              <p:nvPr/>
            </p:nvSpPr>
            <p:spPr bwMode="auto">
              <a:xfrm>
                <a:off x="3024" y="1104"/>
                <a:ext cx="2592" cy="2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0" name="AutoShape 14">
                <a:extLst>
                  <a:ext uri="{FF2B5EF4-FFF2-40B4-BE49-F238E27FC236}">
                    <a16:creationId xmlns="" xmlns:a16="http://schemas.microsoft.com/office/drawing/2014/main" id="{43078846-FE38-48EA-A638-9CE4E74877BD}"/>
                  </a:ext>
                </a:extLst>
              </p:cNvPr>
              <p:cNvSpPr>
                <a:spLocks noChangeArrowheads="1"/>
              </p:cNvSpPr>
              <p:nvPr/>
            </p:nvSpPr>
            <p:spPr bwMode="auto">
              <a:xfrm>
                <a:off x="3168" y="1728"/>
                <a:ext cx="892" cy="428"/>
              </a:xfrm>
              <a:prstGeom prst="roundRect">
                <a:avLst>
                  <a:gd name="adj" fmla="val 16667"/>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IPv6</a:t>
                </a: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终端</a:t>
                </a:r>
              </a:p>
            </p:txBody>
          </p:sp>
          <p:sp>
            <p:nvSpPr>
              <p:cNvPr id="61" name="AutoShape 15">
                <a:extLst>
                  <a:ext uri="{FF2B5EF4-FFF2-40B4-BE49-F238E27FC236}">
                    <a16:creationId xmlns="" xmlns:a16="http://schemas.microsoft.com/office/drawing/2014/main" id="{97B35209-C997-4814-B0A6-EC8D707BDB8A}"/>
                  </a:ext>
                </a:extLst>
              </p:cNvPr>
              <p:cNvSpPr>
                <a:spLocks noChangeArrowheads="1"/>
              </p:cNvSpPr>
              <p:nvPr/>
            </p:nvSpPr>
            <p:spPr bwMode="auto">
              <a:xfrm>
                <a:off x="3168" y="2740"/>
                <a:ext cx="892" cy="428"/>
              </a:xfrm>
              <a:prstGeom prst="roundRect">
                <a:avLst>
                  <a:gd name="adj" fmla="val 16667"/>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rPr>
                  <a:t>IPv4</a:t>
                </a: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终端</a:t>
                </a:r>
              </a:p>
            </p:txBody>
          </p:sp>
          <p:sp>
            <p:nvSpPr>
              <p:cNvPr id="62" name="AutoShape 16">
                <a:extLst>
                  <a:ext uri="{FF2B5EF4-FFF2-40B4-BE49-F238E27FC236}">
                    <a16:creationId xmlns="" xmlns:a16="http://schemas.microsoft.com/office/drawing/2014/main" id="{124ED3E1-80E2-4D04-BB41-3E159998C4E2}"/>
                  </a:ext>
                </a:extLst>
              </p:cNvPr>
              <p:cNvSpPr>
                <a:spLocks noChangeArrowheads="1"/>
              </p:cNvSpPr>
              <p:nvPr/>
            </p:nvSpPr>
            <p:spPr bwMode="auto">
              <a:xfrm>
                <a:off x="4580" y="1728"/>
                <a:ext cx="892" cy="428"/>
              </a:xfrm>
              <a:prstGeom prst="roundRect">
                <a:avLst>
                  <a:gd name="adj" fmla="val 16667"/>
                </a:avLst>
              </a:prstGeom>
              <a:gradFill flip="none" rotWithShape="1">
                <a:gsLst>
                  <a:gs pos="43957">
                    <a:srgbClr val="EBF3E5"/>
                  </a:gs>
                  <a:gs pos="60417">
                    <a:srgbClr val="C7DEB6"/>
                  </a:gs>
                  <a:gs pos="52765">
                    <a:srgbClr val="D8E8CC"/>
                  </a:gs>
                  <a:gs pos="45075">
                    <a:srgbClr val="E9F2E2"/>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1600" b="1" kern="0" dirty="0" smtClean="0">
                    <a:solidFill>
                      <a:srgbClr val="000000"/>
                    </a:solidFill>
                    <a:latin typeface="微软雅黑" panose="020B0503020204020204" pitchFamily="34" charset="-122"/>
                    <a:ea typeface="微软雅黑" panose="020B0503020204020204" pitchFamily="34" charset="-122"/>
                  </a:rPr>
                  <a:t>IPv6</a:t>
                </a:r>
                <a:r>
                  <a:rPr lang="zh-CN" altLang="en-US" sz="1600" b="1" kern="0" dirty="0">
                    <a:solidFill>
                      <a:srgbClr val="000000"/>
                    </a:solidFill>
                    <a:latin typeface="微软雅黑" panose="020B0503020204020204" pitchFamily="34" charset="-122"/>
                    <a:ea typeface="微软雅黑" panose="020B0503020204020204" pitchFamily="34" charset="-122"/>
                  </a:rPr>
                  <a:t>资源</a:t>
                </a:r>
              </a:p>
            </p:txBody>
          </p:sp>
          <p:sp>
            <p:nvSpPr>
              <p:cNvPr id="63" name="AutoShape 17">
                <a:extLst>
                  <a:ext uri="{FF2B5EF4-FFF2-40B4-BE49-F238E27FC236}">
                    <a16:creationId xmlns="" xmlns:a16="http://schemas.microsoft.com/office/drawing/2014/main" id="{ACB0F419-E806-4F8C-94C4-45EC913AB1A0}"/>
                  </a:ext>
                </a:extLst>
              </p:cNvPr>
              <p:cNvSpPr>
                <a:spLocks noChangeArrowheads="1"/>
              </p:cNvSpPr>
              <p:nvPr/>
            </p:nvSpPr>
            <p:spPr bwMode="auto">
              <a:xfrm>
                <a:off x="4543" y="2740"/>
                <a:ext cx="892" cy="428"/>
              </a:xfrm>
              <a:prstGeom prst="roundRect">
                <a:avLst>
                  <a:gd name="adj" fmla="val 16667"/>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zh-CN" sz="1600" b="1" kern="0" dirty="0" smtClean="0">
                    <a:solidFill>
                      <a:srgbClr val="000000"/>
                    </a:solidFill>
                    <a:latin typeface="微软雅黑" panose="020B0503020204020204" pitchFamily="34" charset="-122"/>
                    <a:ea typeface="微软雅黑" panose="020B0503020204020204" pitchFamily="34" charset="-122"/>
                  </a:rPr>
                  <a:t>IPv4</a:t>
                </a:r>
                <a:r>
                  <a:rPr lang="zh-CN" altLang="en-US" sz="1600" b="1" kern="0" dirty="0">
                    <a:solidFill>
                      <a:srgbClr val="000000"/>
                    </a:solidFill>
                    <a:latin typeface="微软雅黑" panose="020B0503020204020204" pitchFamily="34" charset="-122"/>
                    <a:ea typeface="微软雅黑" panose="020B0503020204020204" pitchFamily="34" charset="-122"/>
                  </a:rPr>
                  <a:t>资源</a:t>
                </a:r>
              </a:p>
            </p:txBody>
          </p:sp>
          <p:sp>
            <p:nvSpPr>
              <p:cNvPr id="64" name="Text Box 18">
                <a:extLst>
                  <a:ext uri="{FF2B5EF4-FFF2-40B4-BE49-F238E27FC236}">
                    <a16:creationId xmlns="" xmlns:a16="http://schemas.microsoft.com/office/drawing/2014/main" id="{1E375BD8-DA2C-4E13-AF2F-4E08FBCE7389}"/>
                  </a:ext>
                </a:extLst>
              </p:cNvPr>
              <p:cNvSpPr txBox="1">
                <a:spLocks noChangeArrowheads="1"/>
              </p:cNvSpPr>
              <p:nvPr/>
            </p:nvSpPr>
            <p:spPr bwMode="auto">
              <a:xfrm>
                <a:off x="4060" y="1198"/>
                <a:ext cx="569"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新建</a:t>
                </a:r>
              </a:p>
            </p:txBody>
          </p:sp>
          <p:sp>
            <p:nvSpPr>
              <p:cNvPr id="65" name="AutoShape 21">
                <a:extLst>
                  <a:ext uri="{FF2B5EF4-FFF2-40B4-BE49-F238E27FC236}">
                    <a16:creationId xmlns="" xmlns:a16="http://schemas.microsoft.com/office/drawing/2014/main" id="{A8D0D937-555F-4664-998C-98F47E1EB709}"/>
                  </a:ext>
                </a:extLst>
              </p:cNvPr>
              <p:cNvSpPr>
                <a:spLocks noChangeArrowheads="1"/>
              </p:cNvSpPr>
              <p:nvPr/>
            </p:nvSpPr>
            <p:spPr bwMode="auto">
              <a:xfrm>
                <a:off x="1440" y="1872"/>
                <a:ext cx="288" cy="192"/>
              </a:xfrm>
              <a:prstGeom prst="rightArrow">
                <a:avLst>
                  <a:gd name="adj1" fmla="val 50000"/>
                  <a:gd name="adj2" fmla="val 37500"/>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6" name="AutoShape 24">
                <a:extLst>
                  <a:ext uri="{FF2B5EF4-FFF2-40B4-BE49-F238E27FC236}">
                    <a16:creationId xmlns="" xmlns:a16="http://schemas.microsoft.com/office/drawing/2014/main" id="{54683F25-A021-42DF-A3D6-9F7051A8E403}"/>
                  </a:ext>
                </a:extLst>
              </p:cNvPr>
              <p:cNvSpPr>
                <a:spLocks noChangeArrowheads="1"/>
              </p:cNvSpPr>
              <p:nvPr/>
            </p:nvSpPr>
            <p:spPr bwMode="auto">
              <a:xfrm>
                <a:off x="4176" y="1872"/>
                <a:ext cx="288" cy="192"/>
              </a:xfrm>
              <a:prstGeom prst="rightArrow">
                <a:avLst>
                  <a:gd name="adj1" fmla="val 50000"/>
                  <a:gd name="adj2" fmla="val 37500"/>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49" name="Line 26">
              <a:extLst>
                <a:ext uri="{FF2B5EF4-FFF2-40B4-BE49-F238E27FC236}">
                  <a16:creationId xmlns="" xmlns:a16="http://schemas.microsoft.com/office/drawing/2014/main" id="{13531688-354E-4BE6-B900-D0AED7610E3F}"/>
                </a:ext>
              </a:extLst>
            </p:cNvPr>
            <p:cNvSpPr>
              <a:spLocks noChangeShapeType="1"/>
            </p:cNvSpPr>
            <p:nvPr/>
          </p:nvSpPr>
          <p:spPr bwMode="auto">
            <a:xfrm>
              <a:off x="3603625" y="3073528"/>
              <a:ext cx="685800" cy="762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latin typeface="微软雅黑" panose="020B0503020204020204" pitchFamily="34" charset="-122"/>
                <a:ea typeface="微软雅黑" panose="020B0503020204020204" pitchFamily="34" charset="-122"/>
              </a:endParaRPr>
            </a:p>
          </p:txBody>
        </p:sp>
        <p:sp>
          <p:nvSpPr>
            <p:cNvPr id="50" name="Line 27">
              <a:extLst>
                <a:ext uri="{FF2B5EF4-FFF2-40B4-BE49-F238E27FC236}">
                  <a16:creationId xmlns="" xmlns:a16="http://schemas.microsoft.com/office/drawing/2014/main" id="{669E3340-2C82-4B45-9870-F77A33F64AB9}"/>
                </a:ext>
              </a:extLst>
            </p:cNvPr>
            <p:cNvSpPr>
              <a:spLocks noChangeShapeType="1"/>
            </p:cNvSpPr>
            <p:nvPr/>
          </p:nvSpPr>
          <p:spPr bwMode="auto">
            <a:xfrm flipV="1">
              <a:off x="3587750" y="2995722"/>
              <a:ext cx="765175" cy="777093"/>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latin typeface="微软雅黑" panose="020B0503020204020204" pitchFamily="34" charset="-122"/>
                <a:ea typeface="微软雅黑" panose="020B0503020204020204" pitchFamily="34" charset="-122"/>
              </a:endParaRPr>
            </a:p>
          </p:txBody>
        </p:sp>
        <p:sp>
          <p:nvSpPr>
            <p:cNvPr id="51" name="Line 26">
              <a:extLst>
                <a:ext uri="{FF2B5EF4-FFF2-40B4-BE49-F238E27FC236}">
                  <a16:creationId xmlns="" xmlns:a16="http://schemas.microsoft.com/office/drawing/2014/main" id="{3B00BE5F-A5CA-4818-A311-7AE7750C175A}"/>
                </a:ext>
              </a:extLst>
            </p:cNvPr>
            <p:cNvSpPr>
              <a:spLocks noChangeShapeType="1"/>
            </p:cNvSpPr>
            <p:nvPr/>
          </p:nvSpPr>
          <p:spPr bwMode="auto">
            <a:xfrm>
              <a:off x="7948613" y="3074544"/>
              <a:ext cx="685800" cy="7620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latin typeface="微软雅黑" panose="020B0503020204020204" pitchFamily="34" charset="-122"/>
                <a:ea typeface="微软雅黑" panose="020B0503020204020204" pitchFamily="34" charset="-122"/>
              </a:endParaRPr>
            </a:p>
          </p:txBody>
        </p:sp>
        <p:sp>
          <p:nvSpPr>
            <p:cNvPr id="52" name="Line 27">
              <a:extLst>
                <a:ext uri="{FF2B5EF4-FFF2-40B4-BE49-F238E27FC236}">
                  <a16:creationId xmlns="" xmlns:a16="http://schemas.microsoft.com/office/drawing/2014/main" id="{9FD7F2C0-02F8-454B-BA8A-2D1B75205F03}"/>
                </a:ext>
              </a:extLst>
            </p:cNvPr>
            <p:cNvSpPr>
              <a:spLocks noChangeShapeType="1"/>
            </p:cNvSpPr>
            <p:nvPr/>
          </p:nvSpPr>
          <p:spPr bwMode="auto">
            <a:xfrm flipV="1">
              <a:off x="7932738" y="2996738"/>
              <a:ext cx="765175" cy="777093"/>
            </a:xfrm>
            <a:prstGeom prst="line">
              <a:avLst/>
            </a:prstGeom>
            <a:noFill/>
            <a:ln w="762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b="1">
                <a:latin typeface="微软雅黑" panose="020B0503020204020204" pitchFamily="34" charset="-122"/>
                <a:ea typeface="微软雅黑" panose="020B0503020204020204" pitchFamily="34" charset="-122"/>
              </a:endParaRPr>
            </a:p>
          </p:txBody>
        </p:sp>
      </p:grpSp>
      <p:sp>
        <p:nvSpPr>
          <p:cNvPr id="67" name="矩形 66">
            <a:extLst>
              <a:ext uri="{FF2B5EF4-FFF2-40B4-BE49-F238E27FC236}">
                <a16:creationId xmlns="" xmlns:a16="http://schemas.microsoft.com/office/drawing/2014/main" id="{CCF90F95-0B48-449E-8CC4-3D92F44603CA}"/>
              </a:ext>
            </a:extLst>
          </p:cNvPr>
          <p:cNvSpPr/>
          <p:nvPr/>
        </p:nvSpPr>
        <p:spPr>
          <a:xfrm>
            <a:off x="1055053" y="5166258"/>
            <a:ext cx="5265420" cy="1200329"/>
          </a:xfrm>
          <a:prstGeom prst="rect">
            <a:avLst/>
          </a:prstGeom>
        </p:spPr>
        <p:txBody>
          <a:bodyPr wrap="square">
            <a:spAutoFit/>
          </a:bodyPr>
          <a:lstStyle/>
          <a:p>
            <a:pPr marL="1333500" lvl="1" indent="-342900" defTabSz="914354">
              <a:lnSpc>
                <a:spcPct val="200000"/>
              </a:lnSpc>
              <a:buFont typeface="Wingdings" panose="05000000000000000000" pitchFamily="2" charset="2"/>
              <a:buChar char="Ø"/>
            </a:pPr>
            <a:r>
              <a:rPr lang="en-US" altLang="zh-CN" b="1" dirty="0" smtClean="0">
                <a:latin typeface="微软雅黑" panose="020B0503020204020204" pitchFamily="34" charset="-122"/>
                <a:ea typeface="微软雅黑" panose="020B0503020204020204" pitchFamily="34" charset="-122"/>
              </a:rPr>
              <a:t>IPv4</a:t>
            </a:r>
            <a:r>
              <a:rPr lang="zh-CN" altLang="en-US" b="1" dirty="0">
                <a:latin typeface="微软雅黑" panose="020B0503020204020204" pitchFamily="34" charset="-122"/>
                <a:ea typeface="微软雅黑" panose="020B0503020204020204" pitchFamily="34" charset="-122"/>
              </a:rPr>
              <a:t>终端</a:t>
            </a:r>
            <a:r>
              <a:rPr lang="zh-CN" altLang="en-US" b="1" dirty="0" smtClean="0">
                <a:latin typeface="微软雅黑" panose="020B0503020204020204" pitchFamily="34" charset="-122"/>
                <a:ea typeface="微软雅黑" panose="020B0503020204020204" pitchFamily="34" charset="-122"/>
              </a:rPr>
              <a:t>访问</a:t>
            </a:r>
            <a:r>
              <a:rPr lang="en-US" altLang="zh-CN" b="1" dirty="0" smtClean="0">
                <a:latin typeface="微软雅黑" panose="020B0503020204020204" pitchFamily="34" charset="-122"/>
                <a:ea typeface="微软雅黑" panose="020B0503020204020204" pitchFamily="34" charset="-122"/>
              </a:rPr>
              <a:t>IPv6</a:t>
            </a:r>
            <a:r>
              <a:rPr lang="zh-CN" altLang="en-US" b="1" dirty="0">
                <a:latin typeface="微软雅黑" panose="020B0503020204020204" pitchFamily="34" charset="-122"/>
                <a:ea typeface="微软雅黑" panose="020B0503020204020204" pitchFamily="34" charset="-122"/>
              </a:rPr>
              <a:t>资源的问题</a:t>
            </a:r>
            <a:endParaRPr lang="en-US" altLang="zh-CN" b="1" dirty="0">
              <a:latin typeface="微软雅黑" panose="020B0503020204020204" pitchFamily="34" charset="-122"/>
              <a:ea typeface="微软雅黑" panose="020B0503020204020204" pitchFamily="34" charset="-122"/>
            </a:endParaRPr>
          </a:p>
          <a:p>
            <a:pPr marL="1333500" lvl="1" indent="-342900" defTabSz="914354">
              <a:lnSpc>
                <a:spcPct val="200000"/>
              </a:lnSpc>
              <a:buFont typeface="Wingdings" panose="05000000000000000000" pitchFamily="2" charset="2"/>
              <a:buChar char="Ø"/>
            </a:pPr>
            <a:r>
              <a:rPr lang="en-US" altLang="zh-CN" b="1" dirty="0" smtClean="0">
                <a:latin typeface="微软雅黑" panose="020B0503020204020204" pitchFamily="34" charset="-122"/>
                <a:ea typeface="微软雅黑" panose="020B0503020204020204" pitchFamily="34" charset="-122"/>
              </a:rPr>
              <a:t>IPv4</a:t>
            </a:r>
            <a:r>
              <a:rPr lang="zh-CN" altLang="en-US" b="1" dirty="0">
                <a:latin typeface="微软雅黑" panose="020B0503020204020204" pitchFamily="34" charset="-122"/>
                <a:ea typeface="微软雅黑" panose="020B0503020204020204" pitchFamily="34" charset="-122"/>
              </a:rPr>
              <a:t>资源</a:t>
            </a:r>
            <a:r>
              <a:rPr lang="zh-CN" altLang="en-US" b="1" dirty="0" smtClean="0">
                <a:latin typeface="微软雅黑" panose="020B0503020204020204" pitchFamily="34" charset="-122"/>
                <a:ea typeface="微软雅黑" panose="020B0503020204020204" pitchFamily="34" charset="-122"/>
              </a:rPr>
              <a:t>被</a:t>
            </a:r>
            <a:r>
              <a:rPr lang="en-US" altLang="zh-CN" b="1" dirty="0" smtClean="0">
                <a:latin typeface="微软雅黑" panose="020B0503020204020204" pitchFamily="34" charset="-122"/>
                <a:ea typeface="微软雅黑" panose="020B0503020204020204" pitchFamily="34" charset="-122"/>
              </a:rPr>
              <a:t>IPv6</a:t>
            </a:r>
            <a:r>
              <a:rPr lang="zh-CN" altLang="en-US" b="1" dirty="0">
                <a:latin typeface="微软雅黑" panose="020B0503020204020204" pitchFamily="34" charset="-122"/>
                <a:ea typeface="微软雅黑" panose="020B0503020204020204" pitchFamily="34" charset="-122"/>
              </a:rPr>
              <a:t>终端访问的问题</a:t>
            </a:r>
          </a:p>
        </p:txBody>
      </p:sp>
      <p:sp>
        <p:nvSpPr>
          <p:cNvPr id="68" name="矩形 67">
            <a:extLst>
              <a:ext uri="{FF2B5EF4-FFF2-40B4-BE49-F238E27FC236}">
                <a16:creationId xmlns="" xmlns:a16="http://schemas.microsoft.com/office/drawing/2014/main" id="{01EA6FD7-0718-4EA2-99A3-C6049E92C071}"/>
              </a:ext>
            </a:extLst>
          </p:cNvPr>
          <p:cNvSpPr/>
          <p:nvPr/>
        </p:nvSpPr>
        <p:spPr>
          <a:xfrm>
            <a:off x="5540048" y="5150383"/>
            <a:ext cx="4825384" cy="1200329"/>
          </a:xfrm>
          <a:prstGeom prst="rect">
            <a:avLst/>
          </a:prstGeom>
        </p:spPr>
        <p:txBody>
          <a:bodyPr wrap="square">
            <a:spAutoFit/>
          </a:bodyPr>
          <a:lstStyle/>
          <a:p>
            <a:pPr marL="1333500" lvl="1" indent="-342900" defTabSz="914354">
              <a:lnSpc>
                <a:spcPct val="200000"/>
              </a:lnSpc>
              <a:buFont typeface="Wingdings" panose="05000000000000000000" pitchFamily="2" charset="2"/>
              <a:buChar char="Ø"/>
            </a:pPr>
            <a:r>
              <a:rPr lang="en-US" altLang="zh-CN" b="1" dirty="0" smtClean="0">
                <a:latin typeface="微软雅黑" panose="020B0503020204020204" pitchFamily="34" charset="-122"/>
                <a:ea typeface="微软雅黑" panose="020B0503020204020204" pitchFamily="34" charset="-122"/>
              </a:rPr>
              <a:t>IPv6</a:t>
            </a:r>
            <a:r>
              <a:rPr lang="zh-CN" altLang="en-US" b="1" dirty="0">
                <a:latin typeface="微软雅黑" panose="020B0503020204020204" pitchFamily="34" charset="-122"/>
                <a:ea typeface="微软雅黑" panose="020B0503020204020204" pitchFamily="34" charset="-122"/>
              </a:rPr>
              <a:t>终端</a:t>
            </a:r>
            <a:r>
              <a:rPr lang="zh-CN" altLang="en-US" b="1" dirty="0" smtClean="0">
                <a:latin typeface="微软雅黑" panose="020B0503020204020204" pitchFamily="34" charset="-122"/>
                <a:ea typeface="微软雅黑" panose="020B0503020204020204" pitchFamily="34" charset="-122"/>
              </a:rPr>
              <a:t>访问</a:t>
            </a:r>
            <a:r>
              <a:rPr lang="en-US" altLang="zh-CN" b="1" dirty="0" smtClean="0">
                <a:latin typeface="微软雅黑" panose="020B0503020204020204" pitchFamily="34" charset="-122"/>
                <a:ea typeface="微软雅黑" panose="020B0503020204020204" pitchFamily="34" charset="-122"/>
              </a:rPr>
              <a:t>IPv4</a:t>
            </a:r>
            <a:r>
              <a:rPr lang="zh-CN" altLang="en-US" b="1" dirty="0">
                <a:latin typeface="微软雅黑" panose="020B0503020204020204" pitchFamily="34" charset="-122"/>
                <a:ea typeface="微软雅黑" panose="020B0503020204020204" pitchFamily="34" charset="-122"/>
              </a:rPr>
              <a:t>资源的问题</a:t>
            </a:r>
            <a:endParaRPr lang="en-US" altLang="zh-CN" b="1" dirty="0">
              <a:latin typeface="微软雅黑" panose="020B0503020204020204" pitchFamily="34" charset="-122"/>
              <a:ea typeface="微软雅黑" panose="020B0503020204020204" pitchFamily="34" charset="-122"/>
            </a:endParaRPr>
          </a:p>
          <a:p>
            <a:pPr marL="1333500" lvl="1" indent="-342900" defTabSz="914354">
              <a:lnSpc>
                <a:spcPct val="200000"/>
              </a:lnSpc>
              <a:buFont typeface="Wingdings" panose="05000000000000000000" pitchFamily="2" charset="2"/>
              <a:buChar char="Ø"/>
            </a:pPr>
            <a:r>
              <a:rPr lang="en-US" altLang="zh-CN" b="1" dirty="0" smtClean="0">
                <a:latin typeface="微软雅黑" panose="020B0503020204020204" pitchFamily="34" charset="-122"/>
                <a:ea typeface="微软雅黑" panose="020B0503020204020204" pitchFamily="34" charset="-122"/>
              </a:rPr>
              <a:t>IPv6</a:t>
            </a:r>
            <a:r>
              <a:rPr lang="zh-CN" altLang="en-US" b="1" dirty="0">
                <a:latin typeface="微软雅黑" panose="020B0503020204020204" pitchFamily="34" charset="-122"/>
                <a:ea typeface="微软雅黑" panose="020B0503020204020204" pitchFamily="34" charset="-122"/>
              </a:rPr>
              <a:t>资源</a:t>
            </a:r>
            <a:r>
              <a:rPr lang="zh-CN" altLang="en-US" b="1" dirty="0" smtClean="0">
                <a:latin typeface="微软雅黑" panose="020B0503020204020204" pitchFamily="34" charset="-122"/>
                <a:ea typeface="微软雅黑" panose="020B0503020204020204" pitchFamily="34" charset="-122"/>
              </a:rPr>
              <a:t>被</a:t>
            </a:r>
            <a:r>
              <a:rPr lang="en-US" altLang="zh-CN" b="1" dirty="0" smtClean="0">
                <a:latin typeface="微软雅黑" panose="020B0503020204020204" pitchFamily="34" charset="-122"/>
                <a:ea typeface="微软雅黑" panose="020B0503020204020204" pitchFamily="34" charset="-122"/>
              </a:rPr>
              <a:t>IPv4</a:t>
            </a:r>
            <a:r>
              <a:rPr lang="zh-CN" altLang="en-US" b="1" dirty="0">
                <a:latin typeface="微软雅黑" panose="020B0503020204020204" pitchFamily="34" charset="-122"/>
                <a:ea typeface="微软雅黑" panose="020B0503020204020204" pitchFamily="34" charset="-122"/>
              </a:rPr>
              <a:t>终端访问的问题</a:t>
            </a:r>
          </a:p>
        </p:txBody>
      </p:sp>
      <p:sp>
        <p:nvSpPr>
          <p:cNvPr id="69" name="右箭头 1">
            <a:extLst>
              <a:ext uri="{FF2B5EF4-FFF2-40B4-BE49-F238E27FC236}">
                <a16:creationId xmlns="" xmlns:a16="http://schemas.microsoft.com/office/drawing/2014/main" id="{38A43049-15D9-41B8-99C5-CE92F5B00AC3}"/>
              </a:ext>
            </a:extLst>
          </p:cNvPr>
          <p:cNvSpPr/>
          <p:nvPr/>
        </p:nvSpPr>
        <p:spPr>
          <a:xfrm>
            <a:off x="6053138" y="2439516"/>
            <a:ext cx="306388" cy="224118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cxnSp>
        <p:nvCxnSpPr>
          <p:cNvPr id="70" name="直接连接符 69">
            <a:extLst>
              <a:ext uri="{FF2B5EF4-FFF2-40B4-BE49-F238E27FC236}">
                <a16:creationId xmlns="" xmlns:a16="http://schemas.microsoft.com/office/drawing/2014/main" id="{F7C9562D-C1AC-414C-92B1-8FC9DEE36345}"/>
              </a:ext>
            </a:extLst>
          </p:cNvPr>
          <p:cNvCxnSpPr/>
          <p:nvPr/>
        </p:nvCxnSpPr>
        <p:spPr>
          <a:xfrm flipV="1">
            <a:off x="905138" y="3631666"/>
            <a:ext cx="10296000" cy="33982"/>
          </a:xfrm>
          <a:prstGeom prst="line">
            <a:avLst/>
          </a:prstGeom>
          <a:ln w="635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 xmlns:a16="http://schemas.microsoft.com/office/drawing/2014/main" id="{7AEA8C47-763F-425C-8698-089FF5004E4D}"/>
              </a:ext>
            </a:extLst>
          </p:cNvPr>
          <p:cNvSpPr txBox="1"/>
          <p:nvPr/>
        </p:nvSpPr>
        <p:spPr>
          <a:xfrm>
            <a:off x="1077724" y="1978873"/>
            <a:ext cx="677108" cy="1323439"/>
          </a:xfrm>
          <a:prstGeom prst="rect">
            <a:avLst/>
          </a:prstGeom>
          <a:noFill/>
        </p:spPr>
        <p:txBody>
          <a:bodyPr vert="eaVert" wrap="none" rtlCol="0">
            <a:spAutoFit/>
          </a:bodyPr>
          <a:lstStyle/>
          <a:p>
            <a:r>
              <a:rPr lang="zh-CN" altLang="en-US" sz="3200" b="1" dirty="0">
                <a:solidFill>
                  <a:schemeClr val="accent1">
                    <a:lumMod val="50000"/>
                  </a:schemeClr>
                </a:solidFill>
                <a:latin typeface="微软雅黑" panose="020B0503020204020204" pitchFamily="34" charset="-122"/>
                <a:ea typeface="微软雅黑" panose="020B0503020204020204" pitchFamily="34" charset="-122"/>
              </a:rPr>
              <a:t>用户端</a:t>
            </a:r>
          </a:p>
        </p:txBody>
      </p:sp>
      <p:sp>
        <p:nvSpPr>
          <p:cNvPr id="72" name="文本框 71">
            <a:extLst>
              <a:ext uri="{FF2B5EF4-FFF2-40B4-BE49-F238E27FC236}">
                <a16:creationId xmlns="" xmlns:a16="http://schemas.microsoft.com/office/drawing/2014/main" id="{A6D31EFF-8A2E-4B9A-8EB5-D099BB846728}"/>
              </a:ext>
            </a:extLst>
          </p:cNvPr>
          <p:cNvSpPr txBox="1"/>
          <p:nvPr/>
        </p:nvSpPr>
        <p:spPr>
          <a:xfrm>
            <a:off x="1077724" y="3821440"/>
            <a:ext cx="677108" cy="913070"/>
          </a:xfrm>
          <a:prstGeom prst="rect">
            <a:avLst/>
          </a:prstGeom>
          <a:noFill/>
        </p:spPr>
        <p:txBody>
          <a:bodyPr vert="eaVert" wrap="none" rtlCol="0">
            <a:spAutoFit/>
          </a:bodyPr>
          <a:lstStyle/>
          <a:p>
            <a:r>
              <a:rPr lang="zh-CN" altLang="en-US" sz="3200" b="1" dirty="0">
                <a:solidFill>
                  <a:schemeClr val="accent2">
                    <a:lumMod val="75000"/>
                  </a:schemeClr>
                </a:solidFill>
                <a:latin typeface="微软雅黑" panose="020B0503020204020204" pitchFamily="34" charset="-122"/>
                <a:ea typeface="微软雅黑" panose="020B0503020204020204" pitchFamily="34" charset="-122"/>
              </a:rPr>
              <a:t>远端</a:t>
            </a:r>
          </a:p>
        </p:txBody>
      </p:sp>
    </p:spTree>
    <p:extLst>
      <p:ext uri="{BB962C8B-B14F-4D97-AF65-F5344CB8AC3E}">
        <p14:creationId xmlns:p14="http://schemas.microsoft.com/office/powerpoint/2010/main" val="369599530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83514" y="376909"/>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IPv6</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改造规划</a:t>
            </a:r>
          </a:p>
        </p:txBody>
      </p:sp>
      <p:graphicFrame>
        <p:nvGraphicFramePr>
          <p:cNvPr id="4" name="图示 3">
            <a:extLst>
              <a:ext uri="{FF2B5EF4-FFF2-40B4-BE49-F238E27FC236}">
                <a16:creationId xmlns:a16="http://schemas.microsoft.com/office/drawing/2014/main" xmlns="" id="{96DEF5D4-56BA-4B48-BD11-FC93B6CACA31}"/>
              </a:ext>
            </a:extLst>
          </p:cNvPr>
          <p:cNvGraphicFramePr/>
          <p:nvPr>
            <p:extLst>
              <p:ext uri="{D42A27DB-BD31-4B8C-83A1-F6EECF244321}">
                <p14:modId xmlns:p14="http://schemas.microsoft.com/office/powerpoint/2010/main" val="2686953383"/>
              </p:ext>
            </p:extLst>
          </p:nvPr>
        </p:nvGraphicFramePr>
        <p:xfrm>
          <a:off x="2032000" y="1204333"/>
          <a:ext cx="8128000" cy="4286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箭头: 左右 3">
            <a:extLst>
              <a:ext uri="{FF2B5EF4-FFF2-40B4-BE49-F238E27FC236}">
                <a16:creationId xmlns:a16="http://schemas.microsoft.com/office/drawing/2014/main" xmlns="" id="{97189140-7C62-4E6D-B2BC-452E82D1C3F1}"/>
              </a:ext>
            </a:extLst>
          </p:cNvPr>
          <p:cNvSpPr/>
          <p:nvPr/>
        </p:nvSpPr>
        <p:spPr>
          <a:xfrm>
            <a:off x="2123440" y="5064682"/>
            <a:ext cx="8128000" cy="990678"/>
          </a:xfrm>
          <a:prstGeom prst="leftRightArrow">
            <a:avLst/>
          </a:prstGeom>
          <a:solidFill>
            <a:srgbClr val="FF00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IPv6 </a:t>
            </a:r>
            <a:r>
              <a:rPr lang="zh-CN" altLang="en-US" sz="2400" b="1" dirty="0" smtClean="0">
                <a:latin typeface="微软雅黑" panose="020B0503020204020204" pitchFamily="34" charset="-122"/>
                <a:ea typeface="微软雅黑" panose="020B0503020204020204" pitchFamily="34" charset="-122"/>
              </a:rPr>
              <a:t>安 全 ！！！</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337690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73719" y="177442"/>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链路改造</a:t>
            </a:r>
          </a:p>
        </p:txBody>
      </p:sp>
      <p:sp>
        <p:nvSpPr>
          <p:cNvPr id="5" name="矩形 4"/>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教育未来</a:t>
            </a:r>
          </a:p>
        </p:txBody>
      </p:sp>
      <p:pic>
        <p:nvPicPr>
          <p:cNvPr id="8" name="图片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5837043"/>
            <a:ext cx="12192000" cy="1020957"/>
          </a:xfrm>
          <a:prstGeom prst="rect">
            <a:avLst/>
          </a:prstGeom>
        </p:spPr>
      </p:pic>
      <p:sp>
        <p:nvSpPr>
          <p:cNvPr id="3" name="文本框 2"/>
          <p:cNvSpPr txBox="1"/>
          <p:nvPr/>
        </p:nvSpPr>
        <p:spPr>
          <a:xfrm>
            <a:off x="1281439" y="1409125"/>
            <a:ext cx="9398000" cy="4524315"/>
          </a:xfrm>
          <a:prstGeom prst="rect">
            <a:avLst/>
          </a:prstGeom>
          <a:noFill/>
        </p:spPr>
        <p:txBody>
          <a:bodyPr wrap="square" rtlCol="0">
            <a:spAutoFit/>
          </a:bodyPr>
          <a:lstStyle/>
          <a:p>
            <a:pPr marL="360000">
              <a:lnSpc>
                <a:spcPct val="200000"/>
              </a:lnSpc>
            </a:pPr>
            <a:r>
              <a:rPr lang="en-US" altLang="zh-CN" dirty="0" smtClean="0">
                <a:latin typeface="微软雅黑" panose="020B0503020204020204" pitchFamily="34" charset="-122"/>
                <a:ea typeface="微软雅黑" panose="020B0503020204020204" pitchFamily="34" charset="-122"/>
              </a:rPr>
              <a:t>1</a:t>
            </a:r>
            <a:r>
              <a:rPr lang="zh-CN" altLang="en-US" dirty="0" smtClean="0">
                <a:latin typeface="微软雅黑" panose="020B0503020204020204" pitchFamily="34" charset="-122"/>
                <a:ea typeface="微软雅黑" panose="020B0503020204020204" pitchFamily="34" charset="-122"/>
              </a:rPr>
              <a:t>、申请</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地址   </a:t>
            </a:r>
            <a:endParaRPr lang="en-US" altLang="zh-CN" dirty="0">
              <a:latin typeface="微软雅黑" panose="020B0503020204020204" pitchFamily="34" charset="-122"/>
              <a:ea typeface="微软雅黑" panose="020B0503020204020204" pitchFamily="34" charset="-122"/>
            </a:endParaRPr>
          </a:p>
          <a:p>
            <a:pPr marL="360000">
              <a:lnSpc>
                <a:spcPct val="200000"/>
              </a:lnSpc>
            </a:pPr>
            <a:r>
              <a:rPr lang="zh-CN" altLang="en-US" dirty="0" smtClean="0">
                <a:latin typeface="微软雅黑" panose="020B0503020204020204" pitchFamily="34" charset="-122"/>
                <a:ea typeface="微软雅黑" panose="020B0503020204020204" pitchFamily="34" charset="-122"/>
              </a:rPr>
              <a:t>      申请一个地址段 </a:t>
            </a: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如：</a:t>
            </a:r>
            <a:r>
              <a:rPr lang="en-US" altLang="zh-CN" dirty="0" smtClean="0">
                <a:latin typeface="微软雅黑" panose="020B0503020204020204" pitchFamily="34" charset="-122"/>
                <a:ea typeface="微软雅黑" panose="020B0503020204020204" pitchFamily="34" charset="-122"/>
              </a:rPr>
              <a:t>2001:DB8:0008</a:t>
            </a:r>
            <a:r>
              <a:rPr lang="en-US" altLang="zh-CN" dirty="0">
                <a:latin typeface="微软雅黑" panose="020B0503020204020204" pitchFamily="34" charset="-122"/>
                <a:ea typeface="微软雅黑" panose="020B0503020204020204" pitchFamily="34" charset="-122"/>
              </a:rPr>
              <a:t>::0001/48</a:t>
            </a:r>
            <a:endParaRPr lang="en-US" altLang="zh-CN" dirty="0" smtClean="0">
              <a:latin typeface="微软雅黑" panose="020B0503020204020204" pitchFamily="34" charset="-122"/>
              <a:ea typeface="微软雅黑" panose="020B0503020204020204" pitchFamily="34" charset="-122"/>
            </a:endParaRPr>
          </a:p>
          <a:p>
            <a:pPr marL="360000">
              <a:lnSpc>
                <a:spcPct val="200000"/>
              </a:lnSpc>
            </a:pP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地址规划    </a:t>
            </a:r>
            <a:r>
              <a:rPr lang="en-US" altLang="zh-CN" dirty="0" smtClean="0">
                <a:latin typeface="微软雅黑" panose="020B0503020204020204" pitchFamily="34" charset="-122"/>
                <a:ea typeface="微软雅黑" panose="020B0503020204020204" pitchFamily="34" charset="-122"/>
              </a:rPr>
              <a:t>IPv6 128</a:t>
            </a:r>
            <a:r>
              <a:rPr lang="zh-CN" altLang="en-US" dirty="0" smtClean="0">
                <a:latin typeface="微软雅黑" panose="020B0503020204020204" pitchFamily="34" charset="-122"/>
                <a:ea typeface="微软雅黑" panose="020B0503020204020204" pitchFamily="34" charset="-122"/>
              </a:rPr>
              <a:t>位  </a:t>
            </a:r>
            <a:endParaRPr lang="en-US" altLang="zh-CN" dirty="0" smtClean="0">
              <a:latin typeface="微软雅黑" panose="020B0503020204020204" pitchFamily="34" charset="-122"/>
              <a:ea typeface="微软雅黑" panose="020B0503020204020204" pitchFamily="34" charset="-122"/>
            </a:endParaRPr>
          </a:p>
          <a:p>
            <a:pPr marL="360000">
              <a:lnSpc>
                <a:spcPct val="200000"/>
              </a:lnSpc>
            </a:pPr>
            <a:endParaRPr lang="en-US" altLang="zh-CN" dirty="0" smtClean="0">
              <a:latin typeface="微软雅黑" panose="020B0503020204020204" pitchFamily="34" charset="-122"/>
              <a:ea typeface="微软雅黑" panose="020B0503020204020204" pitchFamily="34" charset="-122"/>
            </a:endParaRPr>
          </a:p>
          <a:p>
            <a:pPr marL="360000">
              <a:lnSpc>
                <a:spcPct val="200000"/>
              </a:lnSpc>
            </a:pPr>
            <a:r>
              <a:rPr lang="en-US" altLang="zh-CN" dirty="0" smtClean="0">
                <a:latin typeface="微软雅黑" panose="020B0503020204020204" pitchFamily="34" charset="-122"/>
                <a:ea typeface="微软雅黑" panose="020B0503020204020204" pitchFamily="34" charset="-122"/>
              </a:rPr>
              <a:t> </a:t>
            </a:r>
          </a:p>
          <a:p>
            <a:pPr marL="360000">
              <a:lnSpc>
                <a:spcPct val="200000"/>
              </a:lnSpc>
            </a:pPr>
            <a:endParaRPr lang="en-US" altLang="zh-CN" dirty="0" smtClean="0">
              <a:latin typeface="微软雅黑" panose="020B0503020204020204" pitchFamily="34" charset="-122"/>
              <a:ea typeface="微软雅黑" panose="020B0503020204020204" pitchFamily="34" charset="-122"/>
            </a:endParaRPr>
          </a:p>
          <a:p>
            <a:pPr marL="360000">
              <a:lnSpc>
                <a:spcPct val="200000"/>
              </a:lnSpc>
            </a:pPr>
            <a:r>
              <a:rPr lang="en-US" altLang="zh-CN" dirty="0" smtClean="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、做好出口设备改造，支持</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，链接</a:t>
            </a:r>
            <a:r>
              <a:rPr lang="en-US" altLang="zh-CN" dirty="0" smtClean="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公</a:t>
            </a:r>
            <a:r>
              <a:rPr lang="zh-CN" altLang="en-US" dirty="0" smtClean="0">
                <a:latin typeface="微软雅黑" panose="020B0503020204020204" pitchFamily="34" charset="-122"/>
                <a:ea typeface="微软雅黑" panose="020B0503020204020204" pitchFamily="34" charset="-122"/>
              </a:rPr>
              <a:t>网（纯</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、双栈接入、</a:t>
            </a:r>
            <a:r>
              <a:rPr lang="zh-CN" altLang="zh-CN" dirty="0">
                <a:latin typeface="微软雅黑" panose="020B0503020204020204" pitchFamily="34" charset="-122"/>
                <a:ea typeface="微软雅黑" panose="020B0503020204020204" pitchFamily="34" charset="-122"/>
              </a:rPr>
              <a:t>通过隧道或者</a:t>
            </a:r>
            <a:r>
              <a:rPr lang="zh-CN" altLang="zh-CN" dirty="0" smtClean="0">
                <a:latin typeface="微软雅黑" panose="020B0503020204020204" pitchFamily="34" charset="-122"/>
                <a:ea typeface="微软雅黑" panose="020B0503020204020204" pitchFamily="34" charset="-122"/>
              </a:rPr>
              <a:t>翻</a:t>
            </a:r>
            <a:r>
              <a:rPr lang="en-US" altLang="zh-CN" dirty="0" smtClean="0">
                <a:latin typeface="微软雅黑" panose="020B0503020204020204" pitchFamily="34" charset="-122"/>
                <a:ea typeface="微软雅黑" panose="020B0503020204020204" pitchFamily="34" charset="-122"/>
              </a:rPr>
              <a:t> </a:t>
            </a:r>
          </a:p>
          <a:p>
            <a:pPr marL="360000">
              <a:lnSpc>
                <a:spcPct val="200000"/>
              </a:lnSpc>
            </a:pP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译</a:t>
            </a:r>
            <a:r>
              <a:rPr lang="zh-CN" altLang="zh-CN" dirty="0">
                <a:latin typeface="微软雅黑" panose="020B0503020204020204" pitchFamily="34" charset="-122"/>
                <a:ea typeface="微软雅黑" panose="020B0503020204020204" pitchFamily="34" charset="-122"/>
              </a:rPr>
              <a:t>技术接入</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pic>
        <p:nvPicPr>
          <p:cNvPr id="1026"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502" y="3318220"/>
            <a:ext cx="7929874" cy="1548703"/>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473719" y="975587"/>
            <a:ext cx="10749542" cy="461665"/>
          </a:xfrm>
          <a:prstGeom prst="rect">
            <a:avLst/>
          </a:prstGeom>
          <a:noFill/>
        </p:spPr>
        <p:txBody>
          <a:bodyPr wrap="square" rtlCol="0">
            <a:spAutoFit/>
          </a:bodyPr>
          <a:lstStyle/>
          <a:p>
            <a:r>
              <a:rPr lang="en-US" altLang="zh-CN" sz="2400" b="1" dirty="0" smtClean="0">
                <a:latin typeface="微软雅黑" panose="020B0503020204020204" pitchFamily="34" charset="-122"/>
                <a:ea typeface="微软雅黑" panose="020B0503020204020204" pitchFamily="34" charset="-122"/>
              </a:rPr>
              <a:t>IPv6</a:t>
            </a:r>
            <a:r>
              <a:rPr lang="zh-CN" altLang="en-US" sz="2400" b="1" dirty="0" smtClean="0">
                <a:latin typeface="微软雅黑" panose="020B0503020204020204" pitchFamily="34" charset="-122"/>
                <a:ea typeface="微软雅黑" panose="020B0503020204020204" pitchFamily="34" charset="-122"/>
              </a:rPr>
              <a:t>出口链路</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19682295"/>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2919" y="284314"/>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链路改造</a:t>
            </a:r>
          </a:p>
        </p:txBody>
      </p:sp>
      <p:sp>
        <p:nvSpPr>
          <p:cNvPr id="5" name="矩形 4"/>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教育未来</a:t>
            </a:r>
          </a:p>
        </p:txBody>
      </p:sp>
      <p:pic>
        <p:nvPicPr>
          <p:cNvPr id="8" name="图片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5842000"/>
            <a:ext cx="12192000" cy="1020957"/>
          </a:xfrm>
          <a:prstGeom prst="rect">
            <a:avLst/>
          </a:prstGeom>
        </p:spPr>
      </p:pic>
      <p:sp>
        <p:nvSpPr>
          <p:cNvPr id="3" name="文本框 2"/>
          <p:cNvSpPr txBox="1"/>
          <p:nvPr/>
        </p:nvSpPr>
        <p:spPr>
          <a:xfrm>
            <a:off x="1198879" y="1869559"/>
            <a:ext cx="10050087" cy="3600986"/>
          </a:xfrm>
          <a:prstGeom prst="rect">
            <a:avLst/>
          </a:prstGeom>
          <a:noFill/>
        </p:spPr>
        <p:txBody>
          <a:bodyPr wrap="square" rtlCol="0">
            <a:spAutoFit/>
          </a:bodyPr>
          <a:lstStyle/>
          <a:p>
            <a:pPr marL="360000">
              <a:lnSpc>
                <a:spcPct val="200000"/>
              </a:lnSpc>
            </a:pPr>
            <a:r>
              <a:rPr lang="en-US" altLang="zh-CN" sz="2000" dirty="0" smtClean="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、建立纯</a:t>
            </a:r>
            <a:r>
              <a:rPr lang="en-US" altLang="zh-CN" sz="2000" dirty="0" smtClean="0">
                <a:latin typeface="微软雅黑" panose="020B0503020204020204" pitchFamily="34" charset="-122"/>
                <a:ea typeface="微软雅黑" panose="020B0503020204020204" pitchFamily="34" charset="-122"/>
              </a:rPr>
              <a:t>IPv6</a:t>
            </a:r>
            <a:r>
              <a:rPr lang="zh-CN" altLang="en-US" sz="2000" dirty="0" smtClean="0">
                <a:latin typeface="微软雅黑" panose="020B0503020204020204" pitchFamily="34" charset="-122"/>
                <a:ea typeface="微软雅黑" panose="020B0503020204020204" pitchFamily="34" charset="-122"/>
              </a:rPr>
              <a:t>网络 （实验网、无线等）</a:t>
            </a:r>
            <a:endParaRPr lang="en-US" altLang="zh-CN" sz="2000" dirty="0">
              <a:latin typeface="微软雅黑" panose="020B0503020204020204" pitchFamily="34" charset="-122"/>
              <a:ea typeface="微软雅黑" panose="020B0503020204020204" pitchFamily="34" charset="-122"/>
            </a:endParaRPr>
          </a:p>
          <a:p>
            <a:pPr marL="720000">
              <a:lnSpc>
                <a:spcPct val="200000"/>
              </a:lnSpc>
            </a:pPr>
            <a:r>
              <a:rPr lang="zh-CN" altLang="en-US" dirty="0" smtClean="0">
                <a:latin typeface="微软雅黑" panose="020B0503020204020204" pitchFamily="34" charset="-122"/>
                <a:ea typeface="微软雅黑" panose="020B0503020204020204" pitchFamily="34" charset="-122"/>
              </a:rPr>
              <a:t>可通过</a:t>
            </a:r>
            <a:r>
              <a:rPr lang="zh-CN" altLang="en-US" dirty="0">
                <a:latin typeface="微软雅黑" panose="020B0503020204020204" pitchFamily="34" charset="-122"/>
                <a:ea typeface="微软雅黑" panose="020B0503020204020204" pitchFamily="34" charset="-122"/>
              </a:rPr>
              <a:t>翻译</a:t>
            </a:r>
            <a:r>
              <a:rPr lang="zh-CN" altLang="en-US" dirty="0" smtClean="0">
                <a:latin typeface="微软雅黑" panose="020B0503020204020204" pitchFamily="34" charset="-122"/>
                <a:ea typeface="微软雅黑" panose="020B0503020204020204" pitchFamily="34" charset="-122"/>
              </a:rPr>
              <a:t>技术，支持</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终端可访问</a:t>
            </a:r>
            <a:r>
              <a:rPr lang="en-US" altLang="zh-CN" dirty="0" smtClean="0">
                <a:latin typeface="微软雅黑" panose="020B0503020204020204" pitchFamily="34" charset="-122"/>
                <a:ea typeface="微软雅黑" panose="020B0503020204020204" pitchFamily="34" charset="-122"/>
              </a:rPr>
              <a:t>IPv4</a:t>
            </a:r>
            <a:r>
              <a:rPr lang="zh-CN" altLang="en-US" dirty="0" smtClean="0">
                <a:latin typeface="微软雅黑" panose="020B0503020204020204" pitchFamily="34" charset="-122"/>
                <a:ea typeface="微软雅黑" panose="020B0503020204020204" pitchFamily="34" charset="-122"/>
              </a:rPr>
              <a:t>服务端、支持</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服务端可被</a:t>
            </a:r>
            <a:r>
              <a:rPr lang="en-US" altLang="zh-CN" dirty="0" smtClean="0">
                <a:latin typeface="微软雅黑" panose="020B0503020204020204" pitchFamily="34" charset="-122"/>
                <a:ea typeface="微软雅黑" panose="020B0503020204020204" pitchFamily="34" charset="-122"/>
              </a:rPr>
              <a:t>IPv4</a:t>
            </a:r>
            <a:r>
              <a:rPr lang="zh-CN" altLang="en-US" dirty="0" smtClean="0">
                <a:latin typeface="微软雅黑" panose="020B0503020204020204" pitchFamily="34" charset="-122"/>
                <a:ea typeface="微软雅黑" panose="020B0503020204020204" pitchFamily="34" charset="-122"/>
              </a:rPr>
              <a:t>终端访问</a:t>
            </a:r>
            <a:endParaRPr lang="en-US" altLang="zh-CN" dirty="0" smtClean="0">
              <a:latin typeface="微软雅黑" panose="020B0503020204020204" pitchFamily="34" charset="-122"/>
              <a:ea typeface="微软雅黑" panose="020B0503020204020204" pitchFamily="34" charset="-122"/>
            </a:endParaRPr>
          </a:p>
          <a:p>
            <a:pPr marL="360000">
              <a:lnSpc>
                <a:spcPct val="200000"/>
              </a:lnSpc>
            </a:pPr>
            <a:r>
              <a:rPr lang="en-US" altLang="zh-CN" sz="2000" dirty="0" smtClean="0">
                <a:latin typeface="微软雅黑" panose="020B0503020204020204" pitchFamily="34" charset="-122"/>
                <a:ea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rPr>
              <a:t>、建立</a:t>
            </a:r>
            <a:r>
              <a:rPr lang="en-US" altLang="zh-CN" sz="2000" dirty="0" smtClean="0">
                <a:latin typeface="微软雅黑" panose="020B0503020204020204" pitchFamily="34" charset="-122"/>
                <a:ea typeface="微软雅黑" panose="020B0503020204020204" pitchFamily="34" charset="-122"/>
              </a:rPr>
              <a:t>IPv4/IPv6 </a:t>
            </a:r>
            <a:r>
              <a:rPr lang="zh-CN" altLang="en-US" sz="2000" dirty="0" smtClean="0">
                <a:latin typeface="微软雅黑" panose="020B0503020204020204" pitchFamily="34" charset="-122"/>
                <a:ea typeface="微软雅黑" panose="020B0503020204020204" pitchFamily="34" charset="-122"/>
              </a:rPr>
              <a:t>双栈网络</a:t>
            </a:r>
            <a:endParaRPr lang="en-US" altLang="zh-CN" sz="2000" dirty="0" smtClean="0">
              <a:latin typeface="微软雅黑" panose="020B0503020204020204" pitchFamily="34" charset="-122"/>
              <a:ea typeface="微软雅黑" panose="020B0503020204020204" pitchFamily="34" charset="-122"/>
            </a:endParaRPr>
          </a:p>
          <a:p>
            <a:pPr marL="360000">
              <a:lnSpc>
                <a:spcPct val="200000"/>
              </a:lnSpc>
            </a:pPr>
            <a:r>
              <a:rPr lang="en-US" altLang="zh-CN" sz="2000" dirty="0" smtClean="0">
                <a:latin typeface="微软雅黑" panose="020B0503020204020204" pitchFamily="34" charset="-122"/>
                <a:ea typeface="微软雅黑" panose="020B0503020204020204" pitchFamily="34" charset="-122"/>
              </a:rPr>
              <a:t>3</a:t>
            </a:r>
            <a:r>
              <a:rPr lang="zh-CN" altLang="en-US" sz="2000" dirty="0" smtClean="0">
                <a:latin typeface="微软雅黑" panose="020B0503020204020204" pitchFamily="34" charset="-122"/>
                <a:ea typeface="微软雅黑" panose="020B0503020204020204" pitchFamily="34" charset="-122"/>
              </a:rPr>
              <a:t>、通过翻译技术改造现有</a:t>
            </a:r>
            <a:r>
              <a:rPr lang="en-US" altLang="zh-CN" sz="2000" dirty="0" smtClean="0">
                <a:latin typeface="微软雅黑" panose="020B0503020204020204" pitchFamily="34" charset="-122"/>
                <a:ea typeface="微软雅黑" panose="020B0503020204020204" pitchFamily="34" charset="-122"/>
              </a:rPr>
              <a:t>IPv4</a:t>
            </a:r>
            <a:r>
              <a:rPr lang="zh-CN" altLang="en-US" sz="2000" dirty="0" smtClean="0">
                <a:latin typeface="微软雅黑" panose="020B0503020204020204" pitchFamily="34" charset="-122"/>
                <a:ea typeface="微软雅黑" panose="020B0503020204020204" pitchFamily="34" charset="-122"/>
              </a:rPr>
              <a:t>网络</a:t>
            </a:r>
            <a:endParaRPr lang="en-US" altLang="zh-CN" sz="2000" dirty="0" smtClean="0">
              <a:latin typeface="微软雅黑" panose="020B0503020204020204" pitchFamily="34" charset="-122"/>
              <a:ea typeface="微软雅黑" panose="020B0503020204020204" pitchFamily="34" charset="-122"/>
            </a:endParaRPr>
          </a:p>
          <a:p>
            <a:pPr marL="720000">
              <a:lnSpc>
                <a:spcPct val="200000"/>
              </a:lnSpc>
            </a:pPr>
            <a:r>
              <a:rPr lang="zh-CN" altLang="zh-CN" dirty="0">
                <a:latin typeface="微软雅黑" panose="020B0503020204020204" pitchFamily="34" charset="-122"/>
                <a:ea typeface="微软雅黑" panose="020B0503020204020204" pitchFamily="34" charset="-122"/>
              </a:rPr>
              <a:t>终端和服务器端，保留</a:t>
            </a:r>
            <a:r>
              <a:rPr lang="en-US" altLang="zh-CN" dirty="0">
                <a:latin typeface="微软雅黑" panose="020B0503020204020204" pitchFamily="34" charset="-122"/>
                <a:ea typeface="微软雅黑" panose="020B0503020204020204" pitchFamily="34" charset="-122"/>
              </a:rPr>
              <a:t>IPv4</a:t>
            </a:r>
            <a:r>
              <a:rPr lang="zh-CN" altLang="zh-CN" dirty="0">
                <a:latin typeface="微软雅黑" panose="020B0503020204020204" pitchFamily="34" charset="-122"/>
                <a:ea typeface="微软雅黑" panose="020B0503020204020204" pitchFamily="34" charset="-122"/>
              </a:rPr>
              <a:t>地址，可通过</a:t>
            </a:r>
            <a:r>
              <a:rPr lang="en-US" altLang="zh-CN" dirty="0">
                <a:latin typeface="微软雅黑" panose="020B0503020204020204" pitchFamily="34" charset="-122"/>
                <a:ea typeface="微软雅黑" panose="020B0503020204020204" pitchFamily="34" charset="-122"/>
              </a:rPr>
              <a:t>IVI</a:t>
            </a:r>
            <a:r>
              <a:rPr lang="zh-CN" altLang="zh-CN" dirty="0">
                <a:latin typeface="微软雅黑" panose="020B0503020204020204" pitchFamily="34" charset="-122"/>
                <a:ea typeface="微软雅黑" panose="020B0503020204020204" pitchFamily="34" charset="-122"/>
              </a:rPr>
              <a:t>设备，让</a:t>
            </a:r>
            <a:r>
              <a:rPr lang="en-US" altLang="zh-CN" dirty="0">
                <a:latin typeface="微软雅黑" panose="020B0503020204020204" pitchFamily="34" charset="-122"/>
                <a:ea typeface="微软雅黑" panose="020B0503020204020204" pitchFamily="34" charset="-122"/>
              </a:rPr>
              <a:t>IPv4</a:t>
            </a:r>
            <a:r>
              <a:rPr lang="zh-CN" altLang="zh-CN" dirty="0">
                <a:latin typeface="微软雅黑" panose="020B0503020204020204" pitchFamily="34" charset="-122"/>
                <a:ea typeface="微软雅黑" panose="020B0503020204020204" pitchFamily="34" charset="-122"/>
              </a:rPr>
              <a:t>终端能够访问</a:t>
            </a:r>
            <a:r>
              <a:rPr lang="en-US" altLang="zh-CN" dirty="0">
                <a:latin typeface="微软雅黑" panose="020B0503020204020204" pitchFamily="34" charset="-122"/>
                <a:ea typeface="微软雅黑" panose="020B0503020204020204" pitchFamily="34" charset="-122"/>
              </a:rPr>
              <a:t>IPv6</a:t>
            </a:r>
            <a:r>
              <a:rPr lang="zh-CN" altLang="zh-CN" dirty="0">
                <a:latin typeface="微软雅黑" panose="020B0503020204020204" pitchFamily="34" charset="-122"/>
                <a:ea typeface="微软雅黑" panose="020B0503020204020204" pitchFamily="34" charset="-122"/>
              </a:rPr>
              <a:t>服务器，</a:t>
            </a:r>
            <a:r>
              <a:rPr lang="en-US" altLang="zh-CN" dirty="0">
                <a:latin typeface="微软雅黑" panose="020B0503020204020204" pitchFamily="34" charset="-122"/>
                <a:ea typeface="微软雅黑" panose="020B0503020204020204" pitchFamily="34" charset="-122"/>
              </a:rPr>
              <a:t>IPv4</a:t>
            </a:r>
            <a:r>
              <a:rPr lang="zh-CN" altLang="zh-CN" dirty="0">
                <a:latin typeface="微软雅黑" panose="020B0503020204020204" pitchFamily="34" charset="-122"/>
                <a:ea typeface="微软雅黑" panose="020B0503020204020204" pitchFamily="34" charset="-122"/>
              </a:rPr>
              <a:t>服务端能够被</a:t>
            </a:r>
            <a:r>
              <a:rPr lang="en-US" altLang="zh-CN" dirty="0">
                <a:latin typeface="微软雅黑" panose="020B0503020204020204" pitchFamily="34" charset="-122"/>
                <a:ea typeface="微软雅黑" panose="020B0503020204020204" pitchFamily="34" charset="-122"/>
              </a:rPr>
              <a:t>IPv6</a:t>
            </a:r>
            <a:r>
              <a:rPr lang="zh-CN" altLang="zh-CN" dirty="0">
                <a:latin typeface="微软雅黑" panose="020B0503020204020204" pitchFamily="34" charset="-122"/>
                <a:ea typeface="微软雅黑" panose="020B0503020204020204" pitchFamily="34" charset="-122"/>
              </a:rPr>
              <a:t>终端</a:t>
            </a:r>
            <a:r>
              <a:rPr lang="zh-CN" altLang="zh-CN" dirty="0" smtClean="0">
                <a:latin typeface="微软雅黑" panose="020B0503020204020204" pitchFamily="34" charset="-122"/>
                <a:ea typeface="微软雅黑" panose="020B0503020204020204" pitchFamily="34" charset="-122"/>
              </a:rPr>
              <a:t>访问</a:t>
            </a:r>
            <a:endParaRPr lang="en-US" altLang="zh-CN" dirty="0">
              <a:latin typeface="微软雅黑" panose="020B0503020204020204" pitchFamily="34" charset="-122"/>
              <a:ea typeface="微软雅黑" panose="020B0503020204020204" pitchFamily="34" charset="-122"/>
            </a:endParaRPr>
          </a:p>
        </p:txBody>
      </p:sp>
      <p:sp>
        <p:nvSpPr>
          <p:cNvPr id="9" name="文本框 8"/>
          <p:cNvSpPr txBox="1"/>
          <p:nvPr/>
        </p:nvSpPr>
        <p:spPr>
          <a:xfrm>
            <a:off x="499424" y="1092815"/>
            <a:ext cx="10749542"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内网改造</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471807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2919" y="284314"/>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终端对</a:t>
            </a: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IPv6</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的支持</a:t>
            </a:r>
          </a:p>
        </p:txBody>
      </p:sp>
      <p:sp>
        <p:nvSpPr>
          <p:cNvPr id="5" name="矩形 4"/>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教育未来</a:t>
            </a:r>
          </a:p>
        </p:txBody>
      </p:sp>
      <p:pic>
        <p:nvPicPr>
          <p:cNvPr id="8" name="图片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5842000"/>
            <a:ext cx="12192000" cy="1020957"/>
          </a:xfrm>
          <a:prstGeom prst="rect">
            <a:avLst/>
          </a:prstGeom>
        </p:spPr>
      </p:pic>
      <p:sp>
        <p:nvSpPr>
          <p:cNvPr id="3" name="文本框 2"/>
          <p:cNvSpPr txBox="1"/>
          <p:nvPr/>
        </p:nvSpPr>
        <p:spPr>
          <a:xfrm>
            <a:off x="1116677" y="1518742"/>
            <a:ext cx="9398000" cy="2308324"/>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从</a:t>
            </a:r>
            <a:r>
              <a:rPr lang="en-US" altLang="zh-CN" dirty="0">
                <a:latin typeface="微软雅黑" panose="020B0503020204020204" pitchFamily="34" charset="-122"/>
                <a:ea typeface="微软雅黑" panose="020B0503020204020204" pitchFamily="34" charset="-122"/>
              </a:rPr>
              <a:t>2011</a:t>
            </a:r>
            <a:r>
              <a:rPr lang="zh-CN" altLang="en-US" dirty="0">
                <a:latin typeface="微软雅黑" panose="020B0503020204020204" pitchFamily="34" charset="-122"/>
                <a:ea typeface="微软雅黑" panose="020B0503020204020204" pitchFamily="34" charset="-122"/>
              </a:rPr>
              <a:t>年开始，主要用在个人计算机和服务器系统上的操作系统基本上都支持高质量</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配置</a:t>
            </a:r>
            <a:r>
              <a:rPr lang="zh-CN" altLang="en-US" dirty="0" smtClean="0">
                <a:latin typeface="微软雅黑" panose="020B0503020204020204" pitchFamily="34" charset="-122"/>
                <a:ea typeface="微软雅黑" panose="020B0503020204020204" pitchFamily="34" charset="-122"/>
              </a:rPr>
              <a:t>产品</a:t>
            </a:r>
            <a:endParaRPr lang="en-US" altLang="zh-CN" dirty="0" smtClean="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Windows Vista</a:t>
            </a:r>
            <a:r>
              <a:rPr lang="zh-CN" altLang="en-US" dirty="0">
                <a:latin typeface="微软雅黑" panose="020B0503020204020204" pitchFamily="34" charset="-122"/>
                <a:ea typeface="微软雅黑" panose="020B0503020204020204" pitchFamily="34" charset="-122"/>
              </a:rPr>
              <a:t>及以后的版本，如</a:t>
            </a:r>
            <a:r>
              <a:rPr lang="en-US" altLang="zh-CN" dirty="0">
                <a:latin typeface="微软雅黑" panose="020B0503020204020204" pitchFamily="34" charset="-122"/>
                <a:ea typeface="微软雅黑" panose="020B0503020204020204" pitchFamily="34" charset="-122"/>
              </a:rPr>
              <a:t>Windows 7</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Windows 8</a:t>
            </a:r>
            <a:r>
              <a:rPr lang="zh-CN" altLang="en-US" dirty="0">
                <a:latin typeface="微软雅黑" panose="020B0503020204020204" pitchFamily="34" charset="-122"/>
                <a:ea typeface="微软雅黑" panose="020B0503020204020204" pitchFamily="34" charset="-122"/>
              </a:rPr>
              <a:t>等操作系统都已经完全支持</a:t>
            </a:r>
            <a:r>
              <a:rPr lang="en-US" altLang="zh-CN" dirty="0" smtClean="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Mac </a:t>
            </a:r>
            <a:r>
              <a:rPr lang="en-US" altLang="zh-CN" dirty="0">
                <a:latin typeface="微软雅黑" panose="020B0503020204020204" pitchFamily="34" charset="-122"/>
                <a:ea typeface="微软雅黑" panose="020B0503020204020204" pitchFamily="34" charset="-122"/>
              </a:rPr>
              <a:t>OS </a:t>
            </a:r>
            <a:r>
              <a:rPr lang="en-US" altLang="zh-CN" dirty="0" err="1">
                <a:latin typeface="微软雅黑" panose="020B0503020204020204" pitchFamily="34" charset="-122"/>
                <a:ea typeface="微软雅黑" panose="020B0503020204020204" pitchFamily="34" charset="-122"/>
              </a:rPr>
              <a:t>XPanther</a:t>
            </a:r>
            <a:r>
              <a:rPr lang="en-US" altLang="zh-CN" dirty="0">
                <a:latin typeface="微软雅黑" panose="020B0503020204020204" pitchFamily="34" charset="-122"/>
                <a:ea typeface="微软雅黑" panose="020B0503020204020204" pitchFamily="34" charset="-122"/>
              </a:rPr>
              <a:t>(10.3)</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Linux 2.6</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FreeBSD</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Solaris</a:t>
            </a:r>
            <a:r>
              <a:rPr lang="zh-CN" altLang="en-US" dirty="0">
                <a:latin typeface="微软雅黑" panose="020B0503020204020204" pitchFamily="34" charset="-122"/>
                <a:ea typeface="微软雅黑" panose="020B0503020204020204" pitchFamily="34" charset="-122"/>
              </a:rPr>
              <a:t>同样支持</a:t>
            </a:r>
            <a:r>
              <a:rPr lang="en-US" altLang="zh-CN" dirty="0" smtClean="0">
                <a:latin typeface="微软雅黑" panose="020B0503020204020204" pitchFamily="34" charset="-122"/>
                <a:ea typeface="微软雅黑" panose="020B0503020204020204" pitchFamily="34" charset="-122"/>
              </a:rPr>
              <a:t>IPv6</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23739037"/>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未</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422919" y="284314"/>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对资源改造</a:t>
            </a:r>
            <a:endParaRPr kumimoji="1" lang="zh-CN" altLang="zh-CN" sz="3200" dirty="0">
              <a:solidFill>
                <a:srgbClr val="12436D"/>
              </a:solidFill>
              <a:latin typeface="Microsoft YaHei" panose="020B0503020204020204" pitchFamily="34" charset="-122"/>
              <a:ea typeface="Microsoft YaHei" panose="020B0503020204020204" pitchFamily="34" charset="-122"/>
              <a:cs typeface="+mj-cs"/>
            </a:endParaRPr>
          </a:p>
        </p:txBody>
      </p:sp>
      <p:sp>
        <p:nvSpPr>
          <p:cNvPr id="7" name="矩形 6"/>
          <p:cNvSpPr/>
          <p:nvPr/>
        </p:nvSpPr>
        <p:spPr>
          <a:xfrm>
            <a:off x="398080" y="940944"/>
            <a:ext cx="5514651"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全国</a:t>
            </a:r>
            <a:r>
              <a:rPr lang="zh-CN" altLang="en-US" sz="2400" b="1" dirty="0" smtClean="0">
                <a:latin typeface="微软雅黑" panose="020B0503020204020204" pitchFamily="34" charset="-122"/>
                <a:ea typeface="微软雅黑" panose="020B0503020204020204" pitchFamily="34" charset="-122"/>
              </a:rPr>
              <a:t>教育</a:t>
            </a:r>
            <a:r>
              <a:rPr lang="zh-CN" altLang="en-US" sz="2400" b="1" dirty="0">
                <a:latin typeface="微软雅黑" panose="020B0503020204020204" pitchFamily="34" charset="-122"/>
                <a:ea typeface="微软雅黑" panose="020B0503020204020204" pitchFamily="34" charset="-122"/>
              </a:rPr>
              <a:t>网接入用户，</a:t>
            </a:r>
            <a:r>
              <a:rPr lang="en-US" altLang="zh-CN" sz="2400" b="1" dirty="0">
                <a:latin typeface="微软雅黑" panose="020B0503020204020204" pitchFamily="34" charset="-122"/>
                <a:ea typeface="微软雅黑" panose="020B0503020204020204" pitchFamily="34" charset="-122"/>
              </a:rPr>
              <a:t>IPV6</a:t>
            </a:r>
            <a:r>
              <a:rPr lang="zh-CN" altLang="en-US" sz="2400" b="1" dirty="0">
                <a:latin typeface="微软雅黑" panose="020B0503020204020204" pitchFamily="34" charset="-122"/>
                <a:ea typeface="微软雅黑" panose="020B0503020204020204" pitchFamily="34" charset="-122"/>
              </a:rPr>
              <a:t>开通情况</a:t>
            </a:r>
            <a:endParaRPr lang="zh-CN" altLang="zh-CN" sz="2400" b="1"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stretch>
            <a:fillRect/>
          </a:stretch>
        </p:blipFill>
        <p:spPr>
          <a:xfrm>
            <a:off x="1130592" y="1502840"/>
            <a:ext cx="9564278" cy="4144924"/>
          </a:xfrm>
          <a:prstGeom prst="rect">
            <a:avLst/>
          </a:prstGeom>
          <a:effectLst>
            <a:outerShdw blurRad="50800" dist="38100" dir="18900000" algn="bl" rotWithShape="0">
              <a:prstClr val="black">
                <a:alpha val="40000"/>
              </a:prstClr>
            </a:outerShdw>
          </a:effectLst>
        </p:spPr>
      </p:pic>
      <p:sp>
        <p:nvSpPr>
          <p:cNvPr id="13" name="文本框 12"/>
          <p:cNvSpPr txBox="1"/>
          <p:nvPr/>
        </p:nvSpPr>
        <p:spPr>
          <a:xfrm>
            <a:off x="1976577" y="5929606"/>
            <a:ext cx="2502608"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教育网</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开通</a:t>
            </a:r>
            <a:r>
              <a:rPr lang="en-US" altLang="zh-CN" dirty="0" smtClean="0">
                <a:latin typeface="微软雅黑" panose="020B0503020204020204" pitchFamily="34" charset="-122"/>
                <a:ea typeface="微软雅黑" panose="020B0503020204020204" pitchFamily="34" charset="-122"/>
              </a:rPr>
              <a:t>91.5%</a:t>
            </a: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6938508" y="5929606"/>
            <a:ext cx="2638864"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教育网</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网站开通</a:t>
            </a:r>
            <a:r>
              <a:rPr lang="en-US" altLang="zh-CN" dirty="0" smtClean="0">
                <a:latin typeface="微软雅黑" panose="020B0503020204020204" pitchFamily="34" charset="-122"/>
                <a:ea typeface="微软雅黑" panose="020B0503020204020204" pitchFamily="34" charset="-122"/>
              </a:rPr>
              <a:t>7%</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2400376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C9E6A0F-415E-2A48-8866-4AE4F1C61E12}"/>
              </a:ext>
            </a:extLst>
          </p:cNvPr>
          <p:cNvSpPr>
            <a:spLocks noGrp="1"/>
          </p:cNvSpPr>
          <p:nvPr>
            <p:ph type="title"/>
          </p:nvPr>
        </p:nvSpPr>
        <p:spPr/>
        <p:txBody>
          <a:bodyPr>
            <a:normAutofit fontScale="90000"/>
          </a:bodyPr>
          <a:lstStyle/>
          <a:p>
            <a:r>
              <a:rPr kumimoji="1" lang="zh-Hans" altLang="en-US" dirty="0"/>
              <a:t>全球</a:t>
            </a:r>
            <a:r>
              <a:rPr kumimoji="1" lang="en-US" altLang="zh-Hans" dirty="0"/>
              <a:t>IPv6</a:t>
            </a:r>
            <a:r>
              <a:rPr kumimoji="1" lang="zh-Hans" altLang="en-US" dirty="0"/>
              <a:t>部署情况</a:t>
            </a:r>
            <a:endParaRPr kumimoji="1" lang="zh-CN" altLang="en-US" dirty="0"/>
          </a:p>
        </p:txBody>
      </p:sp>
      <p:sp>
        <p:nvSpPr>
          <p:cNvPr id="4" name="矩形 3">
            <a:extLst>
              <a:ext uri="{FF2B5EF4-FFF2-40B4-BE49-F238E27FC236}">
                <a16:creationId xmlns:a16="http://schemas.microsoft.com/office/drawing/2014/main" xmlns="" id="{ED0C7B94-2EA9-CD48-BCB3-24B91A853307}"/>
              </a:ext>
            </a:extLst>
          </p:cNvPr>
          <p:cNvSpPr/>
          <p:nvPr/>
        </p:nvSpPr>
        <p:spPr>
          <a:xfrm>
            <a:off x="1229088" y="1907646"/>
            <a:ext cx="4103370" cy="307777"/>
          </a:xfrm>
          <a:prstGeom prst="rect">
            <a:avLst/>
          </a:prstGeom>
        </p:spPr>
        <p:txBody>
          <a:bodyPr wrap="square">
            <a:spAutoFit/>
          </a:bodyPr>
          <a:lstStyle/>
          <a:p>
            <a:pPr algn="ctr">
              <a:spcBef>
                <a:spcPts val="600"/>
              </a:spcBef>
            </a:pPr>
            <a:r>
              <a:rPr lang="en-US" altLang="zh-CN" sz="1400" dirty="0">
                <a:latin typeface="+mn-ea"/>
                <a:cs typeface="Times New Roman" panose="02020603050405020304" pitchFamily="18" charset="0"/>
              </a:rPr>
              <a:t>IPv6</a:t>
            </a:r>
            <a:r>
              <a:rPr lang="zh-CN" altLang="en-US" sz="1400" dirty="0">
                <a:latin typeface="+mn-ea"/>
                <a:cs typeface="Times New Roman" panose="02020603050405020304" pitchFamily="18" charset="0"/>
              </a:rPr>
              <a:t>整体部署情况</a:t>
            </a:r>
            <a:r>
              <a:rPr lang="zh-CN" altLang="en-US" sz="1200" i="1" dirty="0">
                <a:latin typeface="+mn-ea"/>
                <a:cs typeface="Times New Roman" panose="02020603050405020304" pitchFamily="18" charset="0"/>
              </a:rPr>
              <a:t>（</a:t>
            </a:r>
            <a:r>
              <a:rPr lang="en-US" altLang="zh-CN" sz="1200" i="1" dirty="0">
                <a:latin typeface="+mn-ea"/>
                <a:cs typeface="Times New Roman" panose="02020603050405020304" pitchFamily="18" charset="0"/>
              </a:rPr>
              <a:t>2018</a:t>
            </a:r>
            <a:r>
              <a:rPr lang="zh-CN" altLang="en-US" sz="1200" i="1" dirty="0">
                <a:latin typeface="+mn-ea"/>
                <a:cs typeface="Times New Roman" panose="02020603050405020304" pitchFamily="18" charset="0"/>
              </a:rPr>
              <a:t>年</a:t>
            </a:r>
            <a:r>
              <a:rPr lang="en-US" altLang="zh-Hans" sz="1200" i="1" dirty="0">
                <a:latin typeface="+mn-ea"/>
                <a:cs typeface="Times New Roman" panose="02020603050405020304" pitchFamily="18" charset="0"/>
              </a:rPr>
              <a:t>12</a:t>
            </a:r>
            <a:r>
              <a:rPr lang="zh-CN" altLang="en-US" sz="1200" i="1" dirty="0">
                <a:latin typeface="+mn-ea"/>
                <a:cs typeface="Times New Roman" panose="02020603050405020304" pitchFamily="18" charset="0"/>
              </a:rPr>
              <a:t>月）</a:t>
            </a:r>
          </a:p>
        </p:txBody>
      </p:sp>
      <p:sp>
        <p:nvSpPr>
          <p:cNvPr id="5" name="矩形 4">
            <a:extLst>
              <a:ext uri="{FF2B5EF4-FFF2-40B4-BE49-F238E27FC236}">
                <a16:creationId xmlns:a16="http://schemas.microsoft.com/office/drawing/2014/main" xmlns="" id="{3A27B282-7E9A-774F-9E31-8D6A914985BA}"/>
              </a:ext>
            </a:extLst>
          </p:cNvPr>
          <p:cNvSpPr/>
          <p:nvPr/>
        </p:nvSpPr>
        <p:spPr>
          <a:xfrm>
            <a:off x="277602" y="5855133"/>
            <a:ext cx="11485287" cy="646331"/>
          </a:xfrm>
          <a:prstGeom prst="rect">
            <a:avLst/>
          </a:prstGeom>
        </p:spPr>
        <p:txBody>
          <a:bodyPr wrap="square">
            <a:spAutoFit/>
          </a:bodyPr>
          <a:lstStyle/>
          <a:p>
            <a:r>
              <a:rPr lang="zh-CN" altLang="en-US" sz="1200" dirty="0">
                <a:latin typeface="+mn-ea"/>
              </a:rPr>
              <a:t>数据源：</a:t>
            </a:r>
            <a:r>
              <a:rPr lang="en-US" altLang="zh-CN" sz="1200" dirty="0">
                <a:latin typeface="+mn-ea"/>
              </a:rPr>
              <a:t>Cisco</a:t>
            </a:r>
            <a:r>
              <a:rPr lang="zh-Hans" altLang="en-US" sz="1200" dirty="0">
                <a:latin typeface="+mn-ea"/>
              </a:rPr>
              <a:t>  </a:t>
            </a:r>
            <a:r>
              <a:rPr lang="en-US" altLang="zh-Hans" sz="1200" dirty="0">
                <a:latin typeface="+mn-ea"/>
              </a:rPr>
              <a:t>http://6lab.cisco.com/stats/</a:t>
            </a:r>
            <a:r>
              <a:rPr lang="en-US" altLang="zh-Hans" sz="1200" dirty="0" err="1">
                <a:latin typeface="+mn-ea"/>
              </a:rPr>
              <a:t>index.php?option</a:t>
            </a:r>
            <a:r>
              <a:rPr lang="en-US" altLang="zh-Hans" sz="1200" dirty="0">
                <a:latin typeface="+mn-ea"/>
              </a:rPr>
              <a:t>=all</a:t>
            </a:r>
            <a:endParaRPr lang="en-US" altLang="zh-CN" sz="1200" dirty="0">
              <a:latin typeface="+mn-ea"/>
            </a:endParaRPr>
          </a:p>
          <a:p>
            <a:r>
              <a:rPr lang="zh-CN" altLang="en-US" sz="1200" dirty="0">
                <a:latin typeface="+mn-ea"/>
              </a:rPr>
              <a:t>图示：图中颜色越深的地区，表示其IPv6应用部署程度越高</a:t>
            </a:r>
            <a:endParaRPr lang="en-US" altLang="zh-CN" sz="1200" dirty="0">
              <a:latin typeface="+mn-ea"/>
            </a:endParaRPr>
          </a:p>
          <a:p>
            <a:r>
              <a:rPr lang="zh-CN" altLang="en-US" sz="1200" dirty="0">
                <a:latin typeface="+mn-ea"/>
              </a:rPr>
              <a:t>算法：是根据各个国家地区的网络（IPv6 Prefix/Transit IPv6 AS）、IPv6网站及IPv6用户等数据，按照一定权值分配计算方法，得出的IPv6部署程度综合情况</a:t>
            </a:r>
          </a:p>
        </p:txBody>
      </p:sp>
      <p:sp>
        <p:nvSpPr>
          <p:cNvPr id="6" name="矩形 5">
            <a:extLst>
              <a:ext uri="{FF2B5EF4-FFF2-40B4-BE49-F238E27FC236}">
                <a16:creationId xmlns:a16="http://schemas.microsoft.com/office/drawing/2014/main" xmlns="" id="{A8B36C0A-1D71-E347-AB37-A6A31C4DD37E}"/>
              </a:ext>
            </a:extLst>
          </p:cNvPr>
          <p:cNvSpPr/>
          <p:nvPr/>
        </p:nvSpPr>
        <p:spPr>
          <a:xfrm>
            <a:off x="6548063" y="1843477"/>
            <a:ext cx="4236720" cy="492443"/>
          </a:xfrm>
          <a:prstGeom prst="rect">
            <a:avLst/>
          </a:prstGeom>
        </p:spPr>
        <p:txBody>
          <a:bodyPr wrap="square">
            <a:spAutoFit/>
          </a:bodyPr>
          <a:lstStyle/>
          <a:p>
            <a:pPr algn="ctr"/>
            <a:r>
              <a:rPr lang="zh-CN" altLang="en-US" sz="1400" dirty="0">
                <a:latin typeface="+mn-ea"/>
                <a:cs typeface="Times New Roman" panose="02020603050405020304" pitchFamily="18" charset="0"/>
              </a:rPr>
              <a:t>全球部分国家IPv6部署率发展情况</a:t>
            </a:r>
            <a:endParaRPr lang="en-US" altLang="zh-CN" sz="1400" dirty="0">
              <a:latin typeface="+mn-ea"/>
              <a:cs typeface="Times New Roman" panose="02020603050405020304" pitchFamily="18" charset="0"/>
            </a:endParaRPr>
          </a:p>
          <a:p>
            <a:pPr algn="ctr"/>
            <a:r>
              <a:rPr lang="zh-CN" altLang="en-US" sz="1200" i="1" dirty="0">
                <a:latin typeface="+mn-ea"/>
                <a:cs typeface="Times New Roman" panose="02020603050405020304" pitchFamily="18" charset="0"/>
              </a:rPr>
              <a:t>（</a:t>
            </a:r>
            <a:r>
              <a:rPr lang="en-US" altLang="zh-CN" sz="1200" i="1" dirty="0">
                <a:latin typeface="+mn-ea"/>
                <a:cs typeface="Times New Roman" panose="02020603050405020304" pitchFamily="18" charset="0"/>
              </a:rPr>
              <a:t>2017.10 VS 2018.</a:t>
            </a:r>
            <a:r>
              <a:rPr lang="en-US" altLang="zh-Hans" sz="1200" i="1" dirty="0">
                <a:latin typeface="+mn-ea"/>
                <a:cs typeface="Times New Roman" panose="02020603050405020304" pitchFamily="18" charset="0"/>
              </a:rPr>
              <a:t>12</a:t>
            </a:r>
            <a:r>
              <a:rPr lang="zh-CN" altLang="en-US" sz="1200" i="1" dirty="0">
                <a:latin typeface="+mn-ea"/>
                <a:cs typeface="Times New Roman" panose="02020603050405020304" pitchFamily="18" charset="0"/>
              </a:rPr>
              <a:t>）</a:t>
            </a:r>
            <a:endParaRPr lang="zh-CN" altLang="en-US" sz="1200" i="1" dirty="0">
              <a:latin typeface="+mn-ea"/>
            </a:endParaRPr>
          </a:p>
        </p:txBody>
      </p:sp>
      <p:sp>
        <p:nvSpPr>
          <p:cNvPr id="7" name="矩形 6">
            <a:extLst>
              <a:ext uri="{FF2B5EF4-FFF2-40B4-BE49-F238E27FC236}">
                <a16:creationId xmlns:a16="http://schemas.microsoft.com/office/drawing/2014/main" xmlns="" id="{62438216-33AE-5548-A155-B81E6411C76E}"/>
              </a:ext>
            </a:extLst>
          </p:cNvPr>
          <p:cNvSpPr/>
          <p:nvPr/>
        </p:nvSpPr>
        <p:spPr>
          <a:xfrm>
            <a:off x="778697" y="1102580"/>
            <a:ext cx="10468954" cy="646331"/>
          </a:xfrm>
          <a:prstGeom prst="rect">
            <a:avLst/>
          </a:prstGeom>
        </p:spPr>
        <p:txBody>
          <a:bodyPr wrap="square">
            <a:spAutoFit/>
          </a:bodyPr>
          <a:lstStyle/>
          <a:p>
            <a:pPr>
              <a:spcBef>
                <a:spcPts val="600"/>
              </a:spcBef>
              <a:spcAft>
                <a:spcPts val="600"/>
              </a:spcAft>
              <a:defRPr/>
            </a:pPr>
            <a:r>
              <a:rPr lang="zh-CN" altLang="en-US" dirty="0">
                <a:latin typeface="微软雅黑" panose="020B0503020204020204" pitchFamily="34" charset="-122"/>
                <a:ea typeface="微软雅黑" panose="020B0503020204020204" pitchFamily="34" charset="-122"/>
              </a:rPr>
              <a:t>依据思科最新提供的全球</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部署情况看</a:t>
            </a:r>
            <a:r>
              <a:rPr lang="zh-CN" altLang="en-US" dirty="0">
                <a:latin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比利时、德国、希腊和乌拉圭部署率已经超过</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；亚洲范围内，印度和日本等国家</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部署已超过</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中国部署率为</a:t>
            </a:r>
            <a:r>
              <a:rPr lang="en-US" altLang="zh-Hans" dirty="0">
                <a:solidFill>
                  <a:srgbClr val="C00000"/>
                </a:solidFill>
                <a:latin typeface="微软雅黑" panose="020B0503020204020204" pitchFamily="34" charset="-122"/>
                <a:ea typeface="微软雅黑" panose="020B0503020204020204" pitchFamily="34" charset="-122"/>
              </a:rPr>
              <a:t>23.1</a:t>
            </a:r>
            <a:r>
              <a:rPr lang="en-US" altLang="zh-CN" dirty="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a:t>
            </a:r>
          </a:p>
        </p:txBody>
      </p:sp>
      <p:grpSp>
        <p:nvGrpSpPr>
          <p:cNvPr id="8" name="组合 7">
            <a:extLst>
              <a:ext uri="{FF2B5EF4-FFF2-40B4-BE49-F238E27FC236}">
                <a16:creationId xmlns:a16="http://schemas.microsoft.com/office/drawing/2014/main" xmlns="" id="{B8E659C8-229C-0B41-9193-C816F7CFAC42}"/>
              </a:ext>
            </a:extLst>
          </p:cNvPr>
          <p:cNvGrpSpPr/>
          <p:nvPr/>
        </p:nvGrpSpPr>
        <p:grpSpPr>
          <a:xfrm>
            <a:off x="5703893" y="2329763"/>
            <a:ext cx="5963478" cy="3346868"/>
            <a:chOff x="5703893" y="2329763"/>
            <a:chExt cx="5963478" cy="3346868"/>
          </a:xfrm>
        </p:grpSpPr>
        <p:grpSp>
          <p:nvGrpSpPr>
            <p:cNvPr id="9" name="组合 8">
              <a:extLst>
                <a:ext uri="{FF2B5EF4-FFF2-40B4-BE49-F238E27FC236}">
                  <a16:creationId xmlns:a16="http://schemas.microsoft.com/office/drawing/2014/main" xmlns="" id="{48CAD264-F209-5B48-BD83-A899ED558DC6}"/>
                </a:ext>
              </a:extLst>
            </p:cNvPr>
            <p:cNvGrpSpPr/>
            <p:nvPr/>
          </p:nvGrpSpPr>
          <p:grpSpPr>
            <a:xfrm>
              <a:off x="5703893" y="2329763"/>
              <a:ext cx="5963478" cy="3346868"/>
              <a:chOff x="6122505" y="2179289"/>
              <a:chExt cx="5620858" cy="3260866"/>
            </a:xfrm>
          </p:grpSpPr>
          <p:graphicFrame>
            <p:nvGraphicFramePr>
              <p:cNvPr id="12" name="图表 11">
                <a:extLst>
                  <a:ext uri="{FF2B5EF4-FFF2-40B4-BE49-F238E27FC236}">
                    <a16:creationId xmlns:a16="http://schemas.microsoft.com/office/drawing/2014/main" xmlns="" id="{617CFB18-B1B3-6C46-B491-D3EE7FA5067F}"/>
                  </a:ext>
                </a:extLst>
              </p:cNvPr>
              <p:cNvGraphicFramePr/>
              <p:nvPr>
                <p:extLst>
                  <p:ext uri="{D42A27DB-BD31-4B8C-83A1-F6EECF244321}">
                    <p14:modId xmlns:p14="http://schemas.microsoft.com/office/powerpoint/2010/main" val="3921081338"/>
                  </p:ext>
                </p:extLst>
              </p:nvPr>
            </p:nvGraphicFramePr>
            <p:xfrm>
              <a:off x="6122505" y="2179289"/>
              <a:ext cx="5620858" cy="3260866"/>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a:extLst>
                  <a:ext uri="{FF2B5EF4-FFF2-40B4-BE49-F238E27FC236}">
                    <a16:creationId xmlns:a16="http://schemas.microsoft.com/office/drawing/2014/main" xmlns="" id="{19330481-F29C-3544-84EF-818BA563EA51}"/>
                  </a:ext>
                </a:extLst>
              </p:cNvPr>
              <p:cNvSpPr/>
              <p:nvPr/>
            </p:nvSpPr>
            <p:spPr>
              <a:xfrm>
                <a:off x="10672825" y="2246103"/>
                <a:ext cx="737625" cy="269881"/>
              </a:xfrm>
              <a:prstGeom prst="rect">
                <a:avLst/>
              </a:prstGeom>
            </p:spPr>
            <p:txBody>
              <a:bodyPr wrap="none">
                <a:spAutoFit/>
              </a:bodyPr>
              <a:lstStyle/>
              <a:p>
                <a:r>
                  <a:rPr lang="zh-CN" altLang="en-US" sz="1200" dirty="0">
                    <a:latin typeface="+mn-ea"/>
                  </a:rPr>
                  <a:t>单位：</a:t>
                </a:r>
                <a:r>
                  <a:rPr lang="en-US" altLang="zh-CN" sz="1200" dirty="0">
                    <a:latin typeface="+mn-ea"/>
                  </a:rPr>
                  <a:t>%</a:t>
                </a:r>
                <a:endParaRPr lang="zh-CN" altLang="en-US" sz="1200" dirty="0">
                  <a:latin typeface="+mn-ea"/>
                </a:endParaRPr>
              </a:p>
            </p:txBody>
          </p:sp>
        </p:grpSp>
        <p:sp>
          <p:nvSpPr>
            <p:cNvPr id="10" name="文本框 9">
              <a:extLst>
                <a:ext uri="{FF2B5EF4-FFF2-40B4-BE49-F238E27FC236}">
                  <a16:creationId xmlns:a16="http://schemas.microsoft.com/office/drawing/2014/main" xmlns="" id="{A12DF9F6-BE23-5943-9109-48D20C5ED933}"/>
                </a:ext>
              </a:extLst>
            </p:cNvPr>
            <p:cNvSpPr txBox="1"/>
            <p:nvPr/>
          </p:nvSpPr>
          <p:spPr>
            <a:xfrm>
              <a:off x="7078028" y="3955775"/>
              <a:ext cx="261731" cy="830997"/>
            </a:xfrm>
            <a:prstGeom prst="rect">
              <a:avLst/>
            </a:prstGeom>
            <a:noFill/>
          </p:spPr>
          <p:txBody>
            <a:bodyPr wrap="square" rtlCol="0">
              <a:spAutoFit/>
            </a:bodyPr>
            <a:lstStyle/>
            <a:p>
              <a:r>
                <a:rPr lang="zh-CN" altLang="en-US" sz="1200" i="1" dirty="0">
                  <a:solidFill>
                    <a:schemeClr val="bg1">
                      <a:lumMod val="50000"/>
                    </a:schemeClr>
                  </a:solidFill>
                  <a:latin typeface="微软雅黑" panose="020B0503020204020204" pitchFamily="34" charset="-122"/>
                </a:rPr>
                <a:t>数据从缺</a:t>
              </a:r>
            </a:p>
          </p:txBody>
        </p:sp>
        <p:sp>
          <p:nvSpPr>
            <p:cNvPr id="11" name="文本框 10">
              <a:extLst>
                <a:ext uri="{FF2B5EF4-FFF2-40B4-BE49-F238E27FC236}">
                  <a16:creationId xmlns:a16="http://schemas.microsoft.com/office/drawing/2014/main" xmlns="" id="{381E63BB-9F25-0744-8B60-C46696394AFF}"/>
                </a:ext>
              </a:extLst>
            </p:cNvPr>
            <p:cNvSpPr txBox="1"/>
            <p:nvPr/>
          </p:nvSpPr>
          <p:spPr>
            <a:xfrm>
              <a:off x="7641620" y="3955775"/>
              <a:ext cx="261731" cy="830997"/>
            </a:xfrm>
            <a:prstGeom prst="rect">
              <a:avLst/>
            </a:prstGeom>
            <a:noFill/>
          </p:spPr>
          <p:txBody>
            <a:bodyPr wrap="square" rtlCol="0">
              <a:spAutoFit/>
            </a:bodyPr>
            <a:lstStyle/>
            <a:p>
              <a:r>
                <a:rPr lang="zh-CN" altLang="en-US" sz="1200" i="1" dirty="0">
                  <a:solidFill>
                    <a:schemeClr val="bg1">
                      <a:lumMod val="50000"/>
                    </a:schemeClr>
                  </a:solidFill>
                  <a:latin typeface="微软雅黑" panose="020B0503020204020204" pitchFamily="34" charset="-122"/>
                </a:rPr>
                <a:t>数据从缺</a:t>
              </a:r>
            </a:p>
          </p:txBody>
        </p:sp>
      </p:grpSp>
      <p:pic>
        <p:nvPicPr>
          <p:cNvPr id="14" name="图片 13">
            <a:extLst>
              <a:ext uri="{FF2B5EF4-FFF2-40B4-BE49-F238E27FC236}">
                <a16:creationId xmlns:a16="http://schemas.microsoft.com/office/drawing/2014/main" xmlns="" id="{2E8CF5AA-FDB2-894B-A633-CFCC72EF1F72}"/>
              </a:ext>
            </a:extLst>
          </p:cNvPr>
          <p:cNvPicPr>
            <a:picLocks noChangeAspect="1"/>
          </p:cNvPicPr>
          <p:nvPr/>
        </p:nvPicPr>
        <p:blipFill rotWithShape="1">
          <a:blip r:embed="rId3"/>
          <a:srcRect l="4182" r="2199"/>
          <a:stretch/>
        </p:blipFill>
        <p:spPr>
          <a:xfrm>
            <a:off x="406008" y="2336500"/>
            <a:ext cx="5157475" cy="3340131"/>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389228337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未</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422919" y="284314"/>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对资源改造</a:t>
            </a:r>
            <a:endParaRPr kumimoji="1" lang="zh-CN" altLang="zh-CN" sz="3200" dirty="0">
              <a:solidFill>
                <a:srgbClr val="12436D"/>
              </a:solidFill>
              <a:latin typeface="Microsoft YaHei" panose="020B0503020204020204" pitchFamily="34" charset="-122"/>
              <a:ea typeface="Microsoft YaHei" panose="020B0503020204020204" pitchFamily="34" charset="-122"/>
              <a:cs typeface="+mj-cs"/>
            </a:endParaRPr>
          </a:p>
        </p:txBody>
      </p:sp>
      <p:sp>
        <p:nvSpPr>
          <p:cNvPr id="3" name="文本框 2"/>
          <p:cNvSpPr txBox="1"/>
          <p:nvPr/>
        </p:nvSpPr>
        <p:spPr>
          <a:xfrm>
            <a:off x="1744722" y="5661074"/>
            <a:ext cx="3466013"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内蒙古地区教育网</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开通</a:t>
            </a:r>
            <a:r>
              <a:rPr lang="en-US" altLang="zh-CN" dirty="0" smtClean="0">
                <a:latin typeface="微软雅黑" panose="020B0503020204020204" pitchFamily="34" charset="-122"/>
                <a:ea typeface="微软雅黑" panose="020B0503020204020204" pitchFamily="34" charset="-122"/>
              </a:rPr>
              <a:t>95%</a:t>
            </a: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7136336" y="5661074"/>
            <a:ext cx="379302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内蒙古</a:t>
            </a:r>
            <a:r>
              <a:rPr lang="zh-CN" altLang="en-US" dirty="0" smtClean="0">
                <a:latin typeface="微软雅黑" panose="020B0503020204020204" pitchFamily="34" charset="-122"/>
                <a:ea typeface="微软雅黑" panose="020B0503020204020204" pitchFamily="34" charset="-122"/>
              </a:rPr>
              <a:t>地区教育网</a:t>
            </a:r>
            <a:r>
              <a:rPr lang="en-US" altLang="zh-CN" dirty="0" smtClean="0">
                <a:latin typeface="微软雅黑" panose="020B0503020204020204" pitchFamily="34" charset="-122"/>
                <a:ea typeface="微软雅黑" panose="020B0503020204020204" pitchFamily="34" charset="-122"/>
              </a:rPr>
              <a:t>IPV6</a:t>
            </a:r>
            <a:r>
              <a:rPr lang="zh-CN" altLang="en-US" dirty="0" smtClean="0">
                <a:latin typeface="微软雅黑" panose="020B0503020204020204" pitchFamily="34" charset="-122"/>
                <a:ea typeface="微软雅黑" panose="020B0503020204020204" pitchFamily="34" charset="-122"/>
              </a:rPr>
              <a:t>网站开通</a:t>
            </a:r>
            <a:r>
              <a:rPr lang="en-US" altLang="zh-CN" dirty="0" smtClean="0">
                <a:latin typeface="微软雅黑" panose="020B0503020204020204" pitchFamily="34" charset="-122"/>
                <a:ea typeface="微软雅黑" panose="020B0503020204020204" pitchFamily="34" charset="-122"/>
              </a:rPr>
              <a:t>0%</a:t>
            </a: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7544053" y="933296"/>
            <a:ext cx="3454792"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内蒙古地区教育网接入用户</a:t>
            </a:r>
            <a:r>
              <a:rPr lang="en-US" altLang="zh-CN" dirty="0" smtClean="0">
                <a:latin typeface="微软雅黑" panose="020B0503020204020204" pitchFamily="34" charset="-122"/>
                <a:ea typeface="微软雅黑" panose="020B0503020204020204" pitchFamily="34" charset="-122"/>
              </a:rPr>
              <a:t>22</a:t>
            </a:r>
            <a:r>
              <a:rPr lang="zh-CN" altLang="en-US" dirty="0" smtClean="0">
                <a:latin typeface="微软雅黑" panose="020B0503020204020204" pitchFamily="34" charset="-122"/>
                <a:ea typeface="微软雅黑" panose="020B0503020204020204" pitchFamily="34" charset="-122"/>
              </a:rPr>
              <a:t>个</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1744722" y="2418916"/>
            <a:ext cx="9184640" cy="3207305"/>
          </a:xfrm>
          <a:prstGeom prst="rect">
            <a:avLst/>
          </a:prstGeom>
        </p:spPr>
      </p:pic>
      <p:pic>
        <p:nvPicPr>
          <p:cNvPr id="6" name="图片 5"/>
          <p:cNvPicPr>
            <a:picLocks noChangeAspect="1"/>
          </p:cNvPicPr>
          <p:nvPr/>
        </p:nvPicPr>
        <p:blipFill>
          <a:blip r:embed="rId4"/>
          <a:stretch>
            <a:fillRect/>
          </a:stretch>
        </p:blipFill>
        <p:spPr>
          <a:xfrm>
            <a:off x="1300480" y="1836150"/>
            <a:ext cx="10293065" cy="734337"/>
          </a:xfrm>
          <a:prstGeom prst="rect">
            <a:avLst/>
          </a:prstGeom>
        </p:spPr>
      </p:pic>
      <p:sp>
        <p:nvSpPr>
          <p:cNvPr id="7" name="矩形 6"/>
          <p:cNvSpPr/>
          <p:nvPr/>
        </p:nvSpPr>
        <p:spPr>
          <a:xfrm>
            <a:off x="398080" y="940944"/>
            <a:ext cx="5514651"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内蒙古教育网接入用户，</a:t>
            </a:r>
            <a:r>
              <a:rPr lang="en-US" altLang="zh-CN" sz="2400" b="1" dirty="0">
                <a:latin typeface="微软雅黑" panose="020B0503020204020204" pitchFamily="34" charset="-122"/>
                <a:ea typeface="微软雅黑" panose="020B0503020204020204" pitchFamily="34" charset="-122"/>
              </a:rPr>
              <a:t>IPV6</a:t>
            </a:r>
            <a:r>
              <a:rPr lang="zh-CN" altLang="en-US" sz="2400" b="1" dirty="0">
                <a:latin typeface="微软雅黑" panose="020B0503020204020204" pitchFamily="34" charset="-122"/>
                <a:ea typeface="微软雅黑" panose="020B0503020204020204" pitchFamily="34" charset="-122"/>
              </a:rPr>
              <a:t>开通情况</a:t>
            </a:r>
            <a:endParaRPr lang="zh-CN" altLang="zh-CN"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69367791"/>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088" y="1217909"/>
            <a:ext cx="10026234" cy="3816253"/>
          </a:xfrm>
          <a:prstGeom prst="rect">
            <a:avLst/>
          </a:prstGeom>
          <a:solidFill>
            <a:schemeClr val="accent1">
              <a:lumMod val="75000"/>
              <a:alpha val="50000"/>
            </a:schemeClr>
          </a:solidFill>
          <a:effectLst>
            <a:outerShdw blurRad="50800" dist="38100" dir="18900000" algn="bl" rotWithShape="0">
              <a:prstClr val="black">
                <a:alpha val="40000"/>
              </a:prstClr>
            </a:outerShdw>
          </a:effectLst>
          <a:extLst/>
        </p:spPr>
      </p:pic>
      <p:sp>
        <p:nvSpPr>
          <p:cNvPr id="3" name="矩形 2"/>
          <p:cNvSpPr/>
          <p:nvPr/>
        </p:nvSpPr>
        <p:spPr>
          <a:xfrm>
            <a:off x="422919" y="284314"/>
            <a:ext cx="9287751" cy="535529"/>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资源支持</a:t>
            </a: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IPv6</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访问</a:t>
            </a: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双栈方案</a:t>
            </a:r>
          </a:p>
        </p:txBody>
      </p:sp>
      <p:sp>
        <p:nvSpPr>
          <p:cNvPr id="4" name="矩形 3"/>
          <p:cNvSpPr/>
          <p:nvPr/>
        </p:nvSpPr>
        <p:spPr>
          <a:xfrm rot="193884">
            <a:off x="4213035" y="2254831"/>
            <a:ext cx="625838" cy="1264169"/>
          </a:xfrm>
          <a:prstGeom prst="rect">
            <a:avLst/>
          </a:prstGeom>
          <a:blipFill dpi="0" rotWithShape="1">
            <a:blip r:embed="rId3">
              <a:alphaModFix amt="40000"/>
            </a:blip>
            <a:srcRect/>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n w="0"/>
                <a:solidFill>
                  <a:schemeClr val="tx1"/>
                </a:solidFill>
                <a:effectLst>
                  <a:outerShdw blurRad="38100" dist="19050" dir="2700000" algn="tl" rotWithShape="0">
                    <a:schemeClr val="dk1">
                      <a:alpha val="40000"/>
                    </a:schemeClr>
                  </a:outerShdw>
                </a:effectLst>
              </a:rPr>
              <a:t>安全设备</a:t>
            </a:r>
            <a:endParaRPr lang="en-US" altLang="zh-CN" dirty="0" smtClean="0">
              <a:ln w="0"/>
              <a:solidFill>
                <a:schemeClr val="tx1"/>
              </a:solidFill>
              <a:effectLst>
                <a:outerShdw blurRad="38100" dist="19050" dir="2700000" algn="tl" rotWithShape="0">
                  <a:schemeClr val="dk1">
                    <a:alpha val="40000"/>
                  </a:schemeClr>
                </a:outerShdw>
              </a:effectLst>
            </a:endParaRPr>
          </a:p>
        </p:txBody>
      </p:sp>
      <p:sp>
        <p:nvSpPr>
          <p:cNvPr id="6" name="左箭头 5"/>
          <p:cNvSpPr/>
          <p:nvPr/>
        </p:nvSpPr>
        <p:spPr>
          <a:xfrm>
            <a:off x="9393690" y="5381396"/>
            <a:ext cx="636999" cy="222858"/>
          </a:xfrm>
          <a:prstGeom prst="leftArrow">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b="1"/>
          </a:p>
        </p:txBody>
      </p:sp>
      <p:sp>
        <p:nvSpPr>
          <p:cNvPr id="7" name="左箭头 6"/>
          <p:cNvSpPr/>
          <p:nvPr/>
        </p:nvSpPr>
        <p:spPr>
          <a:xfrm flipV="1">
            <a:off x="9393690" y="5753281"/>
            <a:ext cx="636999" cy="236446"/>
          </a:xfrm>
          <a:prstGeom prst="leftArrow">
            <a:avLst/>
          </a:prstGeom>
          <a:solidFill>
            <a:srgbClr val="036CB5"/>
          </a:solidFill>
          <a:ln>
            <a:solidFill>
              <a:srgbClr val="036CB5"/>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p>
        </p:txBody>
      </p:sp>
      <p:sp>
        <p:nvSpPr>
          <p:cNvPr id="8" name="文本框 7"/>
          <p:cNvSpPr txBox="1"/>
          <p:nvPr/>
        </p:nvSpPr>
        <p:spPr>
          <a:xfrm>
            <a:off x="10175144" y="5323641"/>
            <a:ext cx="1151277" cy="369332"/>
          </a:xfrm>
          <a:prstGeom prst="rect">
            <a:avLst/>
          </a:prstGeom>
          <a:noFill/>
        </p:spPr>
        <p:txBody>
          <a:bodyPr wrap="none" rtlCol="0">
            <a:spAutoFit/>
          </a:bodyPr>
          <a:lstStyle/>
          <a:p>
            <a:r>
              <a:rPr lang="en-US" altLang="zh-CN" b="1" dirty="0" smtClean="0">
                <a:latin typeface="微软雅黑" panose="020B0503020204020204" pitchFamily="34" charset="-122"/>
                <a:ea typeface="微软雅黑" panose="020B0503020204020204" pitchFamily="34" charset="-122"/>
              </a:rPr>
              <a:t>IPv6</a:t>
            </a:r>
            <a:r>
              <a:rPr lang="zh-CN" altLang="en-US" b="1" dirty="0" smtClean="0">
                <a:latin typeface="微软雅黑" panose="020B0503020204020204" pitchFamily="34" charset="-122"/>
                <a:ea typeface="微软雅黑" panose="020B0503020204020204" pitchFamily="34" charset="-122"/>
              </a:rPr>
              <a:t>链路</a:t>
            </a:r>
            <a:endParaRPr lang="zh-CN" altLang="en-US"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10168402" y="5691390"/>
            <a:ext cx="1151277" cy="369332"/>
          </a:xfrm>
          <a:prstGeom prst="rect">
            <a:avLst/>
          </a:prstGeom>
          <a:noFill/>
        </p:spPr>
        <p:txBody>
          <a:bodyPr wrap="none" rtlCol="0">
            <a:spAutoFit/>
          </a:bodyPr>
          <a:lstStyle/>
          <a:p>
            <a:r>
              <a:rPr lang="en-US" altLang="zh-CN" b="1" dirty="0" smtClean="0">
                <a:solidFill>
                  <a:schemeClr val="accent1">
                    <a:lumMod val="75000"/>
                  </a:schemeClr>
                </a:solidFill>
                <a:latin typeface="微软雅黑" panose="020B0503020204020204" pitchFamily="34" charset="-122"/>
                <a:ea typeface="微软雅黑" panose="020B0503020204020204" pitchFamily="34" charset="-122"/>
              </a:rPr>
              <a:t>IPv4</a:t>
            </a:r>
            <a:r>
              <a:rPr lang="zh-CN" altLang="en-US" b="1" dirty="0" smtClean="0">
                <a:solidFill>
                  <a:schemeClr val="accent1">
                    <a:lumMod val="75000"/>
                  </a:schemeClr>
                </a:solidFill>
                <a:latin typeface="微软雅黑" panose="020B0503020204020204" pitchFamily="34" charset="-122"/>
                <a:ea typeface="微软雅黑" panose="020B0503020204020204" pitchFamily="34" charset="-122"/>
              </a:rPr>
              <a:t>链路</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教育未来</a:t>
            </a:r>
          </a:p>
        </p:txBody>
      </p:sp>
      <p:pic>
        <p:nvPicPr>
          <p:cNvPr id="11" name="图片 10"/>
          <p:cNvPicPr>
            <a:picLocks noChangeAspect="1"/>
          </p:cNvPicPr>
          <p:nvPr/>
        </p:nvPicPr>
        <p:blipFill>
          <a:blip r:embed="rId4"/>
          <a:stretch>
            <a:fillRect/>
          </a:stretch>
        </p:blipFill>
        <p:spPr>
          <a:xfrm>
            <a:off x="9909485" y="10160"/>
            <a:ext cx="2275773" cy="711200"/>
          </a:xfrm>
          <a:prstGeom prst="rect">
            <a:avLst/>
          </a:prstGeom>
        </p:spPr>
      </p:pic>
      <p:pic>
        <p:nvPicPr>
          <p:cNvPr id="12" name="图片 11"/>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5842000"/>
            <a:ext cx="12192000" cy="1020957"/>
          </a:xfrm>
          <a:prstGeom prst="rect">
            <a:avLst/>
          </a:prstGeom>
        </p:spPr>
      </p:pic>
      <p:sp>
        <p:nvSpPr>
          <p:cNvPr id="2" name="文本框 1"/>
          <p:cNvSpPr txBox="1"/>
          <p:nvPr/>
        </p:nvSpPr>
        <p:spPr>
          <a:xfrm>
            <a:off x="4397380" y="1819549"/>
            <a:ext cx="1338828" cy="369332"/>
          </a:xfrm>
          <a:prstGeom prst="rect">
            <a:avLst/>
          </a:prstGeom>
          <a:noFill/>
        </p:spPr>
        <p:txBody>
          <a:bodyPr wrap="none" rtlCol="0">
            <a:spAutoFit/>
          </a:bodyPr>
          <a:lstStyle/>
          <a:p>
            <a:r>
              <a:rPr lang="zh-CN" altLang="en-US" b="1" dirty="0" smtClean="0">
                <a:solidFill>
                  <a:srgbClr val="FF0000"/>
                </a:solidFill>
              </a:rPr>
              <a:t>？？？安全</a:t>
            </a:r>
            <a:endParaRPr lang="zh-CN" altLang="en-US" b="1" dirty="0">
              <a:solidFill>
                <a:srgbClr val="FF0000"/>
              </a:solidFill>
            </a:endParaRPr>
          </a:p>
        </p:txBody>
      </p:sp>
      <p:sp>
        <p:nvSpPr>
          <p:cNvPr id="5" name="矩形 4"/>
          <p:cNvSpPr/>
          <p:nvPr/>
        </p:nvSpPr>
        <p:spPr>
          <a:xfrm>
            <a:off x="1252088" y="4215552"/>
            <a:ext cx="7514091" cy="2554545"/>
          </a:xfrm>
          <a:prstGeom prst="rect">
            <a:avLst/>
          </a:prstGeom>
        </p:spPr>
        <p:txBody>
          <a:bodyPr wrap="square">
            <a:spAutoFit/>
          </a:bodyPr>
          <a:lstStyle/>
          <a:p>
            <a:pPr marL="285750" indent="-285750" fontAlgn="ctr">
              <a:lnSpc>
                <a:spcPct val="200000"/>
              </a:lnSpc>
              <a:buFont typeface="Wingdings" panose="05000000000000000000" pitchFamily="2" charset="2"/>
              <a:buChar char="l"/>
            </a:pP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目前信息系统安全等级保护制度暂未更新如何支持 </a:t>
            </a:r>
            <a:r>
              <a:rPr lang="en-US" altLang="zh-CN" sz="1600" b="1" dirty="0">
                <a:solidFill>
                  <a:schemeClr val="accent2">
                    <a:lumMod val="75000"/>
                  </a:schemeClr>
                </a:solidFill>
                <a:latin typeface="微软雅黑" panose="020B0503020204020204" pitchFamily="34" charset="-122"/>
                <a:ea typeface="微软雅黑" panose="020B0503020204020204" pitchFamily="34" charset="-122"/>
              </a:rPr>
              <a:t>IPv6 </a:t>
            </a: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的新</a:t>
            </a: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rPr>
              <a:t>版本</a:t>
            </a:r>
            <a:endParaRPr lang="en-US" altLang="zh-CN" sz="1600" b="1" dirty="0">
              <a:solidFill>
                <a:schemeClr val="accent2">
                  <a:lumMod val="75000"/>
                </a:schemeClr>
              </a:solidFill>
              <a:latin typeface="微软雅黑" panose="020B0503020204020204" pitchFamily="34" charset="-122"/>
              <a:ea typeface="微软雅黑" panose="020B0503020204020204" pitchFamily="34" charset="-122"/>
            </a:endParaRPr>
          </a:p>
          <a:p>
            <a:pPr marL="285750" indent="-285750" fontAlgn="ctr">
              <a:lnSpc>
                <a:spcPct val="200000"/>
              </a:lnSpc>
              <a:buFont typeface="Wingdings" panose="05000000000000000000" pitchFamily="2" charset="2"/>
              <a:buChar char="l"/>
            </a:pP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国内安全设备厂商对</a:t>
            </a:r>
            <a:r>
              <a:rPr lang="en-US" altLang="zh-CN" sz="1600" b="1" dirty="0">
                <a:solidFill>
                  <a:schemeClr val="accent2">
                    <a:lumMod val="75000"/>
                  </a:schemeClr>
                </a:solidFill>
                <a:latin typeface="微软雅黑" panose="020B0503020204020204" pitchFamily="34" charset="-122"/>
                <a:ea typeface="微软雅黑" panose="020B0503020204020204" pitchFamily="34" charset="-122"/>
              </a:rPr>
              <a:t>IPv6</a:t>
            </a: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支持不</a:t>
            </a: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rPr>
              <a:t>完善</a:t>
            </a:r>
            <a:endParaRPr lang="en-US" altLang="zh-CN" sz="1600" b="1" dirty="0" smtClean="0">
              <a:solidFill>
                <a:schemeClr val="accent2">
                  <a:lumMod val="75000"/>
                </a:schemeClr>
              </a:solidFill>
              <a:latin typeface="微软雅黑" panose="020B0503020204020204" pitchFamily="34" charset="-122"/>
              <a:ea typeface="微软雅黑" panose="020B0503020204020204" pitchFamily="34" charset="-122"/>
            </a:endParaRPr>
          </a:p>
          <a:p>
            <a:pPr marL="285750" indent="-285750" fontAlgn="ctr">
              <a:lnSpc>
                <a:spcPct val="200000"/>
              </a:lnSpc>
              <a:buFont typeface="Wingdings" panose="05000000000000000000" pitchFamily="2" charset="2"/>
              <a:buChar char="l"/>
            </a:pPr>
            <a:r>
              <a:rPr lang="zh-CN" altLang="en-US" sz="1600" b="1" dirty="0">
                <a:latin typeface="微软雅黑" panose="020B0503020204020204" pitchFamily="34" charset="-122"/>
                <a:ea typeface="微软雅黑" panose="020B0503020204020204" pitchFamily="34" charset="-122"/>
              </a:rPr>
              <a:t>防火墙等设备同时启用 </a:t>
            </a:r>
            <a:r>
              <a:rPr lang="en-US" altLang="zh-CN" sz="1600" b="1" dirty="0">
                <a:latin typeface="微软雅黑" panose="020B0503020204020204" pitchFamily="34" charset="-122"/>
                <a:ea typeface="微软雅黑" panose="020B0503020204020204" pitchFamily="34" charset="-122"/>
              </a:rPr>
              <a:t>IPv4 </a:t>
            </a:r>
            <a:r>
              <a:rPr lang="zh-CN" altLang="en-US" sz="1600" b="1" dirty="0">
                <a:latin typeface="微软雅黑" panose="020B0503020204020204" pitchFamily="34" charset="-122"/>
                <a:ea typeface="微软雅黑" panose="020B0503020204020204" pitchFamily="34" charset="-122"/>
              </a:rPr>
              <a:t>和 </a:t>
            </a:r>
            <a:r>
              <a:rPr lang="en-US" altLang="zh-CN" sz="1600" b="1" dirty="0">
                <a:latin typeface="微软雅黑" panose="020B0503020204020204" pitchFamily="34" charset="-122"/>
                <a:ea typeface="微软雅黑" panose="020B0503020204020204" pitchFamily="34" charset="-122"/>
              </a:rPr>
              <a:t>IPv6 </a:t>
            </a:r>
            <a:r>
              <a:rPr lang="zh-CN" altLang="en-US" sz="1600" b="1" dirty="0">
                <a:solidFill>
                  <a:schemeClr val="accent2">
                    <a:lumMod val="75000"/>
                  </a:schemeClr>
                </a:solidFill>
                <a:latin typeface="微软雅黑" panose="020B0503020204020204" pitchFamily="34" charset="-122"/>
                <a:ea typeface="微软雅黑" panose="020B0503020204020204" pitchFamily="34" charset="-122"/>
              </a:rPr>
              <a:t>两套策略，相互交叉；</a:t>
            </a:r>
            <a:r>
              <a:rPr lang="zh-CN" altLang="en-US" sz="1600" b="1" dirty="0">
                <a:latin typeface="微软雅黑" panose="020B0503020204020204" pitchFamily="34" charset="-122"/>
                <a:ea typeface="微软雅黑" panose="020B0503020204020204" pitchFamily="34" charset="-122"/>
              </a:rPr>
              <a:t>技术人员的维护工作量增加 </a:t>
            </a:r>
            <a:r>
              <a:rPr lang="en-US" altLang="zh-CN" sz="1600" b="1" dirty="0">
                <a:latin typeface="微软雅黑" panose="020B0503020204020204" pitchFamily="34" charset="-122"/>
                <a:ea typeface="微软雅黑" panose="020B0503020204020204" pitchFamily="34" charset="-122"/>
              </a:rPr>
              <a:t>1 </a:t>
            </a:r>
            <a:r>
              <a:rPr lang="zh-CN" altLang="en-US" sz="1600" b="1" dirty="0">
                <a:latin typeface="微软雅黑" panose="020B0503020204020204" pitchFamily="34" charset="-122"/>
                <a:ea typeface="微软雅黑" panose="020B0503020204020204" pitchFamily="34" charset="-122"/>
              </a:rPr>
              <a:t>倍</a:t>
            </a:r>
            <a:r>
              <a:rPr lang="zh-CN" altLang="en-US" sz="1600" b="1" dirty="0" smtClean="0">
                <a:latin typeface="微软雅黑" panose="020B0503020204020204" pitchFamily="34" charset="-122"/>
                <a:ea typeface="微软雅黑" panose="020B0503020204020204" pitchFamily="34" charset="-122"/>
              </a:rPr>
              <a:t>以上</a:t>
            </a:r>
            <a:endParaRPr lang="en-US" altLang="zh-CN" sz="1600" b="1" dirty="0">
              <a:latin typeface="微软雅黑" panose="020B0503020204020204" pitchFamily="34" charset="-122"/>
              <a:ea typeface="微软雅黑" panose="020B0503020204020204" pitchFamily="34" charset="-122"/>
            </a:endParaRPr>
          </a:p>
          <a:p>
            <a:pPr marL="285750" indent="-285750" fontAlgn="ctr">
              <a:lnSpc>
                <a:spcPct val="200000"/>
              </a:lnSpc>
              <a:buFont typeface="Wingdings" panose="05000000000000000000" pitchFamily="2" charset="2"/>
              <a:buChar char="l"/>
            </a:pPr>
            <a:endParaRPr lang="en-US" altLang="zh-CN" sz="1600" b="1" dirty="0">
              <a:solidFill>
                <a:schemeClr val="accent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8216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3910A1-D998-8E46-BD7B-63E2B1A837A8}"/>
              </a:ext>
            </a:extLst>
          </p:cNvPr>
          <p:cNvSpPr>
            <a:spLocks noGrp="1"/>
          </p:cNvSpPr>
          <p:nvPr>
            <p:ph type="title"/>
          </p:nvPr>
        </p:nvSpPr>
        <p:spPr/>
        <p:txBody>
          <a:bodyPr>
            <a:normAutofit fontScale="90000"/>
          </a:bodyPr>
          <a:lstStyle/>
          <a:p>
            <a:r>
              <a:rPr kumimoji="1" lang="zh-Hans" altLang="en-US" dirty="0" smtClean="0"/>
              <a:t>提供</a:t>
            </a:r>
            <a:r>
              <a:rPr kumimoji="1" lang="en-US" altLang="zh-CN" dirty="0" smtClean="0"/>
              <a:t>IPv4/IPv6</a:t>
            </a:r>
            <a:r>
              <a:rPr kumimoji="1" lang="zh-CN" altLang="en-US" dirty="0" smtClean="0"/>
              <a:t>的翻译 </a:t>
            </a:r>
            <a:r>
              <a:rPr kumimoji="1" lang="en-US" altLang="zh-CN" dirty="0" smtClean="0"/>
              <a:t>- IVI</a:t>
            </a:r>
            <a:endParaRPr kumimoji="1" lang="zh-CN" altLang="en-US" dirty="0"/>
          </a:p>
        </p:txBody>
      </p:sp>
      <p:pic>
        <p:nvPicPr>
          <p:cNvPr id="65" name="图片 64"/>
          <p:cNvPicPr>
            <a:picLocks noChangeAspect="1"/>
          </p:cNvPicPr>
          <p:nvPr/>
        </p:nvPicPr>
        <p:blipFill>
          <a:blip r:embed="rId2"/>
          <a:stretch>
            <a:fillRect/>
          </a:stretch>
        </p:blipFill>
        <p:spPr>
          <a:xfrm>
            <a:off x="2068830" y="1386558"/>
            <a:ext cx="7613650" cy="3661923"/>
          </a:xfrm>
          <a:prstGeom prst="rect">
            <a:avLst/>
          </a:prstGeom>
          <a:effectLst>
            <a:outerShdw blurRad="50800" dist="38100" dir="18900000" algn="bl" rotWithShape="0">
              <a:prstClr val="black">
                <a:alpha val="40000"/>
              </a:prstClr>
            </a:outerShdw>
          </a:effectLst>
        </p:spPr>
      </p:pic>
      <p:sp>
        <p:nvSpPr>
          <p:cNvPr id="3" name="矩形 2"/>
          <p:cNvSpPr/>
          <p:nvPr/>
        </p:nvSpPr>
        <p:spPr>
          <a:xfrm>
            <a:off x="925273" y="5219963"/>
            <a:ext cx="5499839" cy="707886"/>
          </a:xfrm>
          <a:prstGeom prst="rect">
            <a:avLst/>
          </a:prstGeom>
        </p:spPr>
        <p:txBody>
          <a:bodyPr wrap="none">
            <a:spAutoFit/>
          </a:bodyPr>
          <a:lstStyle/>
          <a:p>
            <a:pPr marL="990600" lvl="1" defTabSz="914354">
              <a:lnSpc>
                <a:spcPct val="200000"/>
              </a:lnSpc>
            </a:pPr>
            <a:r>
              <a:rPr lang="en-US" altLang="zh-CN" sz="2000" b="1" dirty="0">
                <a:solidFill>
                  <a:schemeClr val="accent5">
                    <a:lumMod val="50000"/>
                  </a:schemeClr>
                </a:solidFill>
                <a:latin typeface="微软雅黑" panose="020B0503020204020204" pitchFamily="34" charset="-122"/>
                <a:ea typeface="微软雅黑" panose="020B0503020204020204" pitchFamily="34" charset="-122"/>
              </a:rPr>
              <a:t>IPv4</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rPr>
              <a:t>和</a:t>
            </a:r>
            <a:r>
              <a:rPr lang="en-US" altLang="zh-CN" sz="2000" b="1" dirty="0" smtClean="0">
                <a:solidFill>
                  <a:schemeClr val="accent5">
                    <a:lumMod val="50000"/>
                  </a:schemeClr>
                </a:solidFill>
                <a:latin typeface="微软雅黑" panose="020B0503020204020204" pitchFamily="34" charset="-122"/>
                <a:ea typeface="微软雅黑" panose="020B0503020204020204" pitchFamily="34" charset="-122"/>
              </a:rPr>
              <a:t>IPv6</a:t>
            </a:r>
            <a:r>
              <a:rPr lang="zh-CN" altLang="en-US" sz="2000" b="1" dirty="0" smtClean="0">
                <a:solidFill>
                  <a:schemeClr val="accent5">
                    <a:lumMod val="50000"/>
                  </a:schemeClr>
                </a:solidFill>
                <a:latin typeface="微软雅黑" panose="020B0503020204020204" pitchFamily="34" charset="-122"/>
                <a:ea typeface="微软雅黑" panose="020B0503020204020204" pitchFamily="34" charset="-122"/>
              </a:rPr>
              <a:t>不兼容的网络间实现翻译</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344532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任意多边形 64"/>
          <p:cNvSpPr/>
          <p:nvPr/>
        </p:nvSpPr>
        <p:spPr>
          <a:xfrm>
            <a:off x="1982110" y="2180213"/>
            <a:ext cx="8570154" cy="1356112"/>
          </a:xfrm>
          <a:custGeom>
            <a:avLst/>
            <a:gdLst>
              <a:gd name="connsiteX0" fmla="*/ 0 w 8209280"/>
              <a:gd name="connsiteY0" fmla="*/ 1179315 h 1201534"/>
              <a:gd name="connsiteX1" fmla="*/ 2255520 w 8209280"/>
              <a:gd name="connsiteY1" fmla="*/ 1057395 h 1201534"/>
              <a:gd name="connsiteX2" fmla="*/ 2438400 w 8209280"/>
              <a:gd name="connsiteY2" fmla="*/ 92195 h 1201534"/>
              <a:gd name="connsiteX3" fmla="*/ 3027680 w 8209280"/>
              <a:gd name="connsiteY3" fmla="*/ 163315 h 1201534"/>
              <a:gd name="connsiteX4" fmla="*/ 3180080 w 8209280"/>
              <a:gd name="connsiteY4" fmla="*/ 1189475 h 1201534"/>
              <a:gd name="connsiteX5" fmla="*/ 8209280 w 8209280"/>
              <a:gd name="connsiteY5" fmla="*/ 51555 h 12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9280" h="1201534">
                <a:moveTo>
                  <a:pt x="0" y="1179315"/>
                </a:moveTo>
                <a:cubicBezTo>
                  <a:pt x="924560" y="1208948"/>
                  <a:pt x="1849120" y="1238582"/>
                  <a:pt x="2255520" y="1057395"/>
                </a:cubicBezTo>
                <a:cubicBezTo>
                  <a:pt x="2661920" y="876208"/>
                  <a:pt x="2309707" y="241208"/>
                  <a:pt x="2438400" y="92195"/>
                </a:cubicBezTo>
                <a:cubicBezTo>
                  <a:pt x="2567093" y="-56818"/>
                  <a:pt x="2904067" y="-19565"/>
                  <a:pt x="3027680" y="163315"/>
                </a:cubicBezTo>
                <a:cubicBezTo>
                  <a:pt x="3151293" y="346195"/>
                  <a:pt x="2316480" y="1208102"/>
                  <a:pt x="3180080" y="1189475"/>
                </a:cubicBezTo>
                <a:cubicBezTo>
                  <a:pt x="4043680" y="1170848"/>
                  <a:pt x="6126480" y="611201"/>
                  <a:pt x="8209280" y="51555"/>
                </a:cubicBezTo>
              </a:path>
            </a:pathLst>
          </a:custGeom>
          <a:noFill/>
          <a:ln w="114300">
            <a:solidFill>
              <a:schemeClr val="accent1">
                <a:shade val="50000"/>
                <a:alpha val="50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连接符: 曲线 44">
            <a:extLst>
              <a:ext uri="{FF2B5EF4-FFF2-40B4-BE49-F238E27FC236}">
                <a16:creationId xmlns="" xmlns:a16="http://schemas.microsoft.com/office/drawing/2014/main" id="{82FDBF85-F8FC-4C8F-9F65-CFFC1848B6DA}"/>
              </a:ext>
            </a:extLst>
          </p:cNvPr>
          <p:cNvCxnSpPr>
            <a:cxnSpLocks/>
          </p:cNvCxnSpPr>
          <p:nvPr/>
        </p:nvCxnSpPr>
        <p:spPr>
          <a:xfrm rot="10800000">
            <a:off x="2083832" y="3443289"/>
            <a:ext cx="8376144" cy="2069466"/>
          </a:xfrm>
          <a:prstGeom prst="curvedConnector3">
            <a:avLst>
              <a:gd name="adj1" fmla="val 50000"/>
            </a:avLst>
          </a:prstGeom>
          <a:ln w="127000">
            <a:solidFill>
              <a:srgbClr val="00B05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8312" y1="67273" x2="26407" y2="77403"/>
                        <a14:foregroundMark x1="15411" y1="67403" x2="15411" y2="67403"/>
                        <a14:foregroundMark x1="3377" y1="68182" x2="26320" y2="97013"/>
                        <a14:foregroundMark x1="52987" y1="95714" x2="32035" y2="95325"/>
                        <a14:foregroundMark x1="63810" y1="80390" x2="84416" y2="94286"/>
                        <a14:foregroundMark x1="4329" y1="89351" x2="17662" y2="90390"/>
                        <a14:backgroundMark x1="10216" y1="35714" x2="85628" y2="38442"/>
                        <a14:backgroundMark x1="9004" y1="49091" x2="82684" y2="46104"/>
                        <a14:backgroundMark x1="5628" y1="57273" x2="16450" y2="54545"/>
                      </a14:backgroundRemoval>
                    </a14:imgEffect>
                  </a14:imgLayer>
                </a14:imgProps>
              </a:ext>
              <a:ext uri="{28A0092B-C50C-407E-A947-70E740481C1C}">
                <a14:useLocalDpi xmlns:a14="http://schemas.microsoft.com/office/drawing/2010/main" val="0"/>
              </a:ext>
            </a:extLst>
          </a:blip>
          <a:srcRect b="14904"/>
          <a:stretch/>
        </p:blipFill>
        <p:spPr>
          <a:xfrm>
            <a:off x="0" y="5777554"/>
            <a:ext cx="12192000" cy="1080445"/>
          </a:xfrm>
          <a:prstGeom prst="rect">
            <a:avLst/>
          </a:prstGeom>
        </p:spPr>
      </p:pic>
      <p:pic>
        <p:nvPicPr>
          <p:cNvPr id="5" name="图片 4">
            <a:extLst>
              <a:ext uri="{FF2B5EF4-FFF2-40B4-BE49-F238E27FC236}">
                <a16:creationId xmlns="" xmlns:a16="http://schemas.microsoft.com/office/drawing/2014/main" id="{3DD68F39-448E-4067-9D90-9A045335D0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9976" y="5035629"/>
            <a:ext cx="954251" cy="954251"/>
          </a:xfrm>
          <a:prstGeom prst="rect">
            <a:avLst/>
          </a:prstGeom>
          <a:effectLst>
            <a:outerShdw blurRad="50800" dist="38100" dir="18900000" algn="bl" rotWithShape="0">
              <a:prstClr val="black">
                <a:alpha val="40000"/>
              </a:prstClr>
            </a:outerShdw>
          </a:effectLst>
        </p:spPr>
      </p:pic>
      <p:pic>
        <p:nvPicPr>
          <p:cNvPr id="7" name="图片 6">
            <a:extLst>
              <a:ext uri="{FF2B5EF4-FFF2-40B4-BE49-F238E27FC236}">
                <a16:creationId xmlns="" xmlns:a16="http://schemas.microsoft.com/office/drawing/2014/main" id="{BDAE0B88-1816-4C1F-A493-935DEB32A2E5}"/>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74446" y="4893927"/>
            <a:ext cx="2105526" cy="1095953"/>
          </a:xfrm>
          <a:prstGeom prst="rect">
            <a:avLst/>
          </a:prstGeom>
        </p:spPr>
      </p:pic>
      <p:pic>
        <p:nvPicPr>
          <p:cNvPr id="9" name="图片 8">
            <a:extLst>
              <a:ext uri="{FF2B5EF4-FFF2-40B4-BE49-F238E27FC236}">
                <a16:creationId xmlns="" xmlns:a16="http://schemas.microsoft.com/office/drawing/2014/main" id="{4E684A7C-DF29-457F-90E7-659636A49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0946" y="3177759"/>
            <a:ext cx="2032759" cy="1007692"/>
          </a:xfrm>
          <a:prstGeom prst="rect">
            <a:avLst/>
          </a:prstGeom>
          <a:effectLst>
            <a:outerShdw blurRad="50800" dist="38100" dir="18900000" algn="bl" rotWithShape="0">
              <a:prstClr val="black">
                <a:alpha val="40000"/>
              </a:prstClr>
            </a:outerShdw>
          </a:effectLst>
        </p:spPr>
      </p:pic>
      <p:pic>
        <p:nvPicPr>
          <p:cNvPr id="10" name="图片 9">
            <a:extLst>
              <a:ext uri="{FF2B5EF4-FFF2-40B4-BE49-F238E27FC236}">
                <a16:creationId xmlns="" xmlns:a16="http://schemas.microsoft.com/office/drawing/2014/main" id="{9B925F7F-B194-4995-A47F-C7C6E6FCBD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273" y="3062425"/>
            <a:ext cx="1183076" cy="1028762"/>
          </a:xfrm>
          <a:prstGeom prst="rect">
            <a:avLst/>
          </a:prstGeom>
          <a:effectLst>
            <a:outerShdw blurRad="50800" dist="38100" dir="18900000" algn="bl" rotWithShape="0">
              <a:prstClr val="black">
                <a:alpha val="40000"/>
              </a:prstClr>
            </a:outerShdw>
          </a:effectLst>
        </p:spPr>
      </p:pic>
      <p:pic>
        <p:nvPicPr>
          <p:cNvPr id="11" name="图片 10">
            <a:extLst>
              <a:ext uri="{FF2B5EF4-FFF2-40B4-BE49-F238E27FC236}">
                <a16:creationId xmlns="" xmlns:a16="http://schemas.microsoft.com/office/drawing/2014/main" id="{EFD547F6-39CB-4634-90E2-838D2F4268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7096" y="1614039"/>
            <a:ext cx="1116033" cy="772752"/>
          </a:xfrm>
          <a:prstGeom prst="rect">
            <a:avLst/>
          </a:prstGeom>
          <a:effectLst>
            <a:outerShdw blurRad="50800" dist="38100" dir="18900000" algn="bl" rotWithShape="0">
              <a:prstClr val="black">
                <a:alpha val="40000"/>
              </a:prstClr>
            </a:outerShdw>
          </a:effectLst>
        </p:spPr>
      </p:pic>
      <p:sp>
        <p:nvSpPr>
          <p:cNvPr id="12" name="箭头: 左 23">
            <a:extLst>
              <a:ext uri="{FF2B5EF4-FFF2-40B4-BE49-F238E27FC236}">
                <a16:creationId xmlns="" xmlns:a16="http://schemas.microsoft.com/office/drawing/2014/main" id="{61BF2AD2-4762-4DB0-B17A-C21978B44D5B}"/>
              </a:ext>
            </a:extLst>
          </p:cNvPr>
          <p:cNvSpPr/>
          <p:nvPr/>
        </p:nvSpPr>
        <p:spPr>
          <a:xfrm rot="368723">
            <a:off x="9084772" y="5683901"/>
            <a:ext cx="1815257" cy="187117"/>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3" name="箭头: 左 24">
            <a:extLst>
              <a:ext uri="{FF2B5EF4-FFF2-40B4-BE49-F238E27FC236}">
                <a16:creationId xmlns="" xmlns:a16="http://schemas.microsoft.com/office/drawing/2014/main" id="{7EB2530B-1A98-45B8-B07F-EC184913D1CF}"/>
              </a:ext>
            </a:extLst>
          </p:cNvPr>
          <p:cNvSpPr/>
          <p:nvPr/>
        </p:nvSpPr>
        <p:spPr>
          <a:xfrm rot="20644135">
            <a:off x="8724864" y="2592020"/>
            <a:ext cx="1862355" cy="214565"/>
          </a:xfrm>
          <a:prstGeom prst="leftArrow">
            <a:avLst>
              <a:gd name="adj1" fmla="val 54186"/>
              <a:gd name="adj2" fmla="val 5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箭头: 左 25">
            <a:extLst>
              <a:ext uri="{FF2B5EF4-FFF2-40B4-BE49-F238E27FC236}">
                <a16:creationId xmlns="" xmlns:a16="http://schemas.microsoft.com/office/drawing/2014/main" id="{A5610034-565C-43AA-98D0-792E9339E25F}"/>
              </a:ext>
            </a:extLst>
          </p:cNvPr>
          <p:cNvSpPr/>
          <p:nvPr/>
        </p:nvSpPr>
        <p:spPr>
          <a:xfrm rot="1858278">
            <a:off x="5089904" y="4431730"/>
            <a:ext cx="2354567" cy="226720"/>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6" name="箭头: 左 27">
            <a:extLst>
              <a:ext uri="{FF2B5EF4-FFF2-40B4-BE49-F238E27FC236}">
                <a16:creationId xmlns="" xmlns:a16="http://schemas.microsoft.com/office/drawing/2014/main" id="{BB2A9CB9-349D-430C-B4DC-3333E6C39730}"/>
              </a:ext>
            </a:extLst>
          </p:cNvPr>
          <p:cNvSpPr/>
          <p:nvPr/>
        </p:nvSpPr>
        <p:spPr>
          <a:xfrm rot="20979609">
            <a:off x="5185744" y="3370876"/>
            <a:ext cx="1869360" cy="167314"/>
          </a:xfrm>
          <a:prstGeom prst="lef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箭头: 左 28">
            <a:extLst>
              <a:ext uri="{FF2B5EF4-FFF2-40B4-BE49-F238E27FC236}">
                <a16:creationId xmlns="" xmlns:a16="http://schemas.microsoft.com/office/drawing/2014/main" id="{B70D0AC1-45F6-427C-8B49-FBB3D4A7707F}"/>
              </a:ext>
            </a:extLst>
          </p:cNvPr>
          <p:cNvSpPr/>
          <p:nvPr/>
        </p:nvSpPr>
        <p:spPr>
          <a:xfrm>
            <a:off x="2083832" y="3475894"/>
            <a:ext cx="2128936" cy="253895"/>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8" name="箭头: 左 29">
            <a:extLst>
              <a:ext uri="{FF2B5EF4-FFF2-40B4-BE49-F238E27FC236}">
                <a16:creationId xmlns="" xmlns:a16="http://schemas.microsoft.com/office/drawing/2014/main" id="{F4AAB5A0-54AA-4D8B-8DCD-F4CD0272AF83}"/>
              </a:ext>
            </a:extLst>
          </p:cNvPr>
          <p:cNvSpPr/>
          <p:nvPr/>
        </p:nvSpPr>
        <p:spPr>
          <a:xfrm rot="16200000">
            <a:off x="4189855" y="2639958"/>
            <a:ext cx="910516" cy="13243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9" name="箭头: 左 30">
            <a:extLst>
              <a:ext uri="{FF2B5EF4-FFF2-40B4-BE49-F238E27FC236}">
                <a16:creationId xmlns="" xmlns:a16="http://schemas.microsoft.com/office/drawing/2014/main" id="{29B8A888-ABDA-4A75-8CED-1112D4F256C6}"/>
              </a:ext>
            </a:extLst>
          </p:cNvPr>
          <p:cNvSpPr/>
          <p:nvPr/>
        </p:nvSpPr>
        <p:spPr>
          <a:xfrm rot="5400000">
            <a:off x="4288283" y="2627310"/>
            <a:ext cx="910516" cy="132432"/>
          </a:xfrm>
          <a:prstGeom prst="lef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 xmlns:a16="http://schemas.microsoft.com/office/drawing/2014/main" id="{36642EAE-A3B7-4E71-873A-F3CA5BB0DD13}"/>
              </a:ext>
            </a:extLst>
          </p:cNvPr>
          <p:cNvSpPr txBox="1"/>
          <p:nvPr/>
        </p:nvSpPr>
        <p:spPr>
          <a:xfrm>
            <a:off x="383514" y="2487350"/>
            <a:ext cx="2387000" cy="369332"/>
          </a:xfrm>
          <a:prstGeom prst="rect">
            <a:avLst/>
          </a:prstGeom>
          <a:noFill/>
        </p:spPr>
        <p:txBody>
          <a:bodyPr wrap="square" rtlCol="0">
            <a:spAutoFit/>
          </a:bodyPr>
          <a:lstStyle/>
          <a:p>
            <a:r>
              <a:rPr lang="en-US" altLang="zh-CN"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www.home.gov.cn</a:t>
            </a:r>
          </a:p>
        </p:txBody>
      </p:sp>
      <p:sp>
        <p:nvSpPr>
          <p:cNvPr id="21" name="文本框 20">
            <a:extLst>
              <a:ext uri="{FF2B5EF4-FFF2-40B4-BE49-F238E27FC236}">
                <a16:creationId xmlns="" xmlns:a16="http://schemas.microsoft.com/office/drawing/2014/main" id="{F955FB50-2590-482D-88FA-9A436FAAD992}"/>
              </a:ext>
            </a:extLst>
          </p:cNvPr>
          <p:cNvSpPr txBox="1"/>
          <p:nvPr/>
        </p:nvSpPr>
        <p:spPr>
          <a:xfrm>
            <a:off x="757015" y="4232948"/>
            <a:ext cx="1840837" cy="369332"/>
          </a:xfrm>
          <a:prstGeom prst="rect">
            <a:avLst/>
          </a:prstGeom>
          <a:noFill/>
        </p:spPr>
        <p:txBody>
          <a:bodyPr wrap="square" rtlCol="0">
            <a:spAutoFit/>
          </a:bodyPr>
          <a:lstStyle/>
          <a:p>
            <a:r>
              <a:rPr lang="en-US" altLang="zh-CN" b="1" dirty="0" smtClean="0">
                <a:ln w="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IPv4:101.1.0.1</a:t>
            </a:r>
            <a:endParaRPr lang="en-US" altLang="zh-CN" b="1" dirty="0">
              <a:ln w="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 xmlns:a16="http://schemas.microsoft.com/office/drawing/2014/main" id="{135B4C4A-74A0-4480-A919-8D49E527FFD1}"/>
              </a:ext>
            </a:extLst>
          </p:cNvPr>
          <p:cNvSpPr txBox="1"/>
          <p:nvPr/>
        </p:nvSpPr>
        <p:spPr>
          <a:xfrm>
            <a:off x="10130788" y="2746632"/>
            <a:ext cx="1809483" cy="338554"/>
          </a:xfrm>
          <a:prstGeom prst="rect">
            <a:avLst/>
          </a:prstGeom>
          <a:noFill/>
        </p:spPr>
        <p:txBody>
          <a:bodyPr wrap="square" rtlCol="0">
            <a:spAutoFit/>
          </a:bodyPr>
          <a:lstStyle/>
          <a:p>
            <a:r>
              <a:rPr lang="en-US" altLang="zh-CN" sz="1600" dirty="0" smtClean="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IPv6</a:t>
            </a:r>
            <a:r>
              <a:rPr lang="zh-CN" altLang="en-US" sz="1600" dirty="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网络终端</a:t>
            </a:r>
            <a:endParaRPr lang="en-US" altLang="zh-CN" sz="1600" dirty="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 xmlns:a16="http://schemas.microsoft.com/office/drawing/2014/main" id="{9E53C2DD-216A-4D93-8B3E-34DCD79118EF}"/>
              </a:ext>
            </a:extLst>
          </p:cNvPr>
          <p:cNvSpPr/>
          <p:nvPr/>
        </p:nvSpPr>
        <p:spPr>
          <a:xfrm>
            <a:off x="7470378" y="2915909"/>
            <a:ext cx="1151277" cy="369332"/>
          </a:xfrm>
          <a:prstGeom prst="rect">
            <a:avLst/>
          </a:prstGeom>
        </p:spPr>
        <p:txBody>
          <a:bodyPr wrap="none">
            <a:spAutoFit/>
          </a:bodyPr>
          <a:lstStyle/>
          <a:p>
            <a:r>
              <a:rPr lang="en-US" altLang="zh-CN" b="1" dirty="0" smtClean="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IPv6</a:t>
            </a:r>
            <a:r>
              <a:rPr lang="zh-CN" altLang="en-US" b="1" dirty="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a:t>
            </a:r>
            <a:endParaRPr lang="zh-CN" altLang="en-US" b="1" dirty="0">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 xmlns:a16="http://schemas.microsoft.com/office/drawing/2014/main" id="{71925CBB-9334-441E-8716-644600438362}"/>
              </a:ext>
            </a:extLst>
          </p:cNvPr>
          <p:cNvSpPr/>
          <p:nvPr/>
        </p:nvSpPr>
        <p:spPr>
          <a:xfrm>
            <a:off x="7401172" y="5389811"/>
            <a:ext cx="1151277" cy="369332"/>
          </a:xfrm>
          <a:prstGeom prst="rect">
            <a:avLst/>
          </a:prstGeom>
        </p:spPr>
        <p:txBody>
          <a:bodyPr wrap="none">
            <a:spAutoFit/>
          </a:bodyPr>
          <a:lstStyle/>
          <a:p>
            <a:r>
              <a:rPr lang="en-US" altLang="zh-CN" b="1" dirty="0" smtClean="0">
                <a:ln w="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IPv4</a:t>
            </a:r>
            <a:r>
              <a:rPr lang="zh-CN" altLang="en-US" b="1" dirty="0">
                <a:ln w="0"/>
                <a:solidFill>
                  <a:schemeClr val="accent6">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a:t>
            </a:r>
            <a:endParaRPr lang="zh-CN" altLang="en-US"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 xmlns:a16="http://schemas.microsoft.com/office/drawing/2014/main" id="{C58A8B5E-EB14-47F1-944D-06BEE16073F6}"/>
              </a:ext>
            </a:extLst>
          </p:cNvPr>
          <p:cNvSpPr txBox="1"/>
          <p:nvPr/>
        </p:nvSpPr>
        <p:spPr>
          <a:xfrm>
            <a:off x="3558654" y="4214278"/>
            <a:ext cx="2116464" cy="646331"/>
          </a:xfrm>
          <a:prstGeom prst="rect">
            <a:avLst/>
          </a:prstGeom>
          <a:noFill/>
        </p:spPr>
        <p:txBody>
          <a:bodyPr wrap="square" rtlCol="0">
            <a:spAutoFit/>
          </a:bodyPr>
          <a:lstStyle/>
          <a:p>
            <a:pPr algn="ctr"/>
            <a:r>
              <a:rPr lang="en-US" altLang="zh-CN" b="1" dirty="0" smtClean="0">
                <a:ln w="0"/>
                <a:solidFill>
                  <a:schemeClr val="accent4">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IPv4/IPv6</a:t>
            </a:r>
            <a:endParaRPr lang="en-US" altLang="zh-CN" b="1" dirty="0">
              <a:ln w="0"/>
              <a:solidFill>
                <a:schemeClr val="accent4">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b="1" dirty="0">
                <a:ln w="0"/>
                <a:solidFill>
                  <a:schemeClr val="accent4">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出口设备</a:t>
            </a:r>
            <a:endParaRPr lang="en-US" altLang="zh-CN" b="1" dirty="0">
              <a:ln w="0"/>
              <a:solidFill>
                <a:schemeClr val="accent4">
                  <a:lumMod val="75000"/>
                </a:schemeClr>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 xmlns:a16="http://schemas.microsoft.com/office/drawing/2014/main" id="{65C71F25-62E1-478C-8D09-A9F1776DA5F8}"/>
              </a:ext>
            </a:extLst>
          </p:cNvPr>
          <p:cNvSpPr txBox="1"/>
          <p:nvPr/>
        </p:nvSpPr>
        <p:spPr>
          <a:xfrm>
            <a:off x="5199419" y="1825800"/>
            <a:ext cx="2055543" cy="369332"/>
          </a:xfrm>
          <a:prstGeom prst="rect">
            <a:avLst/>
          </a:prstGeom>
          <a:noFill/>
        </p:spPr>
        <p:txBody>
          <a:bodyPr wrap="square" rtlCol="0">
            <a:spAutoFit/>
          </a:bodyPr>
          <a:lstStyle/>
          <a:p>
            <a:r>
              <a:rPr lang="en-US" altLang="zh-CN" dirty="0" smtClean="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IVI</a:t>
            </a:r>
            <a:endParaRPr lang="en-US" altLang="zh-CN"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 xmlns:a16="http://schemas.microsoft.com/office/drawing/2014/main" id="{E7BA12E5-A083-490D-894A-FCA4532152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74791" y="1714335"/>
            <a:ext cx="1142347" cy="1142347"/>
          </a:xfrm>
          <a:prstGeom prst="rect">
            <a:avLst/>
          </a:prstGeom>
          <a:effectLst>
            <a:outerShdw blurRad="50800" dist="38100" dir="18900000" algn="bl" rotWithShape="0">
              <a:prstClr val="black">
                <a:alpha val="40000"/>
              </a:prstClr>
            </a:outerShdw>
          </a:effectLst>
        </p:spPr>
      </p:pic>
      <p:sp>
        <p:nvSpPr>
          <p:cNvPr id="31" name="文本框 30"/>
          <p:cNvSpPr txBox="1"/>
          <p:nvPr/>
        </p:nvSpPr>
        <p:spPr>
          <a:xfrm>
            <a:off x="987040" y="4905063"/>
            <a:ext cx="4955203" cy="1384995"/>
          </a:xfrm>
          <a:prstGeom prst="rect">
            <a:avLst/>
          </a:prstGeom>
          <a:noFill/>
        </p:spPr>
        <p:txBody>
          <a:bodyPr wrap="none" rtlCol="0">
            <a:spAutoFit/>
          </a:bodyPr>
          <a:lstStyle/>
          <a:p>
            <a:pPr marL="285750" indent="-285750">
              <a:lnSpc>
                <a:spcPct val="150000"/>
              </a:lnSpc>
              <a:buFont typeface="Wingdings" panose="05000000000000000000" pitchFamily="2" charset="2"/>
              <a:buChar char="l"/>
            </a:pPr>
            <a:r>
              <a:rPr lang="zh-CN" altLang="en-US" b="1" dirty="0" smtClean="0">
                <a:latin typeface="微软雅黑" panose="020B0503020204020204" pitchFamily="34" charset="-122"/>
                <a:ea typeface="微软雅黑" panose="020B0503020204020204" pitchFamily="34" charset="-122"/>
              </a:rPr>
              <a:t>用户有</a:t>
            </a:r>
            <a:r>
              <a:rPr lang="en-US" altLang="zh-CN" b="1" dirty="0" smtClean="0">
                <a:latin typeface="微软雅黑" panose="020B0503020204020204" pitchFamily="34" charset="-122"/>
                <a:ea typeface="微软雅黑" panose="020B0503020204020204" pitchFamily="34" charset="-122"/>
              </a:rPr>
              <a:t>IPv4/IPv6</a:t>
            </a:r>
            <a:r>
              <a:rPr lang="zh-CN" altLang="en-US" b="1" dirty="0" smtClean="0">
                <a:latin typeface="微软雅黑" panose="020B0503020204020204" pitchFamily="34" charset="-122"/>
                <a:ea typeface="微软雅黑" panose="020B0503020204020204" pitchFamily="34" charset="-122"/>
              </a:rPr>
              <a:t>接入</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b="1" dirty="0" smtClean="0">
                <a:latin typeface="微软雅黑" panose="020B0503020204020204" pitchFamily="34" charset="-122"/>
                <a:ea typeface="微软雅黑" panose="020B0503020204020204" pitchFamily="34" charset="-122"/>
              </a:rPr>
              <a:t>解决网站可被</a:t>
            </a:r>
            <a:r>
              <a:rPr lang="en-US" altLang="zh-CN" b="1" dirty="0" smtClean="0">
                <a:latin typeface="微软雅黑" panose="020B0503020204020204" pitchFamily="34" charset="-122"/>
                <a:ea typeface="微软雅黑" panose="020B0503020204020204" pitchFamily="34" charset="-122"/>
              </a:rPr>
              <a:t>IPv6</a:t>
            </a:r>
            <a:r>
              <a:rPr lang="zh-CN" altLang="en-US" b="1" dirty="0" smtClean="0">
                <a:latin typeface="微软雅黑" panose="020B0503020204020204" pitchFamily="34" charset="-122"/>
                <a:ea typeface="微软雅黑" panose="020B0503020204020204" pitchFamily="34" charset="-122"/>
              </a:rPr>
              <a:t>访问</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latin typeface="微软雅黑" panose="020B0503020204020204" pitchFamily="34" charset="-122"/>
                <a:ea typeface="微软雅黑" panose="020B0503020204020204" pitchFamily="34" charset="-122"/>
              </a:rPr>
              <a:t>不破坏原有网络架构</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及</a:t>
            </a:r>
            <a:r>
              <a:rPr lang="en-US" altLang="zh-CN" sz="2000" b="1" dirty="0" smtClean="0">
                <a:latin typeface="微软雅黑" panose="020B0503020204020204" pitchFamily="34" charset="-122"/>
                <a:ea typeface="微软雅黑" panose="020B0503020204020204" pitchFamily="34" charset="-122"/>
              </a:rPr>
              <a:t>IPv4</a:t>
            </a:r>
            <a:r>
              <a:rPr lang="zh-CN" altLang="en-US" sz="2000" b="1" dirty="0" smtClean="0">
                <a:latin typeface="微软雅黑" panose="020B0503020204020204" pitchFamily="34" charset="-122"/>
                <a:ea typeface="微软雅黑" panose="020B0503020204020204" pitchFamily="34" charset="-122"/>
              </a:rPr>
              <a:t>的安全架构</a:t>
            </a:r>
            <a:endParaRPr lang="zh-CN" altLang="en-US" sz="2000" b="1" dirty="0">
              <a:latin typeface="微软雅黑" panose="020B0503020204020204" pitchFamily="34" charset="-122"/>
              <a:ea typeface="微软雅黑" panose="020B0503020204020204" pitchFamily="34" charset="-122"/>
            </a:endParaRPr>
          </a:p>
        </p:txBody>
      </p:sp>
      <p:pic>
        <p:nvPicPr>
          <p:cNvPr id="32" name="图片 31">
            <a:extLst>
              <a:ext uri="{FF2B5EF4-FFF2-40B4-BE49-F238E27FC236}">
                <a16:creationId xmlns="" xmlns:a16="http://schemas.microsoft.com/office/drawing/2014/main" id="{9B925F7F-B194-4995-A47F-C7C6E6FCBD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1677" y="4110450"/>
            <a:ext cx="471987" cy="1028762"/>
          </a:xfrm>
          <a:prstGeom prst="rect">
            <a:avLst/>
          </a:prstGeom>
        </p:spPr>
      </p:pic>
      <p:pic>
        <p:nvPicPr>
          <p:cNvPr id="6" name="图片 5">
            <a:extLst>
              <a:ext uri="{FF2B5EF4-FFF2-40B4-BE49-F238E27FC236}">
                <a16:creationId xmlns="" xmlns:a16="http://schemas.microsoft.com/office/drawing/2014/main" id="{8D2668F5-44BE-400A-B075-8F217CDC45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8782" y="2356221"/>
            <a:ext cx="2105526" cy="1261122"/>
          </a:xfrm>
          <a:prstGeom prst="rect">
            <a:avLst/>
          </a:prstGeom>
        </p:spPr>
      </p:pic>
      <p:pic>
        <p:nvPicPr>
          <p:cNvPr id="33" name="图片 32">
            <a:extLst>
              <a:ext uri="{FF2B5EF4-FFF2-40B4-BE49-F238E27FC236}">
                <a16:creationId xmlns="" xmlns:a16="http://schemas.microsoft.com/office/drawing/2014/main" id="{9B925F7F-B194-4995-A47F-C7C6E6FCBD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2889" y="1783995"/>
            <a:ext cx="471987" cy="1028762"/>
          </a:xfrm>
          <a:prstGeom prst="rect">
            <a:avLst/>
          </a:prstGeom>
          <a:effectLst>
            <a:outerShdw blurRad="50800" dist="38100" dir="18900000" algn="bl" rotWithShape="0">
              <a:prstClr val="black">
                <a:alpha val="40000"/>
              </a:prstClr>
            </a:outerShdw>
          </a:effectLst>
        </p:spPr>
      </p:pic>
      <p:sp>
        <p:nvSpPr>
          <p:cNvPr id="34" name="文本框 33">
            <a:extLst>
              <a:ext uri="{FF2B5EF4-FFF2-40B4-BE49-F238E27FC236}">
                <a16:creationId xmlns="" xmlns:a16="http://schemas.microsoft.com/office/drawing/2014/main" id="{C58A8B5E-EB14-47F1-944D-06BEE16073F6}"/>
              </a:ext>
            </a:extLst>
          </p:cNvPr>
          <p:cNvSpPr txBox="1"/>
          <p:nvPr/>
        </p:nvSpPr>
        <p:spPr>
          <a:xfrm>
            <a:off x="7578519" y="4478097"/>
            <a:ext cx="1309272" cy="338554"/>
          </a:xfrm>
          <a:prstGeom prst="rect">
            <a:avLst/>
          </a:prstGeom>
          <a:noFill/>
        </p:spPr>
        <p:txBody>
          <a:bodyPr wrap="square" rtlCol="0">
            <a:spAutoFit/>
          </a:bodyPr>
          <a:lstStyle>
            <a:defPPr>
              <a:defRPr lang="zh-CN"/>
            </a:defPPr>
            <a:lvl1pPr>
              <a:defRPr sz="160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defRPr>
            </a:lvl1pPr>
          </a:lstStyle>
          <a:p>
            <a:r>
              <a:rPr lang="en-US" altLang="zh-CN" dirty="0" smtClean="0">
                <a:solidFill>
                  <a:schemeClr val="accent6">
                    <a:lumMod val="75000"/>
                  </a:schemeClr>
                </a:solidFill>
              </a:rPr>
              <a:t>IPv4 </a:t>
            </a:r>
            <a:r>
              <a:rPr lang="en-US" altLang="zh-CN" dirty="0">
                <a:solidFill>
                  <a:schemeClr val="accent6">
                    <a:lumMod val="75000"/>
                  </a:schemeClr>
                </a:solidFill>
              </a:rPr>
              <a:t>DNS</a:t>
            </a:r>
          </a:p>
        </p:txBody>
      </p:sp>
      <p:sp>
        <p:nvSpPr>
          <p:cNvPr id="35" name="文本框 34">
            <a:extLst>
              <a:ext uri="{FF2B5EF4-FFF2-40B4-BE49-F238E27FC236}">
                <a16:creationId xmlns="" xmlns:a16="http://schemas.microsoft.com/office/drawing/2014/main" id="{C58A8B5E-EB14-47F1-944D-06BEE16073F6}"/>
              </a:ext>
            </a:extLst>
          </p:cNvPr>
          <p:cNvSpPr txBox="1"/>
          <p:nvPr/>
        </p:nvSpPr>
        <p:spPr>
          <a:xfrm>
            <a:off x="7658579" y="1973051"/>
            <a:ext cx="2116464" cy="338554"/>
          </a:xfrm>
          <a:prstGeom prst="rect">
            <a:avLst/>
          </a:prstGeom>
          <a:noFill/>
        </p:spPr>
        <p:txBody>
          <a:bodyPr wrap="square" rtlCol="0">
            <a:spAutoFit/>
          </a:bodyPr>
          <a:lstStyle>
            <a:defPPr>
              <a:defRPr lang="zh-CN"/>
            </a:defPPr>
            <a:lvl1pPr>
              <a:defRPr sz="160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defRPr>
            </a:lvl1pPr>
          </a:lstStyle>
          <a:p>
            <a:r>
              <a:rPr lang="en-US" altLang="zh-CN" dirty="0" smtClean="0"/>
              <a:t>IPv6 </a:t>
            </a:r>
            <a:r>
              <a:rPr lang="en-US" altLang="zh-CN" dirty="0"/>
              <a:t>DNS</a:t>
            </a:r>
          </a:p>
        </p:txBody>
      </p:sp>
      <p:cxnSp>
        <p:nvCxnSpPr>
          <p:cNvPr id="54" name="直接连接符 53"/>
          <p:cNvCxnSpPr/>
          <p:nvPr/>
        </p:nvCxnSpPr>
        <p:spPr>
          <a:xfrm>
            <a:off x="4913644" y="2340549"/>
            <a:ext cx="562708" cy="406083"/>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 xmlns:a16="http://schemas.microsoft.com/office/drawing/2014/main" id="{C58A8B5E-EB14-47F1-944D-06BEE16073F6}"/>
              </a:ext>
            </a:extLst>
          </p:cNvPr>
          <p:cNvSpPr txBox="1"/>
          <p:nvPr/>
        </p:nvSpPr>
        <p:spPr>
          <a:xfrm>
            <a:off x="5218493" y="2757002"/>
            <a:ext cx="721747" cy="338554"/>
          </a:xfrm>
          <a:prstGeom prst="rect">
            <a:avLst/>
          </a:prstGeom>
          <a:noFill/>
        </p:spPr>
        <p:txBody>
          <a:bodyPr wrap="square" rtlCol="0">
            <a:spAutoFit/>
          </a:bodyPr>
          <a:lstStyle>
            <a:defPPr>
              <a:defRPr lang="zh-CN"/>
            </a:defPPr>
            <a:lvl1pPr>
              <a:defRPr sz="160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defRPr>
            </a:lvl1pPr>
          </a:lstStyle>
          <a:p>
            <a:r>
              <a:rPr lang="en-US" altLang="zh-CN" dirty="0" smtClean="0"/>
              <a:t>IPv6 </a:t>
            </a:r>
            <a:endParaRPr lang="en-US" altLang="zh-CN" dirty="0"/>
          </a:p>
        </p:txBody>
      </p:sp>
      <p:cxnSp>
        <p:nvCxnSpPr>
          <p:cNvPr id="56" name="直接连接符 55"/>
          <p:cNvCxnSpPr/>
          <p:nvPr/>
        </p:nvCxnSpPr>
        <p:spPr>
          <a:xfrm flipH="1">
            <a:off x="3982070" y="2285508"/>
            <a:ext cx="598278" cy="476136"/>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 xmlns:a16="http://schemas.microsoft.com/office/drawing/2014/main" id="{C58A8B5E-EB14-47F1-944D-06BEE16073F6}"/>
              </a:ext>
            </a:extLst>
          </p:cNvPr>
          <p:cNvSpPr txBox="1"/>
          <p:nvPr/>
        </p:nvSpPr>
        <p:spPr>
          <a:xfrm>
            <a:off x="3621196" y="2757931"/>
            <a:ext cx="721747" cy="338554"/>
          </a:xfrm>
          <a:prstGeom prst="rect">
            <a:avLst/>
          </a:prstGeom>
          <a:noFill/>
        </p:spPr>
        <p:txBody>
          <a:bodyPr wrap="square" rtlCol="0">
            <a:spAutoFit/>
          </a:bodyPr>
          <a:lstStyle>
            <a:defPPr>
              <a:defRPr lang="zh-CN"/>
            </a:defPPr>
            <a:lvl1pPr>
              <a:defRPr sz="1600">
                <a:ln w="0"/>
                <a:solidFill>
                  <a:srgbClr val="0070C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defRPr>
            </a:lvl1pPr>
          </a:lstStyle>
          <a:p>
            <a:r>
              <a:rPr lang="en-US" altLang="zh-CN" dirty="0" smtClean="0">
                <a:solidFill>
                  <a:schemeClr val="accent6">
                    <a:lumMod val="75000"/>
                  </a:schemeClr>
                </a:solidFill>
              </a:rPr>
              <a:t>IPv4 </a:t>
            </a:r>
            <a:endParaRPr lang="en-US" altLang="zh-CN" dirty="0">
              <a:solidFill>
                <a:schemeClr val="accent6">
                  <a:lumMod val="75000"/>
                </a:schemeClr>
              </a:solidFill>
            </a:endParaRPr>
          </a:p>
        </p:txBody>
      </p:sp>
      <p:sp>
        <p:nvSpPr>
          <p:cNvPr id="36" name="矩形 35"/>
          <p:cNvSpPr/>
          <p:nvPr/>
        </p:nvSpPr>
        <p:spPr>
          <a:xfrm rot="193884">
            <a:off x="2849257" y="3045460"/>
            <a:ext cx="625838" cy="1015510"/>
          </a:xfrm>
          <a:prstGeom prst="rect">
            <a:avLst/>
          </a:prstGeom>
          <a:blipFill dpi="0" rotWithShape="1">
            <a:blip r:embed="rId12">
              <a:alphaModFix amt="40000"/>
            </a:blip>
            <a:srcRect/>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n w="0"/>
                <a:solidFill>
                  <a:schemeClr val="tx1"/>
                </a:solidFill>
                <a:effectLst>
                  <a:outerShdw blurRad="38100" dist="19050" dir="2700000" algn="tl" rotWithShape="0">
                    <a:schemeClr val="dk1">
                      <a:alpha val="40000"/>
                    </a:schemeClr>
                  </a:outerShdw>
                </a:effectLst>
              </a:rPr>
              <a:t>FW</a:t>
            </a:r>
          </a:p>
        </p:txBody>
      </p:sp>
      <p:sp>
        <p:nvSpPr>
          <p:cNvPr id="37" name="矩形 36"/>
          <p:cNvSpPr/>
          <p:nvPr/>
        </p:nvSpPr>
        <p:spPr>
          <a:xfrm>
            <a:off x="9417056" y="6029837"/>
            <a:ext cx="2768202" cy="461665"/>
          </a:xfrm>
          <a:prstGeom prst="rect">
            <a:avLst/>
          </a:prstGeom>
        </p:spPr>
        <p:txBody>
          <a:bodyPr wrap="square">
            <a:spAutoFit/>
          </a:bodyPr>
          <a:lstStyle/>
          <a:p>
            <a:pPr>
              <a:lnSpc>
                <a:spcPct val="150000"/>
              </a:lnSpc>
            </a:pP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提升</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网络</a:t>
            </a:r>
            <a:r>
              <a:rPr lang="zh-CN" altLang="en-US" sz="1600" b="1" dirty="0" smtClean="0">
                <a:solidFill>
                  <a:schemeClr val="accent1">
                    <a:lumMod val="50000"/>
                  </a:schemeClr>
                </a:solidFill>
                <a:latin typeface="微软雅黑" panose="020B0503020204020204" pitchFamily="34" charset="-122"/>
                <a:ea typeface="微软雅黑" panose="020B0503020204020204" pitchFamily="34" charset="-122"/>
              </a:rPr>
              <a:t>服务  创造</a:t>
            </a: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教育未来</a:t>
            </a:r>
          </a:p>
        </p:txBody>
      </p:sp>
      <p:sp>
        <p:nvSpPr>
          <p:cNvPr id="40" name="文本框 39">
            <a:extLst>
              <a:ext uri="{FF2B5EF4-FFF2-40B4-BE49-F238E27FC236}">
                <a16:creationId xmlns="" xmlns:a16="http://schemas.microsoft.com/office/drawing/2014/main" id="{97503C25-3249-4F79-BC8B-1CBBF8D32940}"/>
              </a:ext>
            </a:extLst>
          </p:cNvPr>
          <p:cNvSpPr txBox="1"/>
          <p:nvPr/>
        </p:nvSpPr>
        <p:spPr>
          <a:xfrm>
            <a:off x="10081574" y="4813224"/>
            <a:ext cx="1809483" cy="338554"/>
          </a:xfrm>
          <a:prstGeom prst="rect">
            <a:avLst/>
          </a:prstGeom>
          <a:noFill/>
        </p:spPr>
        <p:txBody>
          <a:bodyPr wrap="square" rtlCol="0">
            <a:spAutoFit/>
          </a:bodyPr>
          <a:lstStyle/>
          <a:p>
            <a:r>
              <a:rPr lang="en-US" altLang="zh-CN" sz="1600" b="1" dirty="0" smtClean="0">
                <a:ln w="0"/>
                <a:solidFill>
                  <a:schemeClr val="accent6">
                    <a:lumMod val="75000"/>
                  </a:schemeClr>
                </a:solidFill>
                <a:latin typeface="微软雅黑" panose="020B0503020204020204" pitchFamily="34" charset="-122"/>
                <a:ea typeface="微软雅黑" panose="020B0503020204020204" pitchFamily="34" charset="-122"/>
              </a:rPr>
              <a:t>IPv4</a:t>
            </a:r>
            <a:r>
              <a:rPr lang="zh-CN" altLang="en-US" sz="1600" b="1" dirty="0">
                <a:ln w="0"/>
                <a:solidFill>
                  <a:schemeClr val="accent6">
                    <a:lumMod val="75000"/>
                  </a:schemeClr>
                </a:solidFill>
                <a:latin typeface="微软雅黑" panose="020B0503020204020204" pitchFamily="34" charset="-122"/>
                <a:ea typeface="微软雅黑" panose="020B0503020204020204" pitchFamily="34" charset="-122"/>
              </a:rPr>
              <a:t>网络终端</a:t>
            </a:r>
            <a:endParaRPr lang="en-US" altLang="zh-CN" sz="1600" b="1" dirty="0">
              <a:ln w="0"/>
              <a:solidFill>
                <a:schemeClr val="accent6">
                  <a:lumMod val="7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632100" y="441627"/>
            <a:ext cx="3659976" cy="535531"/>
          </a:xfrm>
          <a:prstGeom prst="rect">
            <a:avLst/>
          </a:prstGeom>
        </p:spPr>
        <p:txBody>
          <a:bodyPr vert="horz" lIns="91440" tIns="45720" rIns="91440" bIns="45720" rtlCol="0" anchor="ctr">
            <a:normAutofit fontScale="97500"/>
          </a:bodyPr>
          <a:lstStyle/>
          <a:p>
            <a:pPr defTabSz="914377">
              <a:lnSpc>
                <a:spcPct val="90000"/>
              </a:lnSpc>
              <a:spcBef>
                <a:spcPct val="0"/>
              </a:spcBef>
            </a:pP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网站</a:t>
            </a:r>
            <a:r>
              <a:rPr kumimoji="1" lang="en-US" altLang="zh-CN" sz="3200" dirty="0">
                <a:solidFill>
                  <a:srgbClr val="12436D"/>
                </a:solidFill>
                <a:latin typeface="Microsoft YaHei" panose="020B0503020204020204" pitchFamily="34" charset="-122"/>
                <a:ea typeface="Microsoft YaHei" panose="020B0503020204020204" pitchFamily="34" charset="-122"/>
                <a:cs typeface="+mj-cs"/>
              </a:rPr>
              <a:t>—IVI</a:t>
            </a:r>
            <a:r>
              <a:rPr kumimoji="1" lang="zh-CN" altLang="en-US" sz="3200" dirty="0">
                <a:solidFill>
                  <a:srgbClr val="12436D"/>
                </a:solidFill>
                <a:latin typeface="Microsoft YaHei" panose="020B0503020204020204" pitchFamily="34" charset="-122"/>
                <a:ea typeface="Microsoft YaHei" panose="020B0503020204020204" pitchFamily="34" charset="-122"/>
                <a:cs typeface="+mj-cs"/>
              </a:rPr>
              <a:t>翻译方案</a:t>
            </a:r>
          </a:p>
        </p:txBody>
      </p:sp>
    </p:spTree>
    <p:extLst>
      <p:ext uri="{BB962C8B-B14F-4D97-AF65-F5344CB8AC3E}">
        <p14:creationId xmlns:p14="http://schemas.microsoft.com/office/powerpoint/2010/main" val="2505685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nodeType="clickEffect">
                                  <p:stCondLst>
                                    <p:cond delay="0"/>
                                  </p:stCondLst>
                                  <p:endCondLst>
                                    <p:cond evt="onNext" delay="0">
                                      <p:tgtEl>
                                        <p:sldTgt/>
                                      </p:tgtEl>
                                    </p:cond>
                                  </p:end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2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3910A1-D998-8E46-BD7B-63E2B1A837A8}"/>
              </a:ext>
            </a:extLst>
          </p:cNvPr>
          <p:cNvSpPr>
            <a:spLocks noGrp="1"/>
          </p:cNvSpPr>
          <p:nvPr>
            <p:ph type="title"/>
          </p:nvPr>
        </p:nvSpPr>
        <p:spPr/>
        <p:txBody>
          <a:bodyPr>
            <a:normAutofit fontScale="90000"/>
          </a:bodyPr>
          <a:lstStyle/>
          <a:p>
            <a:r>
              <a:rPr kumimoji="1" lang="zh-Hans" altLang="en-US" dirty="0" smtClean="0"/>
              <a:t>提供</a:t>
            </a:r>
            <a:r>
              <a:rPr kumimoji="1" lang="en-US" altLang="zh-Hans" dirty="0"/>
              <a:t>IPv6</a:t>
            </a:r>
            <a:r>
              <a:rPr kumimoji="1" lang="zh-CN" altLang="en-US" dirty="0"/>
              <a:t>升级改造服务</a:t>
            </a:r>
          </a:p>
        </p:txBody>
      </p:sp>
      <p:sp>
        <p:nvSpPr>
          <p:cNvPr id="42" name="矩形 41">
            <a:extLst>
              <a:ext uri="{FF2B5EF4-FFF2-40B4-BE49-F238E27FC236}">
                <a16:creationId xmlns:a16="http://schemas.microsoft.com/office/drawing/2014/main" xmlns="" id="{CDA6F4D7-6A5E-B04F-A116-956BB4CFAC0E}"/>
              </a:ext>
            </a:extLst>
          </p:cNvPr>
          <p:cNvSpPr/>
          <p:nvPr/>
        </p:nvSpPr>
        <p:spPr>
          <a:xfrm>
            <a:off x="671962" y="1302576"/>
            <a:ext cx="2180405" cy="435568"/>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zh-Hans" altLang="en-US" sz="2000" b="1" dirty="0">
                <a:solidFill>
                  <a:prstClr val="black"/>
                </a:solidFill>
                <a:latin typeface="Calibri"/>
                <a:ea typeface="微软雅黑"/>
              </a:rPr>
              <a:t>网站</a:t>
            </a:r>
            <a:r>
              <a:rPr kumimoji="0" lang="en-US" altLang="zh-CN" sz="2000" b="1" i="0" u="none" strike="noStrike" kern="1200" cap="none" spc="0" normalizeH="0" baseline="0" noProof="0" dirty="0">
                <a:ln>
                  <a:noFill/>
                </a:ln>
                <a:solidFill>
                  <a:prstClr val="black"/>
                </a:solidFill>
                <a:effectLst/>
                <a:uLnTx/>
                <a:uFillTx/>
                <a:latin typeface="Calibri"/>
                <a:ea typeface="微软雅黑"/>
                <a:cs typeface="+mn-cs"/>
              </a:rPr>
              <a:t>IPv6</a:t>
            </a:r>
            <a:r>
              <a:rPr kumimoji="0" lang="zh-CN" altLang="en-US" sz="2000" b="1" i="0" u="none" strike="noStrike" kern="1200" cap="none" spc="0" normalizeH="0" baseline="0" noProof="0" dirty="0">
                <a:ln>
                  <a:noFill/>
                </a:ln>
                <a:solidFill>
                  <a:prstClr val="black"/>
                </a:solidFill>
                <a:effectLst/>
                <a:uLnTx/>
                <a:uFillTx/>
                <a:latin typeface="Calibri"/>
                <a:ea typeface="微软雅黑"/>
                <a:cs typeface="+mn-cs"/>
              </a:rPr>
              <a:t>升级</a:t>
            </a:r>
            <a:r>
              <a:rPr kumimoji="0" lang="zh-Hans" altLang="en-US" sz="2000" b="1" i="0" u="none" strike="noStrike" kern="1200" cap="none" spc="0" normalizeH="0" baseline="0" noProof="0" dirty="0">
                <a:ln>
                  <a:noFill/>
                </a:ln>
                <a:solidFill>
                  <a:prstClr val="black"/>
                </a:solidFill>
                <a:effectLst/>
                <a:uLnTx/>
                <a:uFillTx/>
                <a:latin typeface="Calibri"/>
                <a:ea typeface="微软雅黑"/>
                <a:cs typeface="+mn-cs"/>
              </a:rPr>
              <a:t>方案</a:t>
            </a:r>
            <a:endParaRPr kumimoji="0" lang="en-US" altLang="zh-CN" sz="2000" b="1"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43" name="Rectangle 3">
            <a:extLst>
              <a:ext uri="{FF2B5EF4-FFF2-40B4-BE49-F238E27FC236}">
                <a16:creationId xmlns:a16="http://schemas.microsoft.com/office/drawing/2014/main" xmlns="" id="{3DAFEC9D-3B31-3447-973C-49343777C5B4}"/>
              </a:ext>
            </a:extLst>
          </p:cNvPr>
          <p:cNvSpPr txBox="1">
            <a:spLocks noChangeArrowheads="1"/>
          </p:cNvSpPr>
          <p:nvPr/>
        </p:nvSpPr>
        <p:spPr>
          <a:xfrm>
            <a:off x="372378" y="1957556"/>
            <a:ext cx="4038600" cy="4525963"/>
          </a:xfrm>
          <a:prstGeom prst="rect">
            <a:avLst/>
          </a:prstGeom>
        </p:spPr>
        <p:txBody>
          <a:bodyPr/>
          <a:lstStyle>
            <a:defPPr>
              <a:defRPr lang="zh-CN"/>
            </a:defPPr>
            <a:lvl1pPr marL="228594" indent="-228594" defTabSz="914377">
              <a:lnSpc>
                <a:spcPct val="90000"/>
              </a:lnSpc>
              <a:spcBef>
                <a:spcPts val="1000"/>
              </a:spcBef>
              <a:buFont typeface="Arial" panose="020B0604020202020204" pitchFamily="34" charset="0"/>
              <a:buChar cha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zh-CN" altLang="en-US" dirty="0"/>
              <a:t>现有</a:t>
            </a:r>
            <a:r>
              <a:rPr lang="en-US" altLang="zh-CN" dirty="0"/>
              <a:t>IPv4</a:t>
            </a:r>
            <a:r>
              <a:rPr lang="zh-CN" altLang="en-US" dirty="0"/>
              <a:t>网站</a:t>
            </a:r>
          </a:p>
        </p:txBody>
      </p:sp>
      <p:grpSp>
        <p:nvGrpSpPr>
          <p:cNvPr id="44" name="组合 43">
            <a:extLst>
              <a:ext uri="{FF2B5EF4-FFF2-40B4-BE49-F238E27FC236}">
                <a16:creationId xmlns:a16="http://schemas.microsoft.com/office/drawing/2014/main" xmlns="" id="{1D04080B-384E-3544-8381-0D9E96760CD9}"/>
              </a:ext>
            </a:extLst>
          </p:cNvPr>
          <p:cNvGrpSpPr/>
          <p:nvPr/>
        </p:nvGrpSpPr>
        <p:grpSpPr>
          <a:xfrm>
            <a:off x="2359538" y="1976437"/>
            <a:ext cx="4393101" cy="4525963"/>
            <a:chOff x="5347794" y="1984284"/>
            <a:chExt cx="4393101" cy="4525963"/>
          </a:xfrm>
        </p:grpSpPr>
        <p:sp>
          <p:nvSpPr>
            <p:cNvPr id="45" name="Rectangle 4">
              <a:extLst>
                <a:ext uri="{FF2B5EF4-FFF2-40B4-BE49-F238E27FC236}">
                  <a16:creationId xmlns:a16="http://schemas.microsoft.com/office/drawing/2014/main" xmlns="" id="{54B3BBF4-6A07-504D-A211-265F3950D467}"/>
                </a:ext>
              </a:extLst>
            </p:cNvPr>
            <p:cNvSpPr txBox="1">
              <a:spLocks noChangeArrowheads="1"/>
            </p:cNvSpPr>
            <p:nvPr/>
          </p:nvSpPr>
          <p:spPr>
            <a:xfrm>
              <a:off x="5702295" y="1984284"/>
              <a:ext cx="4038600" cy="4525963"/>
            </a:xfrm>
            <a:prstGeom prst="rect">
              <a:avLst/>
            </a:prstGeom>
          </p:spPr>
          <p:txBody>
            <a:bodyPr/>
            <a:lstStyle>
              <a:defPPr>
                <a:defRPr lang="zh-CN"/>
              </a:defPPr>
              <a:lvl1pPr marL="228594" indent="-228594" defTabSz="914377">
                <a:lnSpc>
                  <a:spcPct val="90000"/>
                </a:lnSpc>
                <a:spcBef>
                  <a:spcPts val="1000"/>
                </a:spcBef>
                <a:buFont typeface="Arial" panose="020B0604020202020204" pitchFamily="34" charset="0"/>
                <a:buChar cha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zh-CN" altLang="en-US" dirty="0"/>
                <a:t>新建</a:t>
              </a:r>
              <a:r>
                <a:rPr lang="en-US" altLang="zh-CN" dirty="0"/>
                <a:t>IPv6</a:t>
              </a:r>
              <a:r>
                <a:rPr lang="zh-CN" altLang="en-US" dirty="0"/>
                <a:t>网站</a:t>
              </a:r>
            </a:p>
          </p:txBody>
        </p:sp>
        <p:sp>
          <p:nvSpPr>
            <p:cNvPr id="46" name="Rectangle 6">
              <a:extLst>
                <a:ext uri="{FF2B5EF4-FFF2-40B4-BE49-F238E27FC236}">
                  <a16:creationId xmlns:a16="http://schemas.microsoft.com/office/drawing/2014/main" xmlns="" id="{A2C23704-767E-0549-8F15-9BC3F02BAC67}"/>
                </a:ext>
              </a:extLst>
            </p:cNvPr>
            <p:cNvSpPr>
              <a:spLocks noChangeAspect="1" noChangeArrowheads="1"/>
            </p:cNvSpPr>
            <p:nvPr/>
          </p:nvSpPr>
          <p:spPr bwMode="auto">
            <a:xfrm>
              <a:off x="5701943" y="2399416"/>
              <a:ext cx="2083175" cy="3707118"/>
            </a:xfrm>
            <a:prstGeom prst="rect">
              <a:avLst/>
            </a:prstGeom>
            <a:solidFill>
              <a:schemeClr val="bg1"/>
            </a:solidFill>
            <a:ln w="9525">
              <a:solidFill>
                <a:srgbClr val="349EE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 name="Line 7">
              <a:extLst>
                <a:ext uri="{FF2B5EF4-FFF2-40B4-BE49-F238E27FC236}">
                  <a16:creationId xmlns:a16="http://schemas.microsoft.com/office/drawing/2014/main" xmlns="" id="{847E1FA9-B13C-8D44-9E45-E1E761F95B3C}"/>
                </a:ext>
              </a:extLst>
            </p:cNvPr>
            <p:cNvSpPr>
              <a:spLocks noChangeAspect="1" noChangeShapeType="1"/>
            </p:cNvSpPr>
            <p:nvPr/>
          </p:nvSpPr>
          <p:spPr bwMode="auto">
            <a:xfrm>
              <a:off x="6384630" y="3336871"/>
              <a:ext cx="0" cy="15229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48" name="Picture 8">
              <a:extLst>
                <a:ext uri="{FF2B5EF4-FFF2-40B4-BE49-F238E27FC236}">
                  <a16:creationId xmlns:a16="http://schemas.microsoft.com/office/drawing/2014/main" xmlns="" id="{DAFA232C-3C43-684B-B3C0-08211DEDF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051" y="4311542"/>
              <a:ext cx="678956" cy="190365"/>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9">
              <a:extLst>
                <a:ext uri="{FF2B5EF4-FFF2-40B4-BE49-F238E27FC236}">
                  <a16:creationId xmlns:a16="http://schemas.microsoft.com/office/drawing/2014/main" xmlns="" id="{BE5550B5-4BD0-E34A-9479-F7B5FC30EAFC}"/>
                </a:ext>
              </a:extLst>
            </p:cNvPr>
            <p:cNvSpPr txBox="1">
              <a:spLocks noChangeAspect="1" noChangeArrowheads="1"/>
            </p:cNvSpPr>
            <p:nvPr/>
          </p:nvSpPr>
          <p:spPr bwMode="auto">
            <a:xfrm>
              <a:off x="6567377" y="3946041"/>
              <a:ext cx="836322" cy="27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a:t>IPv6/IPv4</a:t>
              </a:r>
            </a:p>
          </p:txBody>
        </p:sp>
        <p:sp>
          <p:nvSpPr>
            <p:cNvPr id="50" name="Rectangle 10">
              <a:extLst>
                <a:ext uri="{FF2B5EF4-FFF2-40B4-BE49-F238E27FC236}">
                  <a16:creationId xmlns:a16="http://schemas.microsoft.com/office/drawing/2014/main" xmlns="" id="{F15B3158-98DF-604C-A12D-039DCE41DFAB}"/>
                </a:ext>
              </a:extLst>
            </p:cNvPr>
            <p:cNvSpPr>
              <a:spLocks noChangeAspect="1" noChangeArrowheads="1"/>
            </p:cNvSpPr>
            <p:nvPr/>
          </p:nvSpPr>
          <p:spPr bwMode="auto">
            <a:xfrm>
              <a:off x="5347794" y="4245549"/>
              <a:ext cx="184016" cy="27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sz="1200">
                <a:solidFill>
                  <a:srgbClr val="0000FF"/>
                </a:solidFill>
              </a:endParaRPr>
            </a:p>
          </p:txBody>
        </p:sp>
        <p:pic>
          <p:nvPicPr>
            <p:cNvPr id="51" name="Picture 11">
              <a:extLst>
                <a:ext uri="{FF2B5EF4-FFF2-40B4-BE49-F238E27FC236}">
                  <a16:creationId xmlns:a16="http://schemas.microsoft.com/office/drawing/2014/main" xmlns="" id="{1ED0A717-5F90-F14A-BD6B-79D7D97DD2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0051" y="3093203"/>
              <a:ext cx="607888" cy="64343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12">
              <a:extLst>
                <a:ext uri="{FF2B5EF4-FFF2-40B4-BE49-F238E27FC236}">
                  <a16:creationId xmlns:a16="http://schemas.microsoft.com/office/drawing/2014/main" xmlns="" id="{B8F1A992-E5BF-3F40-BC41-0DBF356A9B50}"/>
                </a:ext>
              </a:extLst>
            </p:cNvPr>
            <p:cNvSpPr txBox="1">
              <a:spLocks noChangeAspect="1" noChangeArrowheads="1"/>
            </p:cNvSpPr>
            <p:nvPr/>
          </p:nvSpPr>
          <p:spPr bwMode="auto">
            <a:xfrm>
              <a:off x="6666365" y="3215037"/>
              <a:ext cx="836322" cy="456877"/>
            </a:xfrm>
            <a:prstGeom prst="rect">
              <a:avLst/>
            </a:prstGeom>
            <a:gradFill rotWithShape="1">
              <a:gsLst>
                <a:gs pos="0">
                  <a:srgbClr val="FFFF00"/>
                </a:gs>
                <a:gs pos="100000">
                  <a:srgbClr val="A3FBB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200" dirty="0"/>
                <a:t>IPv4/IPv6</a:t>
              </a:r>
            </a:p>
            <a:p>
              <a:pPr algn="ctr"/>
              <a:r>
                <a:rPr lang="zh-CN" altLang="en-US" sz="1200" dirty="0"/>
                <a:t>互联网</a:t>
              </a:r>
            </a:p>
          </p:txBody>
        </p:sp>
        <p:pic>
          <p:nvPicPr>
            <p:cNvPr id="53" name="Picture 13">
              <a:extLst>
                <a:ext uri="{FF2B5EF4-FFF2-40B4-BE49-F238E27FC236}">
                  <a16:creationId xmlns:a16="http://schemas.microsoft.com/office/drawing/2014/main" xmlns="" id="{76946819-D5DD-5B40-9EFA-19080E15DF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051" y="4737961"/>
              <a:ext cx="709414" cy="698007"/>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4">
              <a:extLst>
                <a:ext uri="{FF2B5EF4-FFF2-40B4-BE49-F238E27FC236}">
                  <a16:creationId xmlns:a16="http://schemas.microsoft.com/office/drawing/2014/main" xmlns="" id="{213E9CF1-A82D-C540-961C-79A1C29D377D}"/>
                </a:ext>
              </a:extLst>
            </p:cNvPr>
            <p:cNvSpPr txBox="1">
              <a:spLocks noChangeAspect="1" noChangeArrowheads="1"/>
            </p:cNvSpPr>
            <p:nvPr/>
          </p:nvSpPr>
          <p:spPr bwMode="auto">
            <a:xfrm>
              <a:off x="6808501" y="4859795"/>
              <a:ext cx="642153" cy="456877"/>
            </a:xfrm>
            <a:prstGeom prst="rect">
              <a:avLst/>
            </a:prstGeom>
            <a:solidFill>
              <a:srgbClr val="A3FBB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200"/>
                <a:t>纯</a:t>
              </a:r>
              <a:r>
                <a:rPr lang="en-US" altLang="zh-CN" sz="1200"/>
                <a:t>IPv6</a:t>
              </a:r>
            </a:p>
            <a:p>
              <a:pPr algn="ctr"/>
              <a:r>
                <a:rPr lang="zh-CN" altLang="en-US" sz="1200"/>
                <a:t>服务器</a:t>
              </a:r>
            </a:p>
          </p:txBody>
        </p:sp>
        <p:sp>
          <p:nvSpPr>
            <p:cNvPr id="55" name="Line 15">
              <a:extLst>
                <a:ext uri="{FF2B5EF4-FFF2-40B4-BE49-F238E27FC236}">
                  <a16:creationId xmlns:a16="http://schemas.microsoft.com/office/drawing/2014/main" xmlns="" id="{362F66D3-5CB8-BF49-99BB-4CD3AF5B4EDB}"/>
                </a:ext>
              </a:extLst>
            </p:cNvPr>
            <p:cNvSpPr>
              <a:spLocks noChangeAspect="1" noChangeShapeType="1"/>
            </p:cNvSpPr>
            <p:nvPr/>
          </p:nvSpPr>
          <p:spPr bwMode="auto">
            <a:xfrm flipV="1">
              <a:off x="6567377" y="3580539"/>
              <a:ext cx="0" cy="11574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56" name="Rectangle 17">
            <a:extLst>
              <a:ext uri="{FF2B5EF4-FFF2-40B4-BE49-F238E27FC236}">
                <a16:creationId xmlns:a16="http://schemas.microsoft.com/office/drawing/2014/main" xmlns="" id="{647D4D8E-1C41-2F4E-AB61-EDF0C5E6B0E9}"/>
              </a:ext>
            </a:extLst>
          </p:cNvPr>
          <p:cNvSpPr>
            <a:spLocks noChangeAspect="1" noChangeArrowheads="1"/>
          </p:cNvSpPr>
          <p:nvPr/>
        </p:nvSpPr>
        <p:spPr bwMode="auto">
          <a:xfrm>
            <a:off x="380221" y="2391569"/>
            <a:ext cx="2088803" cy="3707118"/>
          </a:xfrm>
          <a:prstGeom prst="rect">
            <a:avLst/>
          </a:prstGeom>
          <a:solidFill>
            <a:schemeClr val="bg1"/>
          </a:solidFill>
          <a:ln w="9525">
            <a:solidFill>
              <a:srgbClr val="349EE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7" name="Line 18">
            <a:extLst>
              <a:ext uri="{FF2B5EF4-FFF2-40B4-BE49-F238E27FC236}">
                <a16:creationId xmlns:a16="http://schemas.microsoft.com/office/drawing/2014/main" xmlns="" id="{8E1A5035-76E7-254E-A8B3-833F5C8A4D5D}"/>
              </a:ext>
            </a:extLst>
          </p:cNvPr>
          <p:cNvSpPr>
            <a:spLocks noChangeAspect="1" noChangeShapeType="1"/>
          </p:cNvSpPr>
          <p:nvPr/>
        </p:nvSpPr>
        <p:spPr bwMode="auto">
          <a:xfrm>
            <a:off x="1131980" y="3329024"/>
            <a:ext cx="0" cy="15229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58" name="Picture 19">
            <a:extLst>
              <a:ext uri="{FF2B5EF4-FFF2-40B4-BE49-F238E27FC236}">
                <a16:creationId xmlns:a16="http://schemas.microsoft.com/office/drawing/2014/main" xmlns="" id="{499062B6-780D-3541-B686-0A5F20086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401" y="4303695"/>
            <a:ext cx="678956" cy="1903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20">
            <a:extLst>
              <a:ext uri="{FF2B5EF4-FFF2-40B4-BE49-F238E27FC236}">
                <a16:creationId xmlns:a16="http://schemas.microsoft.com/office/drawing/2014/main" xmlns="" id="{F87D3CAE-E72D-9E48-AFC7-6CA01BB31BA5}"/>
              </a:ext>
            </a:extLst>
          </p:cNvPr>
          <p:cNvSpPr txBox="1">
            <a:spLocks noChangeAspect="1" noChangeArrowheads="1"/>
          </p:cNvSpPr>
          <p:nvPr/>
        </p:nvSpPr>
        <p:spPr bwMode="auto">
          <a:xfrm>
            <a:off x="1314727" y="3938194"/>
            <a:ext cx="836322" cy="27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a:t>IPv6/IPv4</a:t>
            </a:r>
          </a:p>
        </p:txBody>
      </p:sp>
      <p:pic>
        <p:nvPicPr>
          <p:cNvPr id="60" name="Picture 22">
            <a:extLst>
              <a:ext uri="{FF2B5EF4-FFF2-40B4-BE49-F238E27FC236}">
                <a16:creationId xmlns:a16="http://schemas.microsoft.com/office/drawing/2014/main" xmlns="" id="{41EDAB04-8495-4746-BE5E-29E9744231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01" y="3085356"/>
            <a:ext cx="607888" cy="643435"/>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23">
            <a:extLst>
              <a:ext uri="{FF2B5EF4-FFF2-40B4-BE49-F238E27FC236}">
                <a16:creationId xmlns:a16="http://schemas.microsoft.com/office/drawing/2014/main" xmlns="" id="{3895120F-C1AE-0342-ACE3-7C1DEFE89E85}"/>
              </a:ext>
            </a:extLst>
          </p:cNvPr>
          <p:cNvSpPr txBox="1">
            <a:spLocks noChangeAspect="1" noChangeArrowheads="1"/>
          </p:cNvSpPr>
          <p:nvPr/>
        </p:nvSpPr>
        <p:spPr bwMode="auto">
          <a:xfrm>
            <a:off x="1413715" y="3207190"/>
            <a:ext cx="836322" cy="456877"/>
          </a:xfrm>
          <a:prstGeom prst="rect">
            <a:avLst/>
          </a:prstGeom>
          <a:gradFill rotWithShape="1">
            <a:gsLst>
              <a:gs pos="0">
                <a:srgbClr val="FFFF00"/>
              </a:gs>
              <a:gs pos="100000">
                <a:srgbClr val="A3FBB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200"/>
              <a:t>IPv4/IPv6</a:t>
            </a:r>
          </a:p>
          <a:p>
            <a:pPr algn="ctr"/>
            <a:r>
              <a:rPr lang="zh-CN" altLang="en-US" sz="1200"/>
              <a:t>互联网</a:t>
            </a:r>
          </a:p>
        </p:txBody>
      </p:sp>
      <p:pic>
        <p:nvPicPr>
          <p:cNvPr id="62" name="Picture 24">
            <a:extLst>
              <a:ext uri="{FF2B5EF4-FFF2-40B4-BE49-F238E27FC236}">
                <a16:creationId xmlns:a16="http://schemas.microsoft.com/office/drawing/2014/main" xmlns="" id="{C0074EC1-2E20-3D41-AB46-B6DF95363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401" y="4730114"/>
            <a:ext cx="709414" cy="698007"/>
          </a:xfrm>
          <a:prstGeom prst="rect">
            <a:avLst/>
          </a:prstGeom>
          <a:noFill/>
          <a:extLst>
            <a:ext uri="{909E8E84-426E-40DD-AFC4-6F175D3DCCD1}">
              <a14:hiddenFill xmlns:a14="http://schemas.microsoft.com/office/drawing/2010/main">
                <a:solidFill>
                  <a:srgbClr val="FFFFFF"/>
                </a:solidFill>
              </a14:hiddenFill>
            </a:ext>
          </a:extLst>
        </p:spPr>
      </p:pic>
      <p:sp>
        <p:nvSpPr>
          <p:cNvPr id="63" name="Text Box 25">
            <a:extLst>
              <a:ext uri="{FF2B5EF4-FFF2-40B4-BE49-F238E27FC236}">
                <a16:creationId xmlns:a16="http://schemas.microsoft.com/office/drawing/2014/main" xmlns="" id="{81794CC6-3788-2D44-A5B7-4AF0A151DEC1}"/>
              </a:ext>
            </a:extLst>
          </p:cNvPr>
          <p:cNvSpPr txBox="1">
            <a:spLocks noChangeAspect="1" noChangeArrowheads="1"/>
          </p:cNvSpPr>
          <p:nvPr/>
        </p:nvSpPr>
        <p:spPr bwMode="auto">
          <a:xfrm>
            <a:off x="1555851" y="4851948"/>
            <a:ext cx="642153" cy="456877"/>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200"/>
              <a:t>纯</a:t>
            </a:r>
            <a:r>
              <a:rPr lang="en-US" altLang="zh-CN" sz="1200"/>
              <a:t>IPv4</a:t>
            </a:r>
          </a:p>
          <a:p>
            <a:pPr algn="ctr"/>
            <a:r>
              <a:rPr lang="zh-CN" altLang="en-US" sz="1200"/>
              <a:t>服务器</a:t>
            </a:r>
          </a:p>
        </p:txBody>
      </p:sp>
      <p:sp>
        <p:nvSpPr>
          <p:cNvPr id="64" name="Line 26">
            <a:extLst>
              <a:ext uri="{FF2B5EF4-FFF2-40B4-BE49-F238E27FC236}">
                <a16:creationId xmlns:a16="http://schemas.microsoft.com/office/drawing/2014/main" xmlns="" id="{95324D78-BAC4-D54A-AB3F-506AF9804301}"/>
              </a:ext>
            </a:extLst>
          </p:cNvPr>
          <p:cNvSpPr>
            <a:spLocks noChangeAspect="1" noChangeShapeType="1"/>
          </p:cNvSpPr>
          <p:nvPr/>
        </p:nvSpPr>
        <p:spPr bwMode="auto">
          <a:xfrm flipV="1">
            <a:off x="1314727" y="3572692"/>
            <a:ext cx="0" cy="11574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103" name="直线连接符 102">
            <a:extLst>
              <a:ext uri="{FF2B5EF4-FFF2-40B4-BE49-F238E27FC236}">
                <a16:creationId xmlns:a16="http://schemas.microsoft.com/office/drawing/2014/main" xmlns="" id="{774966DE-F117-D348-ADB2-6C5FF631DAF7}"/>
              </a:ext>
            </a:extLst>
          </p:cNvPr>
          <p:cNvCxnSpPr>
            <a:cxnSpLocks/>
          </p:cNvCxnSpPr>
          <p:nvPr/>
        </p:nvCxnSpPr>
        <p:spPr>
          <a:xfrm>
            <a:off x="5188131" y="1993475"/>
            <a:ext cx="0" cy="4265859"/>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04" name="Rectangle 3">
            <a:extLst>
              <a:ext uri="{FF2B5EF4-FFF2-40B4-BE49-F238E27FC236}">
                <a16:creationId xmlns:a16="http://schemas.microsoft.com/office/drawing/2014/main" xmlns="" id="{FEC06976-DCF9-4D40-8623-3BF72D5C1115}"/>
              </a:ext>
            </a:extLst>
          </p:cNvPr>
          <p:cNvSpPr txBox="1">
            <a:spLocks noChangeArrowheads="1"/>
          </p:cNvSpPr>
          <p:nvPr/>
        </p:nvSpPr>
        <p:spPr>
          <a:xfrm>
            <a:off x="5557023" y="1970374"/>
            <a:ext cx="2047217" cy="32917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dirty="0"/>
              <a:t>现有</a:t>
            </a:r>
            <a:r>
              <a:rPr lang="en-US" altLang="zh-CN" sz="1800" dirty="0"/>
              <a:t>IPv4</a:t>
            </a:r>
            <a:r>
              <a:rPr lang="zh-CN" altLang="en-US" sz="1800" dirty="0"/>
              <a:t>接入网</a:t>
            </a:r>
          </a:p>
        </p:txBody>
      </p:sp>
      <p:sp>
        <p:nvSpPr>
          <p:cNvPr id="105" name="Rectangle 4">
            <a:extLst>
              <a:ext uri="{FF2B5EF4-FFF2-40B4-BE49-F238E27FC236}">
                <a16:creationId xmlns:a16="http://schemas.microsoft.com/office/drawing/2014/main" xmlns="" id="{7F22AB27-9468-D848-A2A7-105C15C915D2}"/>
              </a:ext>
            </a:extLst>
          </p:cNvPr>
          <p:cNvSpPr txBox="1">
            <a:spLocks noChangeArrowheads="1"/>
          </p:cNvSpPr>
          <p:nvPr/>
        </p:nvSpPr>
        <p:spPr>
          <a:xfrm>
            <a:off x="8650749" y="1968358"/>
            <a:ext cx="2047217" cy="4117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dirty="0"/>
              <a:t>新建</a:t>
            </a:r>
            <a:r>
              <a:rPr lang="en-US" altLang="zh-CN" sz="1800" dirty="0"/>
              <a:t>IPv6</a:t>
            </a:r>
            <a:r>
              <a:rPr lang="zh-CN" altLang="en-US" sz="1800" dirty="0"/>
              <a:t>接入网</a:t>
            </a:r>
          </a:p>
        </p:txBody>
      </p:sp>
      <p:sp>
        <p:nvSpPr>
          <p:cNvPr id="106" name="Rectangle 5">
            <a:extLst>
              <a:ext uri="{FF2B5EF4-FFF2-40B4-BE49-F238E27FC236}">
                <a16:creationId xmlns:a16="http://schemas.microsoft.com/office/drawing/2014/main" xmlns="" id="{96A11FD8-1C8D-DF4A-8517-2992A899B6E8}"/>
              </a:ext>
            </a:extLst>
          </p:cNvPr>
          <p:cNvSpPr>
            <a:spLocks noChangeArrowheads="1"/>
          </p:cNvSpPr>
          <p:nvPr/>
        </p:nvSpPr>
        <p:spPr bwMode="auto">
          <a:xfrm>
            <a:off x="7708009" y="2391310"/>
            <a:ext cx="1966349" cy="3703413"/>
          </a:xfrm>
          <a:prstGeom prst="rect">
            <a:avLst/>
          </a:prstGeom>
          <a:solidFill>
            <a:schemeClr val="bg1"/>
          </a:solidFill>
          <a:ln w="9525">
            <a:solidFill>
              <a:srgbClr val="349EEB"/>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latin typeface="Arial" charset="0"/>
              <a:ea typeface="宋体" charset="0"/>
              <a:cs typeface="宋体" charset="0"/>
            </a:endParaRPr>
          </a:p>
        </p:txBody>
      </p:sp>
      <p:grpSp>
        <p:nvGrpSpPr>
          <p:cNvPr id="107" name="组合 106">
            <a:extLst>
              <a:ext uri="{FF2B5EF4-FFF2-40B4-BE49-F238E27FC236}">
                <a16:creationId xmlns:a16="http://schemas.microsoft.com/office/drawing/2014/main" xmlns="" id="{A09AC261-DD18-5D4E-A7E4-CDA54B8F2CD8}"/>
              </a:ext>
            </a:extLst>
          </p:cNvPr>
          <p:cNvGrpSpPr/>
          <p:nvPr/>
        </p:nvGrpSpPr>
        <p:grpSpPr>
          <a:xfrm>
            <a:off x="7352766" y="2584893"/>
            <a:ext cx="2243818" cy="3290970"/>
            <a:chOff x="6521306" y="2725363"/>
            <a:chExt cx="2243818" cy="3290970"/>
          </a:xfrm>
        </p:grpSpPr>
        <p:sp>
          <p:nvSpPr>
            <p:cNvPr id="108" name="Line 6">
              <a:extLst>
                <a:ext uri="{FF2B5EF4-FFF2-40B4-BE49-F238E27FC236}">
                  <a16:creationId xmlns:a16="http://schemas.microsoft.com/office/drawing/2014/main" xmlns="" id="{B055B807-5404-6646-A5A1-F6F00392FE32}"/>
                </a:ext>
              </a:extLst>
            </p:cNvPr>
            <p:cNvSpPr>
              <a:spLocks noChangeShapeType="1"/>
            </p:cNvSpPr>
            <p:nvPr/>
          </p:nvSpPr>
          <p:spPr bwMode="auto">
            <a:xfrm>
              <a:off x="7556231" y="3273858"/>
              <a:ext cx="0" cy="231586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a:latin typeface="Arial" charset="0"/>
                <a:ea typeface="宋体" charset="0"/>
                <a:cs typeface="宋体" charset="0"/>
              </a:endParaRPr>
            </a:p>
          </p:txBody>
        </p:sp>
        <p:pic>
          <p:nvPicPr>
            <p:cNvPr id="109" name="Picture 7">
              <a:extLst>
                <a:ext uri="{FF2B5EF4-FFF2-40B4-BE49-F238E27FC236}">
                  <a16:creationId xmlns:a16="http://schemas.microsoft.com/office/drawing/2014/main" xmlns="" id="{893C8C70-8548-C44E-91EF-EA343FA51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468" y="3578577"/>
              <a:ext cx="679368" cy="19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Cloud">
              <a:extLst>
                <a:ext uri="{FF2B5EF4-FFF2-40B4-BE49-F238E27FC236}">
                  <a16:creationId xmlns:a16="http://schemas.microsoft.com/office/drawing/2014/main" xmlns="" id="{58D34E6C-429E-8044-9C77-D84296AADABC}"/>
                </a:ext>
              </a:extLst>
            </p:cNvPr>
            <p:cNvSpPr>
              <a:spLocks noChangeAspect="1" noEditPoints="1" noChangeArrowheads="1"/>
            </p:cNvSpPr>
            <p:nvPr/>
          </p:nvSpPr>
          <p:spPr bwMode="auto">
            <a:xfrm>
              <a:off x="7068610" y="4006454"/>
              <a:ext cx="1097147" cy="7351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FFFBD"/>
            </a:solidFill>
            <a:ln w="952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t>IPv6</a:t>
              </a:r>
            </a:p>
            <a:p>
              <a:pPr algn="ctr"/>
              <a:r>
                <a:rPr lang="zh-CN" altLang="en-US" sz="1200"/>
                <a:t>接入网</a:t>
              </a:r>
            </a:p>
          </p:txBody>
        </p:sp>
        <p:pic>
          <p:nvPicPr>
            <p:cNvPr id="111" name="Picture 9">
              <a:extLst>
                <a:ext uri="{FF2B5EF4-FFF2-40B4-BE49-F238E27FC236}">
                  <a16:creationId xmlns:a16="http://schemas.microsoft.com/office/drawing/2014/main" xmlns="" id="{D7DF148B-B199-F944-8BB4-9D0759CC8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468" y="5041230"/>
              <a:ext cx="679368" cy="19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 Box 10">
              <a:extLst>
                <a:ext uri="{FF2B5EF4-FFF2-40B4-BE49-F238E27FC236}">
                  <a16:creationId xmlns:a16="http://schemas.microsoft.com/office/drawing/2014/main" xmlns="" id="{B2466585-94E6-C648-89D5-6EE3078CB427}"/>
                </a:ext>
              </a:extLst>
            </p:cNvPr>
            <p:cNvSpPr txBox="1">
              <a:spLocks noChangeArrowheads="1"/>
            </p:cNvSpPr>
            <p:nvPr/>
          </p:nvSpPr>
          <p:spPr bwMode="auto">
            <a:xfrm>
              <a:off x="7556231" y="3334802"/>
              <a:ext cx="492700" cy="276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latin typeface="Arial" charset="0"/>
                  <a:ea typeface="宋体" charset="0"/>
                  <a:cs typeface="宋体" charset="0"/>
                </a:rPr>
                <a:t>IPv4</a:t>
              </a:r>
            </a:p>
          </p:txBody>
        </p:sp>
        <p:sp>
          <p:nvSpPr>
            <p:cNvPr id="113" name="Text Box 11">
              <a:extLst>
                <a:ext uri="{FF2B5EF4-FFF2-40B4-BE49-F238E27FC236}">
                  <a16:creationId xmlns:a16="http://schemas.microsoft.com/office/drawing/2014/main" xmlns="" id="{87B95200-2DE3-6745-ADEF-7CEE47A7290A}"/>
                </a:ext>
              </a:extLst>
            </p:cNvPr>
            <p:cNvSpPr txBox="1">
              <a:spLocks noChangeArrowheads="1"/>
            </p:cNvSpPr>
            <p:nvPr/>
          </p:nvSpPr>
          <p:spPr bwMode="auto">
            <a:xfrm>
              <a:off x="7556231" y="3761409"/>
              <a:ext cx="492700" cy="276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latin typeface="Arial" charset="0"/>
                  <a:ea typeface="宋体" charset="0"/>
                  <a:cs typeface="宋体" charset="0"/>
                </a:rPr>
                <a:t>IPv6</a:t>
              </a:r>
            </a:p>
          </p:txBody>
        </p:sp>
        <p:sp>
          <p:nvSpPr>
            <p:cNvPr id="114" name="Text Box 12">
              <a:extLst>
                <a:ext uri="{FF2B5EF4-FFF2-40B4-BE49-F238E27FC236}">
                  <a16:creationId xmlns:a16="http://schemas.microsoft.com/office/drawing/2014/main" xmlns="" id="{8F0AC340-626A-9A4C-8F98-8101E7CCADE8}"/>
                </a:ext>
              </a:extLst>
            </p:cNvPr>
            <p:cNvSpPr txBox="1">
              <a:spLocks noChangeArrowheads="1"/>
            </p:cNvSpPr>
            <p:nvPr/>
          </p:nvSpPr>
          <p:spPr bwMode="auto">
            <a:xfrm>
              <a:off x="7617183" y="4797455"/>
              <a:ext cx="492700" cy="276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latin typeface="Arial" charset="0"/>
                  <a:ea typeface="宋体" charset="0"/>
                  <a:cs typeface="宋体" charset="0"/>
                </a:rPr>
                <a:t>IPv6</a:t>
              </a:r>
            </a:p>
          </p:txBody>
        </p:sp>
        <p:sp>
          <p:nvSpPr>
            <p:cNvPr id="115" name="Rectangle 13">
              <a:extLst>
                <a:ext uri="{FF2B5EF4-FFF2-40B4-BE49-F238E27FC236}">
                  <a16:creationId xmlns:a16="http://schemas.microsoft.com/office/drawing/2014/main" xmlns="" id="{5C90E382-FB6B-2343-82A3-15FD83782F0A}"/>
                </a:ext>
              </a:extLst>
            </p:cNvPr>
            <p:cNvSpPr>
              <a:spLocks noChangeArrowheads="1"/>
            </p:cNvSpPr>
            <p:nvPr/>
          </p:nvSpPr>
          <p:spPr bwMode="auto">
            <a:xfrm>
              <a:off x="6521306" y="3516364"/>
              <a:ext cx="184128" cy="276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200">
                <a:solidFill>
                  <a:srgbClr val="0000FF"/>
                </a:solidFill>
              </a:endParaRPr>
            </a:p>
          </p:txBody>
        </p:sp>
        <p:sp>
          <p:nvSpPr>
            <p:cNvPr id="116" name="Rectangle 14">
              <a:extLst>
                <a:ext uri="{FF2B5EF4-FFF2-40B4-BE49-F238E27FC236}">
                  <a16:creationId xmlns:a16="http://schemas.microsoft.com/office/drawing/2014/main" xmlns="" id="{37EBDA24-DBAF-B94C-8AFC-58B95C5ADFC3}"/>
                </a:ext>
              </a:extLst>
            </p:cNvPr>
            <p:cNvSpPr>
              <a:spLocks noChangeArrowheads="1"/>
            </p:cNvSpPr>
            <p:nvPr/>
          </p:nvSpPr>
          <p:spPr bwMode="auto">
            <a:xfrm>
              <a:off x="6521306" y="4980286"/>
              <a:ext cx="184128" cy="276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200">
                <a:solidFill>
                  <a:srgbClr val="0000FF"/>
                </a:solidFill>
              </a:endParaRPr>
            </a:p>
          </p:txBody>
        </p:sp>
        <p:pic>
          <p:nvPicPr>
            <p:cNvPr id="117" name="Picture 15">
              <a:extLst>
                <a:ext uri="{FF2B5EF4-FFF2-40B4-BE49-F238E27FC236}">
                  <a16:creationId xmlns:a16="http://schemas.microsoft.com/office/drawing/2014/main" xmlns="" id="{94BC82DD-B0A0-1441-9E08-3B80045FF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468" y="2725363"/>
              <a:ext cx="608256" cy="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 Box 16">
              <a:extLst>
                <a:ext uri="{FF2B5EF4-FFF2-40B4-BE49-F238E27FC236}">
                  <a16:creationId xmlns:a16="http://schemas.microsoft.com/office/drawing/2014/main" xmlns="" id="{DDCCD22A-CF3E-2F49-BF5D-FFBF84C0E6C1}"/>
                </a:ext>
              </a:extLst>
            </p:cNvPr>
            <p:cNvSpPr txBox="1">
              <a:spLocks noChangeAspect="1" noChangeArrowheads="1"/>
            </p:cNvSpPr>
            <p:nvPr/>
          </p:nvSpPr>
          <p:spPr bwMode="auto">
            <a:xfrm>
              <a:off x="7921946" y="2909464"/>
              <a:ext cx="843178" cy="462158"/>
            </a:xfrm>
            <a:prstGeom prst="rect">
              <a:avLst/>
            </a:prstGeom>
            <a:gradFill rotWithShape="1">
              <a:gsLst>
                <a:gs pos="0">
                  <a:srgbClr val="FFFF00"/>
                </a:gs>
                <a:gs pos="100000">
                  <a:srgbClr val="A3FBB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t>IPv4/IPv6</a:t>
              </a:r>
            </a:p>
            <a:p>
              <a:r>
                <a:rPr lang="zh-CN" altLang="en-US" sz="1200"/>
                <a:t>互联网</a:t>
              </a:r>
            </a:p>
          </p:txBody>
        </p:sp>
        <p:sp>
          <p:nvSpPr>
            <p:cNvPr id="119" name="Oval 17">
              <a:extLst>
                <a:ext uri="{FF2B5EF4-FFF2-40B4-BE49-F238E27FC236}">
                  <a16:creationId xmlns:a16="http://schemas.microsoft.com/office/drawing/2014/main" xmlns="" id="{19E66686-C22B-CB41-B6E5-1113CCC39A19}"/>
                </a:ext>
              </a:extLst>
            </p:cNvPr>
            <p:cNvSpPr>
              <a:spLocks noChangeAspect="1" noChangeArrowheads="1"/>
            </p:cNvSpPr>
            <p:nvPr/>
          </p:nvSpPr>
          <p:spPr bwMode="auto">
            <a:xfrm>
              <a:off x="7068610" y="5406894"/>
              <a:ext cx="1097147" cy="609439"/>
            </a:xfrm>
            <a:prstGeom prst="ellipse">
              <a:avLst/>
            </a:prstGeom>
            <a:gradFill rotWithShape="1">
              <a:gsLst>
                <a:gs pos="0">
                  <a:srgbClr val="FFFF99"/>
                </a:gs>
                <a:gs pos="100000">
                  <a:srgbClr val="A3FBB4"/>
                </a:gs>
              </a:gsLst>
              <a:lin ang="0" scaled="1"/>
            </a:gra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000"/>
                <a:t>IPv4/IPv6</a:t>
              </a:r>
            </a:p>
            <a:p>
              <a:pPr algn="ctr"/>
              <a:r>
                <a:rPr lang="zh-CN" altLang="en-US" sz="1000"/>
                <a:t>园区网</a:t>
              </a:r>
            </a:p>
          </p:txBody>
        </p:sp>
      </p:grpSp>
      <p:sp>
        <p:nvSpPr>
          <p:cNvPr id="120" name="Rectangle 5">
            <a:extLst>
              <a:ext uri="{FF2B5EF4-FFF2-40B4-BE49-F238E27FC236}">
                <a16:creationId xmlns:a16="http://schemas.microsoft.com/office/drawing/2014/main" xmlns="" id="{3F8465F9-2035-764E-ADC3-6592B667A74F}"/>
              </a:ext>
            </a:extLst>
          </p:cNvPr>
          <p:cNvSpPr>
            <a:spLocks noChangeArrowheads="1"/>
          </p:cNvSpPr>
          <p:nvPr/>
        </p:nvSpPr>
        <p:spPr bwMode="auto">
          <a:xfrm>
            <a:off x="5597352" y="2387951"/>
            <a:ext cx="1966349" cy="3703412"/>
          </a:xfrm>
          <a:prstGeom prst="rect">
            <a:avLst/>
          </a:prstGeom>
          <a:solidFill>
            <a:schemeClr val="bg1"/>
          </a:solidFill>
          <a:ln w="9525">
            <a:solidFill>
              <a:srgbClr val="349EEB"/>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latin typeface="Arial" charset="0"/>
              <a:ea typeface="宋体" charset="0"/>
              <a:cs typeface="宋体" charset="0"/>
            </a:endParaRPr>
          </a:p>
        </p:txBody>
      </p:sp>
      <p:grpSp>
        <p:nvGrpSpPr>
          <p:cNvPr id="121" name="Group 41">
            <a:extLst>
              <a:ext uri="{FF2B5EF4-FFF2-40B4-BE49-F238E27FC236}">
                <a16:creationId xmlns:a16="http://schemas.microsoft.com/office/drawing/2014/main" xmlns="" id="{7433C09F-1F6B-0645-B6D4-B16A72430BC9}"/>
              </a:ext>
            </a:extLst>
          </p:cNvPr>
          <p:cNvGrpSpPr>
            <a:grpSpLocks noChangeAspect="1"/>
          </p:cNvGrpSpPr>
          <p:nvPr/>
        </p:nvGrpSpPr>
        <p:grpSpPr bwMode="auto">
          <a:xfrm>
            <a:off x="5188131" y="3163066"/>
            <a:ext cx="2156199" cy="2193979"/>
            <a:chOff x="3553" y="2016"/>
            <a:chExt cx="1698" cy="1728"/>
          </a:xfrm>
        </p:grpSpPr>
        <p:sp>
          <p:nvSpPr>
            <p:cNvPr id="122" name="Line 6">
              <a:extLst>
                <a:ext uri="{FF2B5EF4-FFF2-40B4-BE49-F238E27FC236}">
                  <a16:creationId xmlns:a16="http://schemas.microsoft.com/office/drawing/2014/main" xmlns="" id="{6A078A45-E04D-674D-A25B-888C06D7014E}"/>
                </a:ext>
              </a:extLst>
            </p:cNvPr>
            <p:cNvSpPr>
              <a:spLocks noChangeShapeType="1"/>
            </p:cNvSpPr>
            <p:nvPr/>
          </p:nvSpPr>
          <p:spPr bwMode="auto">
            <a:xfrm>
              <a:off x="4369" y="2209"/>
              <a:ext cx="0" cy="1199"/>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a:latin typeface="Arial" charset="0"/>
                <a:ea typeface="宋体" charset="0"/>
                <a:cs typeface="宋体" charset="0"/>
              </a:endParaRPr>
            </a:p>
          </p:txBody>
        </p:sp>
        <p:pic>
          <p:nvPicPr>
            <p:cNvPr id="123" name="Picture 13">
              <a:extLst>
                <a:ext uri="{FF2B5EF4-FFF2-40B4-BE49-F238E27FC236}">
                  <a16:creationId xmlns:a16="http://schemas.microsoft.com/office/drawing/2014/main" xmlns="" id="{B8F7A6CC-56C7-C346-A70F-D7155056C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 y="2976"/>
              <a:ext cx="53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 Box 17">
              <a:extLst>
                <a:ext uri="{FF2B5EF4-FFF2-40B4-BE49-F238E27FC236}">
                  <a16:creationId xmlns:a16="http://schemas.microsoft.com/office/drawing/2014/main" xmlns="" id="{B89AF5D7-7C5C-8F4B-B79D-3774171C8D40}"/>
                </a:ext>
              </a:extLst>
            </p:cNvPr>
            <p:cNvSpPr txBox="1">
              <a:spLocks noChangeArrowheads="1"/>
            </p:cNvSpPr>
            <p:nvPr/>
          </p:nvSpPr>
          <p:spPr bwMode="auto">
            <a:xfrm>
              <a:off x="4416" y="2640"/>
              <a:ext cx="664" cy="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latin typeface="Arial" charset="0"/>
                  <a:ea typeface="宋体" charset="0"/>
                  <a:cs typeface="宋体" charset="0"/>
                </a:rPr>
                <a:t>IPv6/IPv4</a:t>
              </a:r>
            </a:p>
          </p:txBody>
        </p:sp>
        <p:sp>
          <p:nvSpPr>
            <p:cNvPr id="125" name="Rectangle 20">
              <a:extLst>
                <a:ext uri="{FF2B5EF4-FFF2-40B4-BE49-F238E27FC236}">
                  <a16:creationId xmlns:a16="http://schemas.microsoft.com/office/drawing/2014/main" xmlns="" id="{566B7ADF-1BC3-F74F-9FE4-8B531766E514}"/>
                </a:ext>
              </a:extLst>
            </p:cNvPr>
            <p:cNvSpPr>
              <a:spLocks noChangeArrowheads="1"/>
            </p:cNvSpPr>
            <p:nvPr/>
          </p:nvSpPr>
          <p:spPr bwMode="auto">
            <a:xfrm>
              <a:off x="3553" y="2928"/>
              <a:ext cx="145" cy="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200">
                <a:solidFill>
                  <a:srgbClr val="0000FF"/>
                </a:solidFill>
              </a:endParaRPr>
            </a:p>
          </p:txBody>
        </p:sp>
        <p:pic>
          <p:nvPicPr>
            <p:cNvPr id="126" name="Picture 22">
              <a:extLst>
                <a:ext uri="{FF2B5EF4-FFF2-40B4-BE49-F238E27FC236}">
                  <a16:creationId xmlns:a16="http://schemas.microsoft.com/office/drawing/2014/main" xmlns="" id="{386941AE-C3DD-A245-AD41-6F698D1A0B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2016"/>
              <a:ext cx="479"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 Box 36">
              <a:extLst>
                <a:ext uri="{FF2B5EF4-FFF2-40B4-BE49-F238E27FC236}">
                  <a16:creationId xmlns:a16="http://schemas.microsoft.com/office/drawing/2014/main" xmlns="" id="{695E5083-8BCE-9C45-A764-65989EF9F22D}"/>
                </a:ext>
              </a:extLst>
            </p:cNvPr>
            <p:cNvSpPr txBox="1">
              <a:spLocks noChangeAspect="1" noChangeArrowheads="1"/>
            </p:cNvSpPr>
            <p:nvPr/>
          </p:nvSpPr>
          <p:spPr bwMode="auto">
            <a:xfrm>
              <a:off x="4587" y="2112"/>
              <a:ext cx="664" cy="364"/>
            </a:xfrm>
            <a:prstGeom prst="rect">
              <a:avLst/>
            </a:prstGeom>
            <a:gradFill rotWithShape="1">
              <a:gsLst>
                <a:gs pos="0">
                  <a:srgbClr val="FFFF00"/>
                </a:gs>
                <a:gs pos="100000">
                  <a:srgbClr val="A3FBB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spAutoFit/>
            </a:bodyPr>
            <a:lstStyle/>
            <a:p>
              <a:pPr algn="ctr">
                <a:defRPr/>
              </a:pPr>
              <a:r>
                <a:rPr lang="en-US" altLang="zh-CN" sz="1200" dirty="0">
                  <a:latin typeface="Arial" charset="0"/>
                  <a:ea typeface="宋体" charset="0"/>
                  <a:cs typeface="宋体" charset="0"/>
                </a:rPr>
                <a:t>IPv4/IPv6</a:t>
              </a:r>
            </a:p>
            <a:p>
              <a:pPr algn="ctr">
                <a:defRPr/>
              </a:pPr>
              <a:r>
                <a:rPr lang="zh-CN" altLang="en-US" sz="1200" dirty="0">
                  <a:latin typeface="Arial" charset="0"/>
                  <a:ea typeface="宋体" charset="0"/>
                  <a:cs typeface="宋体" charset="0"/>
                </a:rPr>
                <a:t>互联网</a:t>
              </a:r>
            </a:p>
          </p:txBody>
        </p:sp>
        <p:sp>
          <p:nvSpPr>
            <p:cNvPr id="128" name="Oval 39">
              <a:extLst>
                <a:ext uri="{FF2B5EF4-FFF2-40B4-BE49-F238E27FC236}">
                  <a16:creationId xmlns:a16="http://schemas.microsoft.com/office/drawing/2014/main" xmlns="" id="{D510655D-DF50-D04C-87AD-FCDAD9920204}"/>
                </a:ext>
              </a:extLst>
            </p:cNvPr>
            <p:cNvSpPr>
              <a:spLocks noChangeArrowheads="1"/>
            </p:cNvSpPr>
            <p:nvPr/>
          </p:nvSpPr>
          <p:spPr bwMode="auto">
            <a:xfrm>
              <a:off x="3984" y="3264"/>
              <a:ext cx="864" cy="480"/>
            </a:xfrm>
            <a:prstGeom prst="ellipse">
              <a:avLst/>
            </a:prstGeom>
            <a:solidFill>
              <a:srgbClr val="FFFF99"/>
            </a:solidFill>
            <a:ln w="9525">
              <a:solidFill>
                <a:srgbClr val="0000FF"/>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defRPr/>
              </a:pPr>
              <a:r>
                <a:rPr lang="en-US" altLang="zh-CN" sz="1200" dirty="0">
                  <a:latin typeface="Arial" charset="0"/>
                  <a:ea typeface="宋体" charset="0"/>
                  <a:cs typeface="宋体" charset="0"/>
                </a:rPr>
                <a:t>IPv4</a:t>
              </a:r>
            </a:p>
            <a:p>
              <a:pPr algn="ctr">
                <a:defRPr/>
              </a:pPr>
              <a:r>
                <a:rPr lang="zh-CN" altLang="en-US" sz="1200" dirty="0">
                  <a:latin typeface="Arial" charset="0"/>
                  <a:ea typeface="宋体" charset="0"/>
                  <a:cs typeface="宋体" charset="0"/>
                </a:rPr>
                <a:t>园区网</a:t>
              </a:r>
            </a:p>
          </p:txBody>
        </p:sp>
      </p:grpSp>
      <p:sp>
        <p:nvSpPr>
          <p:cNvPr id="129" name="Rectangle 5">
            <a:extLst>
              <a:ext uri="{FF2B5EF4-FFF2-40B4-BE49-F238E27FC236}">
                <a16:creationId xmlns:a16="http://schemas.microsoft.com/office/drawing/2014/main" xmlns="" id="{415F83FF-FD5E-6D4F-B61E-9C552EE44BF8}"/>
              </a:ext>
            </a:extLst>
          </p:cNvPr>
          <p:cNvSpPr>
            <a:spLocks noChangeArrowheads="1"/>
          </p:cNvSpPr>
          <p:nvPr/>
        </p:nvSpPr>
        <p:spPr bwMode="auto">
          <a:xfrm>
            <a:off x="9804789" y="2387281"/>
            <a:ext cx="1965158" cy="3711406"/>
          </a:xfrm>
          <a:prstGeom prst="rect">
            <a:avLst/>
          </a:prstGeom>
          <a:solidFill>
            <a:schemeClr val="bg1"/>
          </a:solidFill>
          <a:ln w="9525">
            <a:solidFill>
              <a:srgbClr val="349EEB"/>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latin typeface="Arial" charset="0"/>
              <a:ea typeface="宋体" charset="0"/>
              <a:cs typeface="宋体" charset="0"/>
            </a:endParaRPr>
          </a:p>
        </p:txBody>
      </p:sp>
      <p:grpSp>
        <p:nvGrpSpPr>
          <p:cNvPr id="130" name="组合 129">
            <a:extLst>
              <a:ext uri="{FF2B5EF4-FFF2-40B4-BE49-F238E27FC236}">
                <a16:creationId xmlns:a16="http://schemas.microsoft.com/office/drawing/2014/main" xmlns="" id="{2811AB20-1E3E-F147-9933-D4668A982576}"/>
              </a:ext>
            </a:extLst>
          </p:cNvPr>
          <p:cNvGrpSpPr/>
          <p:nvPr/>
        </p:nvGrpSpPr>
        <p:grpSpPr>
          <a:xfrm>
            <a:off x="9407390" y="2962956"/>
            <a:ext cx="2158700" cy="2667835"/>
            <a:chOff x="9338023" y="3395422"/>
            <a:chExt cx="2158700" cy="2667835"/>
          </a:xfrm>
        </p:grpSpPr>
        <p:grpSp>
          <p:nvGrpSpPr>
            <p:cNvPr id="131" name="Group 41">
              <a:extLst>
                <a:ext uri="{FF2B5EF4-FFF2-40B4-BE49-F238E27FC236}">
                  <a16:creationId xmlns:a16="http://schemas.microsoft.com/office/drawing/2014/main" xmlns="" id="{4D9BE448-3988-3749-9982-C69AC4D7239A}"/>
                </a:ext>
              </a:extLst>
            </p:cNvPr>
            <p:cNvGrpSpPr>
              <a:grpSpLocks noChangeAspect="1"/>
            </p:cNvGrpSpPr>
            <p:nvPr/>
          </p:nvGrpSpPr>
          <p:grpSpPr bwMode="auto">
            <a:xfrm>
              <a:off x="9338023" y="3395422"/>
              <a:ext cx="2158700" cy="2193010"/>
              <a:chOff x="3551" y="2016"/>
              <a:chExt cx="1701" cy="1728"/>
            </a:xfrm>
          </p:grpSpPr>
          <p:sp>
            <p:nvSpPr>
              <p:cNvPr id="133" name="Line 6">
                <a:extLst>
                  <a:ext uri="{FF2B5EF4-FFF2-40B4-BE49-F238E27FC236}">
                    <a16:creationId xmlns:a16="http://schemas.microsoft.com/office/drawing/2014/main" xmlns="" id="{DDA46525-C96A-7144-8038-4EA77A30E581}"/>
                  </a:ext>
                </a:extLst>
              </p:cNvPr>
              <p:cNvSpPr>
                <a:spLocks noChangeShapeType="1"/>
              </p:cNvSpPr>
              <p:nvPr/>
            </p:nvSpPr>
            <p:spPr bwMode="auto">
              <a:xfrm>
                <a:off x="4368" y="2208"/>
                <a:ext cx="0" cy="1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a:latin typeface="Arial" charset="0"/>
                  <a:ea typeface="宋体" charset="0"/>
                  <a:cs typeface="宋体" charset="0"/>
                </a:endParaRPr>
              </a:p>
            </p:txBody>
          </p:sp>
          <p:pic>
            <p:nvPicPr>
              <p:cNvPr id="134" name="Picture 13">
                <a:extLst>
                  <a:ext uri="{FF2B5EF4-FFF2-40B4-BE49-F238E27FC236}">
                    <a16:creationId xmlns:a16="http://schemas.microsoft.com/office/drawing/2014/main" xmlns="" id="{02DC606A-CAC5-1749-A77C-FB4C7B1CB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 y="2976"/>
                <a:ext cx="53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Text Box 17">
                <a:extLst>
                  <a:ext uri="{FF2B5EF4-FFF2-40B4-BE49-F238E27FC236}">
                    <a16:creationId xmlns:a16="http://schemas.microsoft.com/office/drawing/2014/main" xmlns="" id="{CE1DAE62-82D2-C74D-9200-05A9F11C3F24}"/>
                  </a:ext>
                </a:extLst>
              </p:cNvPr>
              <p:cNvSpPr txBox="1">
                <a:spLocks noChangeArrowheads="1"/>
              </p:cNvSpPr>
              <p:nvPr/>
            </p:nvSpPr>
            <p:spPr bwMode="auto">
              <a:xfrm>
                <a:off x="4416" y="2640"/>
                <a:ext cx="665" cy="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latin typeface="Arial" charset="0"/>
                    <a:ea typeface="宋体" charset="0"/>
                    <a:cs typeface="宋体" charset="0"/>
                  </a:rPr>
                  <a:t>IPv6/IPv4</a:t>
                </a:r>
              </a:p>
            </p:txBody>
          </p:sp>
          <p:sp>
            <p:nvSpPr>
              <p:cNvPr id="136" name="Rectangle 20">
                <a:extLst>
                  <a:ext uri="{FF2B5EF4-FFF2-40B4-BE49-F238E27FC236}">
                    <a16:creationId xmlns:a16="http://schemas.microsoft.com/office/drawing/2014/main" xmlns="" id="{4A076BC1-91D4-9B47-A77E-28B2249F87F4}"/>
                  </a:ext>
                </a:extLst>
              </p:cNvPr>
              <p:cNvSpPr>
                <a:spLocks noChangeArrowheads="1"/>
              </p:cNvSpPr>
              <p:nvPr/>
            </p:nvSpPr>
            <p:spPr bwMode="auto">
              <a:xfrm>
                <a:off x="3551" y="2927"/>
                <a:ext cx="146" cy="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200">
                  <a:solidFill>
                    <a:srgbClr val="0000FF"/>
                  </a:solidFill>
                </a:endParaRPr>
              </a:p>
            </p:txBody>
          </p:sp>
          <p:pic>
            <p:nvPicPr>
              <p:cNvPr id="137" name="Picture 22">
                <a:extLst>
                  <a:ext uri="{FF2B5EF4-FFF2-40B4-BE49-F238E27FC236}">
                    <a16:creationId xmlns:a16="http://schemas.microsoft.com/office/drawing/2014/main" xmlns="" id="{604BB339-1D40-AD49-8DCB-F60716F9CB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2016"/>
                <a:ext cx="479"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 Box 36">
                <a:extLst>
                  <a:ext uri="{FF2B5EF4-FFF2-40B4-BE49-F238E27FC236}">
                    <a16:creationId xmlns:a16="http://schemas.microsoft.com/office/drawing/2014/main" xmlns="" id="{97E36C29-3878-9D4E-BA4F-8745AA6BF3AF}"/>
                  </a:ext>
                </a:extLst>
              </p:cNvPr>
              <p:cNvSpPr txBox="1">
                <a:spLocks noChangeAspect="1" noChangeArrowheads="1"/>
              </p:cNvSpPr>
              <p:nvPr/>
            </p:nvSpPr>
            <p:spPr bwMode="auto">
              <a:xfrm>
                <a:off x="4587" y="2112"/>
                <a:ext cx="665" cy="364"/>
              </a:xfrm>
              <a:prstGeom prst="rect">
                <a:avLst/>
              </a:prstGeom>
              <a:gradFill rotWithShape="1">
                <a:gsLst>
                  <a:gs pos="0">
                    <a:srgbClr val="FFFF00"/>
                  </a:gs>
                  <a:gs pos="100000">
                    <a:srgbClr val="A3FBB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spAutoFit/>
              </a:bodyPr>
              <a:lstStyle/>
              <a:p>
                <a:pPr algn="ctr">
                  <a:defRPr/>
                </a:pPr>
                <a:r>
                  <a:rPr lang="en-US" altLang="zh-CN" sz="1200">
                    <a:latin typeface="Arial" charset="0"/>
                    <a:ea typeface="宋体" charset="0"/>
                    <a:cs typeface="宋体" charset="0"/>
                  </a:rPr>
                  <a:t>IPv4/IPv6</a:t>
                </a:r>
              </a:p>
              <a:p>
                <a:pPr algn="ctr">
                  <a:defRPr/>
                </a:pPr>
                <a:r>
                  <a:rPr lang="zh-CN" altLang="en-US" sz="1200">
                    <a:latin typeface="Arial" charset="0"/>
                    <a:ea typeface="宋体" charset="0"/>
                    <a:cs typeface="宋体" charset="0"/>
                  </a:rPr>
                  <a:t>互联网</a:t>
                </a:r>
              </a:p>
            </p:txBody>
          </p:sp>
          <p:sp>
            <p:nvSpPr>
              <p:cNvPr id="139" name="Oval 39">
                <a:extLst>
                  <a:ext uri="{FF2B5EF4-FFF2-40B4-BE49-F238E27FC236}">
                    <a16:creationId xmlns:a16="http://schemas.microsoft.com/office/drawing/2014/main" xmlns="" id="{71AA2DBC-C87F-6042-A1D6-509FC35E1CBF}"/>
                  </a:ext>
                </a:extLst>
              </p:cNvPr>
              <p:cNvSpPr>
                <a:spLocks noChangeAspect="1" noChangeArrowheads="1"/>
              </p:cNvSpPr>
              <p:nvPr/>
            </p:nvSpPr>
            <p:spPr bwMode="auto">
              <a:xfrm>
                <a:off x="3984" y="3264"/>
                <a:ext cx="864" cy="480"/>
              </a:xfrm>
              <a:prstGeom prst="ellipse">
                <a:avLst/>
              </a:prstGeom>
              <a:solidFill>
                <a:srgbClr val="A3FBB4"/>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dirty="0"/>
                  <a:t>IPv6</a:t>
                </a:r>
              </a:p>
              <a:p>
                <a:pPr algn="ctr"/>
                <a:r>
                  <a:rPr lang="zh-CN" altLang="en-US" sz="1200" dirty="0"/>
                  <a:t>子网</a:t>
                </a:r>
              </a:p>
            </p:txBody>
          </p:sp>
        </p:grpSp>
        <p:sp>
          <p:nvSpPr>
            <p:cNvPr id="132" name="Text Box 40">
              <a:extLst>
                <a:ext uri="{FF2B5EF4-FFF2-40B4-BE49-F238E27FC236}">
                  <a16:creationId xmlns:a16="http://schemas.microsoft.com/office/drawing/2014/main" xmlns="" id="{D6EDC158-B55A-E342-B069-551BEBD2316F}"/>
                </a:ext>
              </a:extLst>
            </p:cNvPr>
            <p:cNvSpPr txBox="1">
              <a:spLocks noChangeArrowheads="1"/>
            </p:cNvSpPr>
            <p:nvPr/>
          </p:nvSpPr>
          <p:spPr bwMode="auto">
            <a:xfrm>
              <a:off x="10086229" y="5788619"/>
              <a:ext cx="8651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1200"/>
                <a:t>６</a:t>
              </a:r>
              <a:r>
                <a:rPr lang="zh-CN" altLang="en-US" sz="1200">
                  <a:sym typeface="Wingdings" pitchFamily="2" charset="2"/>
                </a:rPr>
                <a:t></a:t>
              </a:r>
              <a:r>
                <a:rPr lang="zh-CN" altLang="en-US" sz="1200"/>
                <a:t>４</a:t>
              </a:r>
            </a:p>
          </p:txBody>
        </p:sp>
      </p:grpSp>
      <p:sp>
        <p:nvSpPr>
          <p:cNvPr id="140" name="矩形 139">
            <a:extLst>
              <a:ext uri="{FF2B5EF4-FFF2-40B4-BE49-F238E27FC236}">
                <a16:creationId xmlns:a16="http://schemas.microsoft.com/office/drawing/2014/main" xmlns="" id="{C5388DCB-3034-DA45-A230-2783FB292F6E}"/>
              </a:ext>
            </a:extLst>
          </p:cNvPr>
          <p:cNvSpPr/>
          <p:nvPr/>
        </p:nvSpPr>
        <p:spPr>
          <a:xfrm>
            <a:off x="5626990" y="1302576"/>
            <a:ext cx="2180405" cy="435568"/>
          </a:xfrm>
          <a:prstGeom prst="rect">
            <a:avLst/>
          </a:prstGeom>
        </p:spPr>
        <p:txBody>
          <a:bodyPr wrap="none">
            <a:spAutoFit/>
          </a:bodyPr>
          <a:lstStyle/>
          <a:p>
            <a:pPr>
              <a:lnSpc>
                <a:spcPct val="120000"/>
              </a:lnSpc>
            </a:pPr>
            <a:r>
              <a:rPr lang="zh-CN" altLang="en-US" sz="2000" b="1" dirty="0"/>
              <a:t>用户</a:t>
            </a:r>
            <a:r>
              <a:rPr lang="en-US" altLang="zh-CN" sz="2000" b="1" dirty="0"/>
              <a:t>IPv6</a:t>
            </a:r>
            <a:r>
              <a:rPr lang="zh-CN" altLang="en-US" sz="2000" b="1" dirty="0"/>
              <a:t>升级</a:t>
            </a:r>
            <a:r>
              <a:rPr lang="zh-Hans" altLang="en-US" sz="2000" b="1" dirty="0"/>
              <a:t>方案</a:t>
            </a:r>
            <a:endParaRPr lang="en-US" altLang="zh-CN" sz="2000" b="1" dirty="0"/>
          </a:p>
        </p:txBody>
      </p:sp>
    </p:spTree>
    <p:extLst>
      <p:ext uri="{BB962C8B-B14F-4D97-AF65-F5344CB8AC3E}">
        <p14:creationId xmlns:p14="http://schemas.microsoft.com/office/powerpoint/2010/main" val="51179545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xmlns="" id="{36A45D72-41AB-4F48-96DB-95B52967141B}"/>
              </a:ext>
            </a:extLst>
          </p:cNvPr>
          <p:cNvSpPr>
            <a:spLocks noChangeArrowheads="1"/>
          </p:cNvSpPr>
          <p:nvPr/>
        </p:nvSpPr>
        <p:spPr bwMode="auto">
          <a:xfrm>
            <a:off x="412072" y="3339203"/>
            <a:ext cx="6194188" cy="25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457200" eaLnBrk="1" hangingPunct="1">
              <a:lnSpc>
                <a:spcPct val="150000"/>
              </a:lnSpc>
              <a:spcBef>
                <a:spcPts val="600"/>
              </a:spcBef>
            </a:pPr>
            <a:r>
              <a:rPr lang="zh-CN" altLang="en-US" dirty="0">
                <a:latin typeface="微软雅黑" panose="020B0503020204020204" pitchFamily="34" charset="-122"/>
                <a:ea typeface="微软雅黑" panose="020B0503020204020204" pitchFamily="34" charset="-122"/>
              </a:rPr>
              <a:t>通过</a:t>
            </a:r>
            <a:r>
              <a:rPr lang="en-US" altLang="zh-CN" b="1" dirty="0">
                <a:solidFill>
                  <a:srgbClr val="C00000"/>
                </a:solidFill>
                <a:latin typeface="微软雅黑" panose="020B0503020204020204" pitchFamily="34" charset="-122"/>
                <a:ea typeface="微软雅黑" panose="020B0503020204020204" pitchFamily="34" charset="-122"/>
              </a:rPr>
              <a:t>IVI64</a:t>
            </a:r>
            <a:r>
              <a:rPr lang="zh-CN" altLang="en-US" b="1" dirty="0">
                <a:solidFill>
                  <a:srgbClr val="C00000"/>
                </a:solidFill>
                <a:latin typeface="微软雅黑" panose="020B0503020204020204" pitchFamily="34" charset="-122"/>
                <a:ea typeface="微软雅黑" panose="020B0503020204020204" pitchFamily="34" charset="-122"/>
              </a:rPr>
              <a:t>翻译技术</a:t>
            </a:r>
            <a:r>
              <a:rPr lang="zh-CN" altLang="en-US" dirty="0">
                <a:latin typeface="微软雅黑" panose="020B0503020204020204" pitchFamily="34" charset="-122"/>
                <a:ea typeface="微软雅黑" panose="020B0503020204020204" pitchFamily="34" charset="-122"/>
              </a:rPr>
              <a:t>，在上联纯</a:t>
            </a:r>
            <a:r>
              <a:rPr lang="en-US" altLang="zh-CN" dirty="0">
                <a:latin typeface="微软雅黑" panose="020B0503020204020204" pitchFamily="34" charset="-122"/>
                <a:ea typeface="微软雅黑" panose="020B0503020204020204" pitchFamily="34" charset="-122"/>
              </a:rPr>
              <a:t>IPv4</a:t>
            </a:r>
            <a:r>
              <a:rPr lang="zh-CN" altLang="en-US" dirty="0">
                <a:latin typeface="微软雅黑" panose="020B0503020204020204" pitchFamily="34" charset="-122"/>
                <a:ea typeface="微软雅黑" panose="020B0503020204020204" pitchFamily="34" charset="-122"/>
              </a:rPr>
              <a:t>校园网络的场景下，下联接口为纯</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，新增纯</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或双栈用户可以访问</a:t>
            </a:r>
            <a:r>
              <a:rPr lang="en-US" altLang="zh-CN" dirty="0">
                <a:latin typeface="微软雅黑" panose="020B0503020204020204" pitchFamily="34" charset="-122"/>
                <a:ea typeface="微软雅黑" panose="020B0503020204020204" pitchFamily="34" charset="-122"/>
              </a:rPr>
              <a:t>IPv4/IPv6</a:t>
            </a:r>
            <a:r>
              <a:rPr lang="zh-CN" altLang="en-US" dirty="0">
                <a:latin typeface="微软雅黑" panose="020B0503020204020204" pitchFamily="34" charset="-122"/>
                <a:ea typeface="微软雅黑" panose="020B0503020204020204" pitchFamily="34" charset="-122"/>
              </a:rPr>
              <a:t>互联网。纯</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的联网设备</a:t>
            </a:r>
            <a:r>
              <a:rPr lang="zh-CN" altLang="en-US" b="1" dirty="0">
                <a:solidFill>
                  <a:srgbClr val="C00000"/>
                </a:solidFill>
                <a:latin typeface="微软雅黑" panose="020B0503020204020204" pitchFamily="34" charset="-122"/>
                <a:ea typeface="微软雅黑" panose="020B0503020204020204" pitchFamily="34" charset="-122"/>
              </a:rPr>
              <a:t>支持任意应用访问</a:t>
            </a:r>
            <a:r>
              <a:rPr lang="en-US" altLang="zh-CN" b="1" dirty="0">
                <a:solidFill>
                  <a:srgbClr val="C00000"/>
                </a:solidFill>
                <a:latin typeface="微软雅黑" panose="020B0503020204020204" pitchFamily="34" charset="-122"/>
                <a:ea typeface="微软雅黑" panose="020B0503020204020204" pitchFamily="34" charset="-122"/>
              </a:rPr>
              <a:t>IPv6</a:t>
            </a:r>
            <a:r>
              <a:rPr lang="zh-CN" altLang="en-US" b="1" dirty="0">
                <a:solidFill>
                  <a:srgbClr val="C00000"/>
                </a:solidFill>
                <a:latin typeface="微软雅黑" panose="020B0503020204020204" pitchFamily="34" charset="-122"/>
                <a:ea typeface="微软雅黑" panose="020B0503020204020204" pitchFamily="34" charset="-122"/>
              </a:rPr>
              <a:t>互联网，支持</a:t>
            </a:r>
            <a:r>
              <a:rPr lang="en-US" altLang="zh-CN" b="1" dirty="0">
                <a:solidFill>
                  <a:srgbClr val="C00000"/>
                </a:solidFill>
                <a:latin typeface="微软雅黑" panose="020B0503020204020204" pitchFamily="34" charset="-122"/>
                <a:ea typeface="微软雅黑" panose="020B0503020204020204" pitchFamily="34" charset="-122"/>
              </a:rPr>
              <a:t>WEB</a:t>
            </a:r>
            <a:r>
              <a:rPr lang="zh-CN" altLang="en-US" b="1" dirty="0">
                <a:solidFill>
                  <a:srgbClr val="C00000"/>
                </a:solidFill>
                <a:latin typeface="微软雅黑" panose="020B0503020204020204" pitchFamily="34" charset="-122"/>
                <a:ea typeface="微软雅黑" panose="020B0503020204020204" pitchFamily="34" charset="-122"/>
              </a:rPr>
              <a:t>应用访问</a:t>
            </a:r>
            <a:r>
              <a:rPr lang="en-US" altLang="zh-CN" b="1" dirty="0">
                <a:solidFill>
                  <a:srgbClr val="C00000"/>
                </a:solidFill>
                <a:latin typeface="微软雅黑" panose="020B0503020204020204" pitchFamily="34" charset="-122"/>
                <a:ea typeface="微软雅黑" panose="020B0503020204020204" pitchFamily="34" charset="-122"/>
              </a:rPr>
              <a:t>IPv4</a:t>
            </a:r>
            <a:r>
              <a:rPr lang="zh-CN" altLang="en-US" b="1" dirty="0">
                <a:solidFill>
                  <a:srgbClr val="C00000"/>
                </a:solidFill>
                <a:latin typeface="微软雅黑" panose="020B0503020204020204" pitchFamily="34" charset="-122"/>
                <a:ea typeface="微软雅黑" panose="020B0503020204020204" pitchFamily="34" charset="-122"/>
              </a:rPr>
              <a:t>互联网，支持</a:t>
            </a:r>
            <a:r>
              <a:rPr lang="en-US" altLang="zh-CN" b="1" dirty="0">
                <a:solidFill>
                  <a:srgbClr val="C00000"/>
                </a:solidFill>
                <a:latin typeface="微软雅黑" panose="020B0503020204020204" pitchFamily="34" charset="-122"/>
                <a:ea typeface="微软雅黑" panose="020B0503020204020204" pitchFamily="34" charset="-122"/>
              </a:rPr>
              <a:t>SSH</a:t>
            </a:r>
            <a:r>
              <a:rPr lang="zh-CN" altLang="en-US" b="1" dirty="0">
                <a:solidFill>
                  <a:srgbClr val="C00000"/>
                </a:solidFill>
                <a:latin typeface="微软雅黑" panose="020B0503020204020204" pitchFamily="34" charset="-122"/>
                <a:ea typeface="微软雅黑" panose="020B0503020204020204" pitchFamily="34" charset="-122"/>
              </a:rPr>
              <a:t>等应用</a:t>
            </a:r>
            <a:r>
              <a:rPr lang="zh-CN" altLang="en-US" dirty="0">
                <a:latin typeface="微软雅黑" panose="020B0503020204020204" pitchFamily="34" charset="-122"/>
                <a:ea typeface="微软雅黑" panose="020B0503020204020204" pitchFamily="34" charset="-122"/>
              </a:rPr>
              <a:t>，但不支持纯</a:t>
            </a:r>
            <a:r>
              <a:rPr lang="en-US" altLang="zh-CN" dirty="0">
                <a:latin typeface="微软雅黑" panose="020B0503020204020204" pitchFamily="34" charset="-122"/>
                <a:ea typeface="微软雅黑" panose="020B0503020204020204" pitchFamily="34" charset="-122"/>
              </a:rPr>
              <a:t>IPv4</a:t>
            </a:r>
            <a:r>
              <a:rPr lang="zh-CN" altLang="en-US" dirty="0">
                <a:latin typeface="微软雅黑" panose="020B0503020204020204" pitchFamily="34" charset="-122"/>
                <a:ea typeface="微软雅黑" panose="020B0503020204020204" pitchFamily="34" charset="-122"/>
              </a:rPr>
              <a:t>应用和镶嵌地址信息的双栈应用访问</a:t>
            </a:r>
            <a:r>
              <a:rPr lang="en-US" altLang="zh-CN" dirty="0">
                <a:latin typeface="微软雅黑" panose="020B0503020204020204" pitchFamily="34" charset="-122"/>
                <a:ea typeface="微软雅黑" panose="020B0503020204020204" pitchFamily="34" charset="-122"/>
              </a:rPr>
              <a:t>IPv4</a:t>
            </a:r>
            <a:r>
              <a:rPr lang="zh-CN" altLang="en-US" dirty="0">
                <a:latin typeface="微软雅黑" panose="020B0503020204020204" pitchFamily="34" charset="-122"/>
                <a:ea typeface="微软雅黑" panose="020B0503020204020204" pitchFamily="34" charset="-122"/>
              </a:rPr>
              <a:t>互联网</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xmlns="" id="{D4129E44-A358-A649-9B2A-99D8B3FE3ECF}"/>
              </a:ext>
            </a:extLst>
          </p:cNvPr>
          <p:cNvSpPr/>
          <p:nvPr/>
        </p:nvSpPr>
        <p:spPr>
          <a:xfrm>
            <a:off x="6690657" y="3259897"/>
            <a:ext cx="5065712" cy="3120021"/>
          </a:xfrm>
          <a:prstGeom prst="rect">
            <a:avLst/>
          </a:prstGeom>
          <a:ln>
            <a:solidFill>
              <a:schemeClr val="accent3"/>
            </a:solidFill>
          </a:ln>
        </p:spPr>
        <p:txBody>
          <a:bodyPr wrap="square">
            <a:spAutoFit/>
          </a:bodyPr>
          <a:lstStyle/>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该方案支持的联网设备操作系统包括： </a:t>
            </a:r>
            <a:r>
              <a:rPr lang="en-US" altLang="zh-CN" sz="1700" dirty="0">
                <a:latin typeface="微软雅黑" panose="020B0503020204020204" pitchFamily="34" charset="-122"/>
                <a:ea typeface="微软雅黑" panose="020B0503020204020204" pitchFamily="34" charset="-122"/>
              </a:rPr>
              <a:t>Windows 7/8/10</a:t>
            </a:r>
            <a:r>
              <a:rPr lang="zh-CN" altLang="en-US" sz="1700" dirty="0">
                <a:latin typeface="微软雅黑" panose="020B0503020204020204" pitchFamily="34" charset="-122"/>
                <a:ea typeface="微软雅黑" panose="020B0503020204020204" pitchFamily="34" charset="-122"/>
              </a:rPr>
              <a:t>、</a:t>
            </a:r>
            <a:r>
              <a:rPr lang="en-US" altLang="zh-CN" sz="1700" dirty="0" err="1">
                <a:latin typeface="微软雅黑" panose="020B0503020204020204" pitchFamily="34" charset="-122"/>
                <a:ea typeface="微软雅黑" panose="020B0503020204020204" pitchFamily="34" charset="-122"/>
              </a:rPr>
              <a:t>MacOS</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iOS</a:t>
            </a:r>
            <a:r>
              <a:rPr lang="zh-CN" altLang="en-US" sz="1700" dirty="0">
                <a:latin typeface="微软雅黑" panose="020B0503020204020204" pitchFamily="34" charset="-122"/>
                <a:ea typeface="微软雅黑" panose="020B0503020204020204" pitchFamily="34" charset="-122"/>
              </a:rPr>
              <a:t>和</a:t>
            </a:r>
            <a:r>
              <a:rPr lang="en-US" altLang="zh-CN" sz="1700" dirty="0">
                <a:latin typeface="微软雅黑" panose="020B0503020204020204" pitchFamily="34" charset="-122"/>
                <a:ea typeface="微软雅黑" panose="020B0503020204020204" pitchFamily="34" charset="-122"/>
              </a:rPr>
              <a:t>Linux</a:t>
            </a:r>
            <a:r>
              <a:rPr lang="zh-CN" altLang="en-US" sz="1700" dirty="0">
                <a:latin typeface="微软雅黑" panose="020B0503020204020204" pitchFamily="34" charset="-122"/>
                <a:ea typeface="微软雅黑" panose="020B0503020204020204" pitchFamily="34" charset="-122"/>
              </a:rPr>
              <a:t>，不支持</a:t>
            </a:r>
            <a:r>
              <a:rPr lang="en-US" altLang="zh-CN" sz="1700" dirty="0">
                <a:latin typeface="微软雅黑" panose="020B0503020204020204" pitchFamily="34" charset="-122"/>
                <a:ea typeface="微软雅黑" panose="020B0503020204020204" pitchFamily="34" charset="-122"/>
              </a:rPr>
              <a:t>Windows XP</a:t>
            </a:r>
            <a:r>
              <a:rPr lang="zh-CN" altLang="en-US" sz="1700" dirty="0">
                <a:latin typeface="微软雅黑" panose="020B0503020204020204" pitchFamily="34" charset="-122"/>
                <a:ea typeface="微软雅黑" panose="020B0503020204020204" pitchFamily="34" charset="-122"/>
              </a:rPr>
              <a:t>和 </a:t>
            </a:r>
            <a:r>
              <a:rPr lang="en-US" altLang="zh-CN" sz="1700" dirty="0" err="1">
                <a:latin typeface="微软雅黑" panose="020B0503020204020204" pitchFamily="34" charset="-122"/>
                <a:ea typeface="微软雅黑" panose="020B0503020204020204" pitchFamily="34" charset="-122"/>
              </a:rPr>
              <a:t>Andriod</a:t>
            </a:r>
            <a:r>
              <a:rPr lang="zh-CN" altLang="en-US" sz="1700" dirty="0">
                <a:latin typeface="微软雅黑" panose="020B0503020204020204" pitchFamily="34" charset="-122"/>
                <a:ea typeface="微软雅黑" panose="020B0503020204020204" pitchFamily="34" charset="-122"/>
              </a:rPr>
              <a:t>。 </a:t>
            </a:r>
            <a:endParaRPr lang="en-US" altLang="zh-CN" sz="1700" dirty="0">
              <a:latin typeface="微软雅黑" panose="020B0503020204020204" pitchFamily="34" charset="-122"/>
              <a:ea typeface="微软雅黑" panose="020B0503020204020204" pitchFamily="34" charset="-122"/>
            </a:endParaRP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该方案支持基于云的管理服务；</a:t>
            </a:r>
            <a:endParaRPr lang="en-US" altLang="zh-CN" sz="1700" dirty="0">
              <a:latin typeface="微软雅黑" panose="020B0503020204020204" pitchFamily="34" charset="-122"/>
              <a:ea typeface="微软雅黑" panose="020B0503020204020204" pitchFamily="34" charset="-122"/>
            </a:endParaRP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IPv4/IPv6</a:t>
            </a:r>
            <a:r>
              <a:rPr lang="zh-CN" altLang="en-US" sz="1700" dirty="0">
                <a:latin typeface="微软雅黑" panose="020B0503020204020204" pitchFamily="34" charset="-122"/>
                <a:ea typeface="微软雅黑" panose="020B0503020204020204" pitchFamily="34" charset="-122"/>
              </a:rPr>
              <a:t>防火墙；</a:t>
            </a:r>
            <a:endParaRPr lang="en-US" altLang="zh-CN" sz="1700" dirty="0">
              <a:latin typeface="微软雅黑" panose="020B0503020204020204" pitchFamily="34" charset="-122"/>
              <a:ea typeface="微软雅黑" panose="020B0503020204020204" pitchFamily="34" charset="-122"/>
            </a:endParaRP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RFC6052</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RFC6144</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RFC6145</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RFC6147</a:t>
            </a:r>
            <a:r>
              <a:rPr lang="zh-CN" altLang="en-US" sz="1700" dirty="0">
                <a:latin typeface="微软雅黑" panose="020B0503020204020204" pitchFamily="34" charset="-122"/>
                <a:ea typeface="微软雅黑" panose="020B0503020204020204" pitchFamily="34" charset="-122"/>
              </a:rPr>
              <a:t>、 </a:t>
            </a:r>
            <a:r>
              <a:rPr lang="en-US" altLang="zh-CN" sz="1700" dirty="0">
                <a:latin typeface="微软雅黑" panose="020B0503020204020204" pitchFamily="34" charset="-122"/>
                <a:ea typeface="微软雅黑" panose="020B0503020204020204" pitchFamily="34" charset="-122"/>
              </a:rPr>
              <a:t>RFC6219</a:t>
            </a:r>
            <a:r>
              <a:rPr lang="zh-CN" altLang="en-US" sz="1700" dirty="0">
                <a:latin typeface="微软雅黑" panose="020B0503020204020204" pitchFamily="34" charset="-122"/>
                <a:ea typeface="微软雅黑" panose="020B0503020204020204" pitchFamily="34" charset="-122"/>
              </a:rPr>
              <a:t>等</a:t>
            </a:r>
            <a:r>
              <a:rPr lang="en-US" altLang="zh-CN" sz="1700" dirty="0">
                <a:latin typeface="微软雅黑" panose="020B0503020204020204" pitchFamily="34" charset="-122"/>
                <a:ea typeface="微软雅黑" panose="020B0503020204020204" pitchFamily="34" charset="-122"/>
              </a:rPr>
              <a:t>IETF</a:t>
            </a:r>
            <a:r>
              <a:rPr lang="zh-CN" altLang="en-US" sz="1700" dirty="0">
                <a:latin typeface="微软雅黑" panose="020B0503020204020204" pitchFamily="34" charset="-122"/>
                <a:ea typeface="微软雅黑" panose="020B0503020204020204" pitchFamily="34" charset="-122"/>
              </a:rPr>
              <a:t>国际标准；</a:t>
            </a:r>
            <a:endParaRPr lang="en-US" altLang="zh-CN" sz="1700" dirty="0">
              <a:latin typeface="微软雅黑" panose="020B0503020204020204" pitchFamily="34" charset="-122"/>
              <a:ea typeface="微软雅黑" panose="020B0503020204020204" pitchFamily="34" charset="-122"/>
            </a:endParaRP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SNMP v2c</a:t>
            </a:r>
            <a:r>
              <a:rPr lang="zh-CN" altLang="en-US" sz="1700" dirty="0">
                <a:latin typeface="微软雅黑" panose="020B0503020204020204" pitchFamily="34" charset="-122"/>
                <a:ea typeface="微软雅黑" panose="020B0503020204020204" pitchFamily="34" charset="-122"/>
              </a:rPr>
              <a:t>管理；</a:t>
            </a:r>
            <a:endParaRPr lang="en-US" altLang="zh-CN" sz="1700" dirty="0">
              <a:latin typeface="微软雅黑" panose="020B0503020204020204" pitchFamily="34" charset="-122"/>
              <a:ea typeface="微软雅黑" panose="020B0503020204020204" pitchFamily="34" charset="-122"/>
            </a:endParaRP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单机运行、即插即用，提供网管监控服务。 </a:t>
            </a:r>
            <a:endParaRPr lang="en-US" altLang="zh-CN" sz="1700" dirty="0">
              <a:latin typeface="微软雅黑" panose="020B0503020204020204" pitchFamily="34" charset="-122"/>
              <a:ea typeface="微软雅黑" panose="020B0503020204020204" pitchFamily="34" charset="-122"/>
            </a:endParaRPr>
          </a:p>
        </p:txBody>
      </p:sp>
      <p:pic>
        <p:nvPicPr>
          <p:cNvPr id="6" name="图片 2">
            <a:extLst>
              <a:ext uri="{FF2B5EF4-FFF2-40B4-BE49-F238E27FC236}">
                <a16:creationId xmlns:a16="http://schemas.microsoft.com/office/drawing/2014/main" xmlns="" id="{7D557559-4A71-2946-B475-A1CBFCD43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68" y="1278960"/>
            <a:ext cx="10625839" cy="198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C4A8AC6A-5850-6A4F-803E-405ED98C34CE}"/>
              </a:ext>
            </a:extLst>
          </p:cNvPr>
          <p:cNvSpPr/>
          <p:nvPr/>
        </p:nvSpPr>
        <p:spPr>
          <a:xfrm>
            <a:off x="1151372" y="479182"/>
            <a:ext cx="2379177" cy="523220"/>
          </a:xfrm>
          <a:prstGeom prst="rect">
            <a:avLst/>
          </a:prstGeom>
        </p:spPr>
        <p:txBody>
          <a:bodyPr wrap="none">
            <a:spAutoFit/>
          </a:bodyPr>
          <a:lstStyle/>
          <a:p>
            <a:r>
              <a:rPr lang="en-US" altLang="zh-CN" sz="2800" b="1" dirty="0"/>
              <a:t>IVI </a:t>
            </a:r>
            <a:r>
              <a:rPr lang="zh-CN" altLang="en-US" sz="2800" b="1" dirty="0"/>
              <a:t>产品</a:t>
            </a:r>
            <a:r>
              <a:rPr lang="en-US" altLang="zh-CN" sz="2800" b="1" dirty="0"/>
              <a:t>-</a:t>
            </a:r>
            <a:r>
              <a:rPr lang="en-US" altLang="zh-Hans" sz="2800" b="1" dirty="0"/>
              <a:t>-</a:t>
            </a:r>
            <a:r>
              <a:rPr lang="en-US" altLang="zh-CN" sz="2800" b="1" dirty="0"/>
              <a:t>IVI64</a:t>
            </a:r>
            <a:endParaRPr lang="zh-CN" altLang="en-US" sz="2800" b="1" dirty="0"/>
          </a:p>
        </p:txBody>
      </p:sp>
    </p:spTree>
    <p:extLst>
      <p:ext uri="{BB962C8B-B14F-4D97-AF65-F5344CB8AC3E}">
        <p14:creationId xmlns:p14="http://schemas.microsoft.com/office/powerpoint/2010/main" val="3846257225"/>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xmlns="" id="{36A45D72-41AB-4F48-96DB-95B52967141B}"/>
              </a:ext>
            </a:extLst>
          </p:cNvPr>
          <p:cNvSpPr>
            <a:spLocks noChangeArrowheads="1"/>
          </p:cNvSpPr>
          <p:nvPr/>
        </p:nvSpPr>
        <p:spPr bwMode="auto">
          <a:xfrm>
            <a:off x="412072" y="3339203"/>
            <a:ext cx="6194188" cy="170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457200" eaLnBrk="1" hangingPunct="1">
              <a:lnSpc>
                <a:spcPct val="150000"/>
              </a:lnSpc>
              <a:spcBef>
                <a:spcPts val="600"/>
              </a:spcBef>
            </a:pPr>
            <a:r>
              <a:rPr lang="zh-CN" altLang="en-US" dirty="0">
                <a:latin typeface="微软雅黑" panose="020B0503020204020204" pitchFamily="34" charset="-122"/>
                <a:ea typeface="微软雅黑" panose="020B0503020204020204" pitchFamily="34" charset="-122"/>
              </a:rPr>
              <a:t>通过</a:t>
            </a:r>
            <a:r>
              <a:rPr lang="en-US" altLang="zh-CN" b="1" dirty="0">
                <a:solidFill>
                  <a:srgbClr val="C00000"/>
                </a:solidFill>
                <a:latin typeface="微软雅黑" panose="020B0503020204020204" pitchFamily="34" charset="-122"/>
                <a:ea typeface="微软雅黑" panose="020B0503020204020204" pitchFamily="34" charset="-122"/>
              </a:rPr>
              <a:t>IVI46</a:t>
            </a:r>
            <a:r>
              <a:rPr lang="zh-CN" altLang="en-US" b="1" dirty="0">
                <a:solidFill>
                  <a:srgbClr val="C00000"/>
                </a:solidFill>
                <a:latin typeface="微软雅黑" panose="020B0503020204020204" pitchFamily="34" charset="-122"/>
                <a:ea typeface="微软雅黑" panose="020B0503020204020204" pitchFamily="34" charset="-122"/>
              </a:rPr>
              <a:t>翻译技术</a:t>
            </a:r>
            <a:r>
              <a:rPr lang="zh-CN" altLang="en-US" dirty="0">
                <a:latin typeface="微软雅黑" panose="020B0503020204020204" pitchFamily="34" charset="-122"/>
                <a:ea typeface="微软雅黑" panose="020B0503020204020204" pitchFamily="34" charset="-122"/>
              </a:rPr>
              <a:t>，纯</a:t>
            </a:r>
            <a:r>
              <a:rPr lang="en-US" altLang="zh-CN" dirty="0">
                <a:latin typeface="微软雅黑" panose="020B0503020204020204" pitchFamily="34" charset="-122"/>
                <a:ea typeface="微软雅黑" panose="020B0503020204020204" pitchFamily="34" charset="-122"/>
              </a:rPr>
              <a:t>IPv4</a:t>
            </a:r>
            <a:r>
              <a:rPr lang="zh-CN" altLang="en-US" dirty="0">
                <a:latin typeface="微软雅黑" panose="020B0503020204020204" pitchFamily="34" charset="-122"/>
                <a:ea typeface="微软雅黑" panose="020B0503020204020204" pitchFamily="34" charset="-122"/>
              </a:rPr>
              <a:t>用户可以访问</a:t>
            </a:r>
            <a:r>
              <a:rPr lang="en-US" altLang="zh-CN" dirty="0">
                <a:latin typeface="微软雅黑" panose="020B0503020204020204" pitchFamily="34" charset="-122"/>
                <a:ea typeface="微软雅黑" panose="020B0503020204020204" pitchFamily="34" charset="-122"/>
              </a:rPr>
              <a:t>IPv4/IPv6</a:t>
            </a:r>
            <a:r>
              <a:rPr lang="zh-CN" altLang="en-US" dirty="0">
                <a:latin typeface="微软雅黑" panose="020B0503020204020204" pitchFamily="34" charset="-122"/>
                <a:ea typeface="微软雅黑" panose="020B0503020204020204" pitchFamily="34" charset="-122"/>
              </a:rPr>
              <a:t>互联网资源。</a:t>
            </a:r>
            <a:r>
              <a:rPr lang="en-US" altLang="zh-CN" dirty="0">
                <a:latin typeface="微软雅黑" panose="020B0503020204020204" pitchFamily="34" charset="-122"/>
                <a:ea typeface="微软雅黑" panose="020B0503020204020204" pitchFamily="34" charset="-122"/>
              </a:rPr>
              <a:t>IVI46</a:t>
            </a:r>
            <a:r>
              <a:rPr lang="zh-CN" altLang="en-US" dirty="0">
                <a:latin typeface="微软雅黑" panose="020B0503020204020204" pitchFamily="34" charset="-122"/>
                <a:ea typeface="微软雅黑" panose="020B0503020204020204" pitchFamily="34" charset="-122"/>
              </a:rPr>
              <a:t>翻译设备的上联是纯</a:t>
            </a:r>
            <a:r>
              <a:rPr lang="en-US" altLang="zh-CN" dirty="0">
                <a:latin typeface="微软雅黑" panose="020B0503020204020204" pitchFamily="34" charset="-122"/>
                <a:ea typeface="微软雅黑" panose="020B0503020204020204" pitchFamily="34" charset="-122"/>
              </a:rPr>
              <a:t>IPv4</a:t>
            </a:r>
            <a:r>
              <a:rPr lang="zh-CN" altLang="en-US" dirty="0">
                <a:latin typeface="微软雅黑" panose="020B0503020204020204" pitchFamily="34" charset="-122"/>
                <a:ea typeface="微软雅黑" panose="020B0503020204020204" pitchFamily="34" charset="-122"/>
              </a:rPr>
              <a:t>校园网络，下联为纯</a:t>
            </a:r>
            <a:r>
              <a:rPr lang="en-US" altLang="zh-CN" dirty="0">
                <a:latin typeface="微软雅黑" panose="020B0503020204020204" pitchFamily="34" charset="-122"/>
                <a:ea typeface="微软雅黑" panose="020B0503020204020204" pitchFamily="34" charset="-122"/>
              </a:rPr>
              <a:t>IPv4</a:t>
            </a:r>
            <a:r>
              <a:rPr lang="zh-CN" altLang="en-US" dirty="0">
                <a:latin typeface="微软雅黑" panose="020B0503020204020204" pitchFamily="34" charset="-122"/>
                <a:ea typeface="微软雅黑" panose="020B0503020204020204" pitchFamily="34" charset="-122"/>
              </a:rPr>
              <a:t>用户，</a:t>
            </a:r>
            <a:r>
              <a:rPr lang="zh-CN" altLang="en-US" b="1" dirty="0">
                <a:solidFill>
                  <a:srgbClr val="C00000"/>
                </a:solidFill>
                <a:latin typeface="微软雅黑" panose="020B0503020204020204" pitchFamily="34" charset="-122"/>
                <a:ea typeface="微软雅黑" panose="020B0503020204020204" pitchFamily="34" charset="-122"/>
              </a:rPr>
              <a:t>支持纯</a:t>
            </a:r>
            <a:r>
              <a:rPr lang="en-US" altLang="zh-CN" b="1" dirty="0">
                <a:solidFill>
                  <a:srgbClr val="C00000"/>
                </a:solidFill>
                <a:latin typeface="微软雅黑" panose="020B0503020204020204" pitchFamily="34" charset="-122"/>
                <a:ea typeface="微软雅黑" panose="020B0503020204020204" pitchFamily="34" charset="-122"/>
              </a:rPr>
              <a:t>IPv4</a:t>
            </a:r>
            <a:r>
              <a:rPr lang="zh-CN" altLang="en-US" b="1" dirty="0">
                <a:solidFill>
                  <a:srgbClr val="C00000"/>
                </a:solidFill>
                <a:latin typeface="微软雅黑" panose="020B0503020204020204" pitchFamily="34" charset="-122"/>
                <a:ea typeface="微软雅黑" panose="020B0503020204020204" pitchFamily="34" charset="-122"/>
              </a:rPr>
              <a:t>的联网设备访问</a:t>
            </a:r>
            <a:r>
              <a:rPr lang="en-US" altLang="zh-CN" b="1" dirty="0">
                <a:solidFill>
                  <a:srgbClr val="C00000"/>
                </a:solidFill>
                <a:latin typeface="微软雅黑" panose="020B0503020204020204" pitchFamily="34" charset="-122"/>
                <a:ea typeface="微软雅黑" panose="020B0503020204020204" pitchFamily="34" charset="-122"/>
              </a:rPr>
              <a:t>IPv4</a:t>
            </a:r>
            <a:r>
              <a:rPr lang="zh-CN" altLang="en-US" b="1" dirty="0">
                <a:solidFill>
                  <a:srgbClr val="C00000"/>
                </a:solidFill>
                <a:latin typeface="微软雅黑" panose="020B0503020204020204" pitchFamily="34" charset="-122"/>
                <a:ea typeface="微软雅黑" panose="020B0503020204020204" pitchFamily="34" charset="-122"/>
              </a:rPr>
              <a:t>互联网，支持通过域名访问</a:t>
            </a:r>
            <a:r>
              <a:rPr lang="en-US" altLang="zh-CN" b="1" dirty="0">
                <a:solidFill>
                  <a:srgbClr val="C00000"/>
                </a:solidFill>
                <a:latin typeface="微软雅黑" panose="020B0503020204020204" pitchFamily="34" charset="-122"/>
                <a:ea typeface="微软雅黑" panose="020B0503020204020204" pitchFamily="34" charset="-122"/>
              </a:rPr>
              <a:t>IPv6</a:t>
            </a:r>
            <a:r>
              <a:rPr lang="zh-CN" altLang="en-US" b="1" dirty="0">
                <a:solidFill>
                  <a:srgbClr val="C00000"/>
                </a:solidFill>
                <a:latin typeface="微软雅黑" panose="020B0503020204020204" pitchFamily="34" charset="-122"/>
                <a:ea typeface="微软雅黑" panose="020B0503020204020204" pitchFamily="34" charset="-122"/>
              </a:rPr>
              <a:t>互联网</a:t>
            </a:r>
            <a:r>
              <a:rPr lang="zh-CN" altLang="en-US" dirty="0">
                <a:latin typeface="微软雅黑" panose="020B0503020204020204" pitchFamily="34" charset="-122"/>
                <a:ea typeface="微软雅黑" panose="020B0503020204020204" pitchFamily="34" charset="-122"/>
              </a:rPr>
              <a:t>，但不支持</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地址访问</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xmlns="" id="{D4129E44-A358-A649-9B2A-99D8B3FE3ECF}"/>
              </a:ext>
            </a:extLst>
          </p:cNvPr>
          <p:cNvSpPr/>
          <p:nvPr/>
        </p:nvSpPr>
        <p:spPr>
          <a:xfrm>
            <a:off x="6690657" y="3259897"/>
            <a:ext cx="5065712" cy="3120021"/>
          </a:xfrm>
          <a:prstGeom prst="rect">
            <a:avLst/>
          </a:prstGeom>
          <a:ln>
            <a:solidFill>
              <a:schemeClr val="accent3"/>
            </a:solidFill>
          </a:ln>
        </p:spPr>
        <p:txBody>
          <a:bodyPr wrap="square">
            <a:spAutoFit/>
          </a:bodyPr>
          <a:lstStyle/>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该方案支持基于云的管理服务；</a:t>
            </a: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IPv4/IPv6</a:t>
            </a:r>
            <a:r>
              <a:rPr lang="zh-CN" altLang="en-US" sz="1700" dirty="0">
                <a:latin typeface="微软雅黑" panose="020B0503020204020204" pitchFamily="34" charset="-122"/>
                <a:ea typeface="微软雅黑" panose="020B0503020204020204" pitchFamily="34" charset="-122"/>
              </a:rPr>
              <a:t>静态路由、</a:t>
            </a:r>
            <a:r>
              <a:rPr lang="en-US" altLang="zh-CN" sz="1700" dirty="0">
                <a:latin typeface="微软雅黑" panose="020B0503020204020204" pitchFamily="34" charset="-122"/>
                <a:ea typeface="微软雅黑" panose="020B0503020204020204" pitchFamily="34" charset="-122"/>
              </a:rPr>
              <a:t>BGP</a:t>
            </a:r>
            <a:r>
              <a:rPr lang="zh-CN" altLang="en-US" sz="1700" dirty="0">
                <a:latin typeface="微软雅黑" panose="020B0503020204020204" pitchFamily="34" charset="-122"/>
                <a:ea typeface="微软雅黑" panose="020B0503020204020204" pitchFamily="34" charset="-122"/>
              </a:rPr>
              <a:t>；</a:t>
            </a: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RFC6052</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RFC6144</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RFC6145</a:t>
            </a:r>
            <a:r>
              <a:rPr lang="zh-CN" altLang="en-US" sz="1700" dirty="0">
                <a:latin typeface="微软雅黑" panose="020B0503020204020204" pitchFamily="34" charset="-122"/>
                <a:ea typeface="微软雅黑" panose="020B0503020204020204" pitchFamily="34" charset="-122"/>
              </a:rPr>
              <a:t>、 </a:t>
            </a:r>
            <a:r>
              <a:rPr lang="en-US" altLang="zh-CN" sz="1700" dirty="0">
                <a:latin typeface="微软雅黑" panose="020B0503020204020204" pitchFamily="34" charset="-122"/>
                <a:ea typeface="微软雅黑" panose="020B0503020204020204" pitchFamily="34" charset="-122"/>
              </a:rPr>
              <a:t>RFC6147</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RFC6219</a:t>
            </a:r>
            <a:r>
              <a:rPr lang="zh-CN" altLang="en-US" sz="1700" dirty="0">
                <a:latin typeface="微软雅黑" panose="020B0503020204020204" pitchFamily="34" charset="-122"/>
                <a:ea typeface="微软雅黑" panose="020B0503020204020204" pitchFamily="34" charset="-122"/>
              </a:rPr>
              <a:t>等</a:t>
            </a:r>
            <a:r>
              <a:rPr lang="en-US" altLang="zh-CN" sz="1700" dirty="0">
                <a:latin typeface="微软雅黑" panose="020B0503020204020204" pitchFamily="34" charset="-122"/>
                <a:ea typeface="微软雅黑" panose="020B0503020204020204" pitchFamily="34" charset="-122"/>
              </a:rPr>
              <a:t>IETF</a:t>
            </a:r>
            <a:r>
              <a:rPr lang="zh-CN" altLang="en-US" sz="1700" dirty="0">
                <a:latin typeface="微软雅黑" panose="020B0503020204020204" pitchFamily="34" charset="-122"/>
                <a:ea typeface="微软雅黑" panose="020B0503020204020204" pitchFamily="34" charset="-122"/>
              </a:rPr>
              <a:t>国际标准；</a:t>
            </a: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IPv4/IPv6</a:t>
            </a:r>
            <a:r>
              <a:rPr lang="zh-CN" altLang="en-US" sz="1700" dirty="0">
                <a:latin typeface="微软雅黑" panose="020B0503020204020204" pitchFamily="34" charset="-122"/>
                <a:ea typeface="微软雅黑" panose="020B0503020204020204" pitchFamily="34" charset="-122"/>
              </a:rPr>
              <a:t>防火墙；</a:t>
            </a: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a:t>
            </a:r>
            <a:r>
              <a:rPr lang="en-US" altLang="zh-CN" sz="1700" dirty="0">
                <a:latin typeface="微软雅黑" panose="020B0503020204020204" pitchFamily="34" charset="-122"/>
                <a:ea typeface="微软雅黑" panose="020B0503020204020204" pitchFamily="34" charset="-122"/>
              </a:rPr>
              <a:t>SNMP v2c</a:t>
            </a:r>
            <a:r>
              <a:rPr lang="zh-CN" altLang="en-US" sz="1700" dirty="0">
                <a:latin typeface="微软雅黑" panose="020B0503020204020204" pitchFamily="34" charset="-122"/>
                <a:ea typeface="微软雅黑" panose="020B0503020204020204" pitchFamily="34" charset="-122"/>
              </a:rPr>
              <a:t>管理；</a:t>
            </a: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支持双机热备和集群式负载均衡部署方式；</a:t>
            </a:r>
          </a:p>
          <a:p>
            <a:pPr marL="285750" indent="-285750">
              <a:lnSpc>
                <a:spcPct val="130000"/>
              </a:lnSpc>
              <a:buFont typeface="Wingdings" panose="05000000000000000000" pitchFamily="2" charset="2"/>
              <a:buChar char="Ø"/>
            </a:pPr>
            <a:r>
              <a:rPr lang="zh-CN" altLang="en-US" sz="1700" dirty="0">
                <a:latin typeface="微软雅黑" panose="020B0503020204020204" pitchFamily="34" charset="-122"/>
                <a:ea typeface="微软雅黑" panose="020B0503020204020204" pitchFamily="34" charset="-122"/>
              </a:rPr>
              <a:t>提供面向用户定制服务，提供主干网开通、网管监控和运维服务。 </a:t>
            </a:r>
          </a:p>
        </p:txBody>
      </p:sp>
      <p:sp>
        <p:nvSpPr>
          <p:cNvPr id="7" name="矩形 6">
            <a:extLst>
              <a:ext uri="{FF2B5EF4-FFF2-40B4-BE49-F238E27FC236}">
                <a16:creationId xmlns:a16="http://schemas.microsoft.com/office/drawing/2014/main" xmlns="" id="{C4A8AC6A-5850-6A4F-803E-405ED98C34CE}"/>
              </a:ext>
            </a:extLst>
          </p:cNvPr>
          <p:cNvSpPr/>
          <p:nvPr/>
        </p:nvSpPr>
        <p:spPr>
          <a:xfrm>
            <a:off x="1151372" y="479182"/>
            <a:ext cx="2379177" cy="523220"/>
          </a:xfrm>
          <a:prstGeom prst="rect">
            <a:avLst/>
          </a:prstGeom>
        </p:spPr>
        <p:txBody>
          <a:bodyPr wrap="none">
            <a:spAutoFit/>
          </a:bodyPr>
          <a:lstStyle/>
          <a:p>
            <a:r>
              <a:rPr lang="en-US" altLang="zh-CN" sz="2800" b="1" dirty="0"/>
              <a:t>IVI </a:t>
            </a:r>
            <a:r>
              <a:rPr lang="zh-CN" altLang="en-US" sz="2800" b="1" dirty="0"/>
              <a:t>产品</a:t>
            </a:r>
            <a:r>
              <a:rPr lang="en-US" altLang="zh-CN" sz="2800" b="1" dirty="0"/>
              <a:t>-</a:t>
            </a:r>
            <a:r>
              <a:rPr lang="en-US" altLang="zh-Hans" sz="2800" b="1" dirty="0"/>
              <a:t>-</a:t>
            </a:r>
            <a:r>
              <a:rPr lang="en-US" altLang="zh-CN" sz="2800" b="1" dirty="0"/>
              <a:t>IVI4</a:t>
            </a:r>
            <a:r>
              <a:rPr lang="en-US" altLang="zh-Hans" sz="2800" b="1" dirty="0"/>
              <a:t>6</a:t>
            </a:r>
            <a:endParaRPr lang="zh-CN" altLang="en-US" sz="2800" b="1" dirty="0"/>
          </a:p>
        </p:txBody>
      </p:sp>
      <p:pic>
        <p:nvPicPr>
          <p:cNvPr id="8" name="图片 5">
            <a:extLst>
              <a:ext uri="{FF2B5EF4-FFF2-40B4-BE49-F238E27FC236}">
                <a16:creationId xmlns:a16="http://schemas.microsoft.com/office/drawing/2014/main" xmlns="" id="{3A91E070-C0DE-8445-AD80-403FD4C0D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9" y="1277999"/>
            <a:ext cx="10612800" cy="198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147773"/>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xmlns="" id="{36A45D72-41AB-4F48-96DB-95B52967141B}"/>
              </a:ext>
            </a:extLst>
          </p:cNvPr>
          <p:cNvSpPr>
            <a:spLocks noChangeArrowheads="1"/>
          </p:cNvSpPr>
          <p:nvPr/>
        </p:nvSpPr>
        <p:spPr bwMode="auto">
          <a:xfrm>
            <a:off x="590347" y="4292215"/>
            <a:ext cx="1114382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457200" eaLnBrk="1" hangingPunct="1">
              <a:lnSpc>
                <a:spcPct val="150000"/>
              </a:lnSpc>
            </a:pPr>
            <a:r>
              <a:rPr lang="zh-CN" altLang="en-US" dirty="0">
                <a:latin typeface="微软雅黑" panose="020B0503020204020204" pitchFamily="34" charset="-122"/>
                <a:ea typeface="微软雅黑" panose="020B0503020204020204" pitchFamily="34" charset="-122"/>
              </a:rPr>
              <a:t>通过</a:t>
            </a:r>
            <a:r>
              <a:rPr lang="en-US" altLang="zh-CN" b="1" dirty="0">
                <a:solidFill>
                  <a:srgbClr val="C00000"/>
                </a:solidFill>
                <a:latin typeface="微软雅黑" panose="020B0503020204020204" pitchFamily="34" charset="-122"/>
                <a:ea typeface="微软雅黑" panose="020B0503020204020204" pitchFamily="34" charset="-122"/>
              </a:rPr>
              <a:t>IVI</a:t>
            </a:r>
            <a:r>
              <a:rPr lang="zh-CN" altLang="en-US" b="1" dirty="0">
                <a:solidFill>
                  <a:srgbClr val="C00000"/>
                </a:solidFill>
                <a:latin typeface="微软雅黑" panose="020B0503020204020204" pitchFamily="34" charset="-122"/>
                <a:ea typeface="微软雅黑" panose="020B0503020204020204" pitchFamily="34" charset="-122"/>
              </a:rPr>
              <a:t>双重翻译技术</a:t>
            </a:r>
            <a:r>
              <a:rPr lang="zh-CN" altLang="en-US" dirty="0">
                <a:latin typeface="微软雅黑" panose="020B0503020204020204" pitchFamily="34" charset="-122"/>
                <a:ea typeface="微软雅黑" panose="020B0503020204020204" pitchFamily="34" charset="-122"/>
              </a:rPr>
              <a:t>，利用多级部署的翻译器，可以</a:t>
            </a:r>
            <a:r>
              <a:rPr lang="zh-CN" altLang="en-US" b="1" dirty="0">
                <a:solidFill>
                  <a:srgbClr val="C00000"/>
                </a:solidFill>
                <a:latin typeface="微软雅黑" panose="020B0503020204020204" pitchFamily="34" charset="-122"/>
                <a:ea typeface="微软雅黑" panose="020B0503020204020204" pitchFamily="34" charset="-122"/>
              </a:rPr>
              <a:t>支持任意操作系统，访问任意的</a:t>
            </a:r>
            <a:r>
              <a:rPr lang="en-US" altLang="zh-CN" b="1" dirty="0">
                <a:solidFill>
                  <a:srgbClr val="C00000"/>
                </a:solidFill>
                <a:latin typeface="微软雅黑" panose="020B0503020204020204" pitchFamily="34" charset="-122"/>
                <a:ea typeface="微软雅黑" panose="020B0503020204020204" pitchFamily="34" charset="-122"/>
              </a:rPr>
              <a:t>IPv4/IPv6</a:t>
            </a:r>
            <a:r>
              <a:rPr lang="zh-CN" altLang="en-US" b="1" dirty="0">
                <a:solidFill>
                  <a:srgbClr val="C00000"/>
                </a:solidFill>
                <a:latin typeface="微软雅黑" panose="020B0503020204020204" pitchFamily="34" charset="-122"/>
                <a:ea typeface="微软雅黑" panose="020B0503020204020204" pitchFamily="34" charset="-122"/>
              </a:rPr>
              <a:t>互联网资源</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indent="457200" eaLnBrk="1" hangingPunct="1">
              <a:lnSpc>
                <a:spcPct val="150000"/>
              </a:lnSpc>
            </a:pPr>
            <a:r>
              <a:rPr lang="zh-CN" altLang="en-US" dirty="0">
                <a:latin typeface="微软雅黑" panose="020B0503020204020204" pitchFamily="34" charset="-122"/>
                <a:ea typeface="微软雅黑" panose="020B0503020204020204" pitchFamily="34" charset="-122"/>
              </a:rPr>
              <a:t>双重翻译的两极翻译器既可以分开部署，也可以整合部署。如果采用</a:t>
            </a:r>
            <a:r>
              <a:rPr lang="en-US" altLang="zh-CN" dirty="0">
                <a:latin typeface="微软雅黑" panose="020B0503020204020204" pitchFamily="34" charset="-122"/>
                <a:ea typeface="微软雅黑" panose="020B0503020204020204" pitchFamily="34" charset="-122"/>
              </a:rPr>
              <a:t>CERNET</a:t>
            </a:r>
            <a:r>
              <a:rPr lang="zh-CN" altLang="en-US" dirty="0">
                <a:latin typeface="微软雅黑" panose="020B0503020204020204" pitchFamily="34" charset="-122"/>
                <a:ea typeface="微软雅黑" panose="020B0503020204020204" pitchFamily="34" charset="-122"/>
              </a:rPr>
              <a:t>核心翻译器，二级翻译设备的上联口为</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，连接到纯</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接入网络的校园入口路由器。二级翻译设备的下联口为</a:t>
            </a:r>
            <a:r>
              <a:rPr lang="en-US" altLang="zh-CN" dirty="0">
                <a:latin typeface="微软雅黑" panose="020B0503020204020204" pitchFamily="34" charset="-122"/>
                <a:ea typeface="微软雅黑" panose="020B0503020204020204" pitchFamily="34" charset="-122"/>
              </a:rPr>
              <a:t>IPv4/IPv6</a:t>
            </a:r>
            <a:r>
              <a:rPr lang="zh-CN" altLang="en-US" dirty="0">
                <a:latin typeface="微软雅黑" panose="020B0503020204020204" pitchFamily="34" charset="-122"/>
                <a:ea typeface="微软雅黑" panose="020B0503020204020204" pitchFamily="34" charset="-122"/>
              </a:rPr>
              <a:t>双栈</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 id="{C4A8AC6A-5850-6A4F-803E-405ED98C34CE}"/>
              </a:ext>
            </a:extLst>
          </p:cNvPr>
          <p:cNvSpPr/>
          <p:nvPr/>
        </p:nvSpPr>
        <p:spPr>
          <a:xfrm>
            <a:off x="1151372" y="479182"/>
            <a:ext cx="2239716" cy="523220"/>
          </a:xfrm>
          <a:prstGeom prst="rect">
            <a:avLst/>
          </a:prstGeom>
        </p:spPr>
        <p:txBody>
          <a:bodyPr wrap="none">
            <a:spAutoFit/>
          </a:bodyPr>
          <a:lstStyle/>
          <a:p>
            <a:r>
              <a:rPr lang="en-US" altLang="zh-CN" sz="2800" b="1" dirty="0"/>
              <a:t>IVI </a:t>
            </a:r>
            <a:r>
              <a:rPr lang="zh-CN" altLang="en-US" sz="2800" b="1" dirty="0"/>
              <a:t>产品</a:t>
            </a:r>
            <a:r>
              <a:rPr lang="en-US" altLang="zh-CN" sz="2800" b="1" dirty="0"/>
              <a:t>-</a:t>
            </a:r>
            <a:r>
              <a:rPr lang="en-US" altLang="zh-Hans" sz="2800" b="1" dirty="0"/>
              <a:t>-D</a:t>
            </a:r>
            <a:r>
              <a:rPr lang="en-US" altLang="zh-CN" sz="2800" b="1" dirty="0"/>
              <a:t>IVI</a:t>
            </a:r>
            <a:endParaRPr lang="zh-CN" altLang="en-US" sz="2800" b="1" dirty="0"/>
          </a:p>
        </p:txBody>
      </p:sp>
      <p:pic>
        <p:nvPicPr>
          <p:cNvPr id="9" name="图片 6">
            <a:extLst>
              <a:ext uri="{FF2B5EF4-FFF2-40B4-BE49-F238E27FC236}">
                <a16:creationId xmlns:a16="http://schemas.microsoft.com/office/drawing/2014/main" xmlns="" id="{2845FBBB-A7FE-CF4C-AA8F-AB8183F67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972" y="1125772"/>
            <a:ext cx="9838576" cy="31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67583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EF01F304-FBB8-2145-A860-3EA306858BD5}"/>
              </a:ext>
            </a:extLst>
          </p:cNvPr>
          <p:cNvGrpSpPr/>
          <p:nvPr/>
        </p:nvGrpSpPr>
        <p:grpSpPr>
          <a:xfrm>
            <a:off x="4622800" y="1128447"/>
            <a:ext cx="6937514" cy="5364689"/>
            <a:chOff x="2564572" y="483426"/>
            <a:chExt cx="8246187" cy="6134350"/>
          </a:xfrm>
        </p:grpSpPr>
        <p:pic>
          <p:nvPicPr>
            <p:cNvPr id="5" name="图片 4">
              <a:extLst>
                <a:ext uri="{FF2B5EF4-FFF2-40B4-BE49-F238E27FC236}">
                  <a16:creationId xmlns:a16="http://schemas.microsoft.com/office/drawing/2014/main" xmlns="" id="{AD4CABEC-77F6-E348-A489-61EEA84A4C32}"/>
                </a:ext>
              </a:extLst>
            </p:cNvPr>
            <p:cNvPicPr>
              <a:picLocks noChangeAspect="1"/>
            </p:cNvPicPr>
            <p:nvPr/>
          </p:nvPicPr>
          <p:blipFill>
            <a:blip r:embed="rId3"/>
            <a:stretch>
              <a:fillRect/>
            </a:stretch>
          </p:blipFill>
          <p:spPr>
            <a:xfrm>
              <a:off x="2830234" y="483426"/>
              <a:ext cx="7848600" cy="2872989"/>
            </a:xfrm>
            <a:prstGeom prst="rect">
              <a:avLst/>
            </a:prstGeom>
          </p:spPr>
        </p:pic>
        <p:sp>
          <p:nvSpPr>
            <p:cNvPr id="6" name="矩形 5">
              <a:extLst>
                <a:ext uri="{FF2B5EF4-FFF2-40B4-BE49-F238E27FC236}">
                  <a16:creationId xmlns:a16="http://schemas.microsoft.com/office/drawing/2014/main" xmlns="" id="{5E5E8634-CAA8-C942-A738-9234EAD5D5EA}"/>
                </a:ext>
              </a:extLst>
            </p:cNvPr>
            <p:cNvSpPr/>
            <p:nvPr/>
          </p:nvSpPr>
          <p:spPr>
            <a:xfrm>
              <a:off x="4689582" y="3239146"/>
              <a:ext cx="4129904" cy="3378630"/>
            </a:xfrm>
            <a:prstGeom prst="rect">
              <a:avLst/>
            </a:prstGeom>
            <a:no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a:extLst>
                <a:ext uri="{FF2B5EF4-FFF2-40B4-BE49-F238E27FC236}">
                  <a16:creationId xmlns:a16="http://schemas.microsoft.com/office/drawing/2014/main" xmlns="" id="{9F1F5B97-4EF7-A64B-939E-DA65A4FDF14A}"/>
                </a:ext>
              </a:extLst>
            </p:cNvPr>
            <p:cNvGrpSpPr/>
            <p:nvPr/>
          </p:nvGrpSpPr>
          <p:grpSpPr>
            <a:xfrm>
              <a:off x="2564572" y="3401447"/>
              <a:ext cx="8246187" cy="3157098"/>
              <a:chOff x="2564572" y="3401447"/>
              <a:chExt cx="8246187" cy="3157098"/>
            </a:xfrm>
          </p:grpSpPr>
          <p:grpSp>
            <p:nvGrpSpPr>
              <p:cNvPr id="8" name="组合 7">
                <a:extLst>
                  <a:ext uri="{FF2B5EF4-FFF2-40B4-BE49-F238E27FC236}">
                    <a16:creationId xmlns:a16="http://schemas.microsoft.com/office/drawing/2014/main" xmlns="" id="{C0D33C96-D540-8C48-9893-41BA06B6C562}"/>
                  </a:ext>
                </a:extLst>
              </p:cNvPr>
              <p:cNvGrpSpPr/>
              <p:nvPr/>
            </p:nvGrpSpPr>
            <p:grpSpPr>
              <a:xfrm>
                <a:off x="2564572" y="3401447"/>
                <a:ext cx="8246187" cy="3157098"/>
                <a:chOff x="2564572" y="3401447"/>
                <a:chExt cx="8246187" cy="3157098"/>
              </a:xfrm>
            </p:grpSpPr>
            <p:pic>
              <p:nvPicPr>
                <p:cNvPr id="10" name="图片 9">
                  <a:extLst>
                    <a:ext uri="{FF2B5EF4-FFF2-40B4-BE49-F238E27FC236}">
                      <a16:creationId xmlns:a16="http://schemas.microsoft.com/office/drawing/2014/main" xmlns="" id="{44F02349-494D-4C4D-9985-6EB137909612}"/>
                    </a:ext>
                  </a:extLst>
                </p:cNvPr>
                <p:cNvPicPr>
                  <a:picLocks noChangeAspect="1"/>
                </p:cNvPicPr>
                <p:nvPr/>
              </p:nvPicPr>
              <p:blipFill>
                <a:blip r:embed="rId4"/>
                <a:stretch>
                  <a:fillRect/>
                </a:stretch>
              </p:blipFill>
              <p:spPr>
                <a:xfrm>
                  <a:off x="4895839" y="3401447"/>
                  <a:ext cx="3727413" cy="3157098"/>
                </a:xfrm>
                <a:prstGeom prst="rect">
                  <a:avLst/>
                </a:prstGeom>
                <a:ln>
                  <a:noFill/>
                </a:ln>
              </p:spPr>
            </p:pic>
            <p:pic>
              <p:nvPicPr>
                <p:cNvPr id="11" name="图片 10">
                  <a:extLst>
                    <a:ext uri="{FF2B5EF4-FFF2-40B4-BE49-F238E27FC236}">
                      <a16:creationId xmlns:a16="http://schemas.microsoft.com/office/drawing/2014/main" xmlns="" id="{81B285C9-DDC7-2F4B-A963-35EE9F6D2785}"/>
                    </a:ext>
                  </a:extLst>
                </p:cNvPr>
                <p:cNvPicPr>
                  <a:picLocks noChangeAspect="1"/>
                </p:cNvPicPr>
                <p:nvPr/>
              </p:nvPicPr>
              <p:blipFill>
                <a:blip r:embed="rId5"/>
                <a:stretch>
                  <a:fillRect/>
                </a:stretch>
              </p:blipFill>
              <p:spPr>
                <a:xfrm>
                  <a:off x="2564572" y="4389962"/>
                  <a:ext cx="1855810" cy="1201991"/>
                </a:xfrm>
                <a:prstGeom prst="rect">
                  <a:avLst/>
                </a:prstGeom>
              </p:spPr>
            </p:pic>
            <p:pic>
              <p:nvPicPr>
                <p:cNvPr id="12" name="图片 11">
                  <a:extLst>
                    <a:ext uri="{FF2B5EF4-FFF2-40B4-BE49-F238E27FC236}">
                      <a16:creationId xmlns:a16="http://schemas.microsoft.com/office/drawing/2014/main" xmlns="" id="{36881433-E475-AB48-B8B0-FAE7E7DE213B}"/>
                    </a:ext>
                  </a:extLst>
                </p:cNvPr>
                <p:cNvPicPr>
                  <a:picLocks noChangeAspect="1"/>
                </p:cNvPicPr>
                <p:nvPr/>
              </p:nvPicPr>
              <p:blipFill>
                <a:blip r:embed="rId6"/>
                <a:stretch>
                  <a:fillRect/>
                </a:stretch>
              </p:blipFill>
              <p:spPr>
                <a:xfrm>
                  <a:off x="9091375" y="4324013"/>
                  <a:ext cx="1719384" cy="428764"/>
                </a:xfrm>
                <a:prstGeom prst="rect">
                  <a:avLst/>
                </a:prstGeom>
                <a:ln>
                  <a:solidFill>
                    <a:srgbClr val="FF0000"/>
                  </a:solidFill>
                </a:ln>
              </p:spPr>
            </p:pic>
            <p:pic>
              <p:nvPicPr>
                <p:cNvPr id="13" name="图片 12">
                  <a:extLst>
                    <a:ext uri="{FF2B5EF4-FFF2-40B4-BE49-F238E27FC236}">
                      <a16:creationId xmlns:a16="http://schemas.microsoft.com/office/drawing/2014/main" xmlns="" id="{963BC3D1-23EA-5B43-A00D-6F3CF1D83AF4}"/>
                    </a:ext>
                  </a:extLst>
                </p:cNvPr>
                <p:cNvPicPr>
                  <a:picLocks noChangeAspect="1"/>
                </p:cNvPicPr>
                <p:nvPr/>
              </p:nvPicPr>
              <p:blipFill>
                <a:blip r:embed="rId7"/>
                <a:stretch>
                  <a:fillRect/>
                </a:stretch>
              </p:blipFill>
              <p:spPr>
                <a:xfrm>
                  <a:off x="9091375" y="5048797"/>
                  <a:ext cx="1719384" cy="353291"/>
                </a:xfrm>
                <a:prstGeom prst="rect">
                  <a:avLst/>
                </a:prstGeom>
                <a:ln>
                  <a:solidFill>
                    <a:srgbClr val="FF0000"/>
                  </a:solidFill>
                </a:ln>
              </p:spPr>
            </p:pic>
            <p:cxnSp>
              <p:nvCxnSpPr>
                <p:cNvPr id="14" name="直接连接符 12">
                  <a:extLst>
                    <a:ext uri="{FF2B5EF4-FFF2-40B4-BE49-F238E27FC236}">
                      <a16:creationId xmlns:a16="http://schemas.microsoft.com/office/drawing/2014/main" xmlns="" id="{853E42FA-CC6D-B940-B60E-9C0A7E17AFCF}"/>
                    </a:ext>
                  </a:extLst>
                </p:cNvPr>
                <p:cNvCxnSpPr>
                  <a:cxnSpLocks/>
                </p:cNvCxnSpPr>
                <p:nvPr/>
              </p:nvCxnSpPr>
              <p:spPr>
                <a:xfrm>
                  <a:off x="7363923" y="4564666"/>
                  <a:ext cx="17187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xmlns="" id="{580E702B-44AA-0C4A-8078-23273941F4C0}"/>
                    </a:ext>
                  </a:extLst>
                </p:cNvPr>
                <p:cNvGrpSpPr/>
                <p:nvPr/>
              </p:nvGrpSpPr>
              <p:grpSpPr>
                <a:xfrm>
                  <a:off x="8353535" y="4354653"/>
                  <a:ext cx="539434" cy="429059"/>
                  <a:chOff x="1566045" y="2094088"/>
                  <a:chExt cx="539434" cy="429059"/>
                </a:xfrm>
              </p:grpSpPr>
              <p:sp>
                <p:nvSpPr>
                  <p:cNvPr id="33" name="矩形 32">
                    <a:extLst>
                      <a:ext uri="{FF2B5EF4-FFF2-40B4-BE49-F238E27FC236}">
                        <a16:creationId xmlns:a16="http://schemas.microsoft.com/office/drawing/2014/main" xmlns="" id="{B21762AB-21DF-8F46-BDDD-21B06C751C1F}"/>
                      </a:ext>
                    </a:extLst>
                  </p:cNvPr>
                  <p:cNvSpPr/>
                  <p:nvPr/>
                </p:nvSpPr>
                <p:spPr>
                  <a:xfrm>
                    <a:off x="1566045" y="2094088"/>
                    <a:ext cx="539434" cy="429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Ｉ</a:t>
                    </a:r>
                  </a:p>
                </p:txBody>
              </p:sp>
              <p:sp>
                <p:nvSpPr>
                  <p:cNvPr id="34" name="椭圆 33">
                    <a:extLst>
                      <a:ext uri="{FF2B5EF4-FFF2-40B4-BE49-F238E27FC236}">
                        <a16:creationId xmlns:a16="http://schemas.microsoft.com/office/drawing/2014/main" xmlns="" id="{16F9C4A4-EBDA-B84F-8198-4C443B5FB7E6}"/>
                      </a:ext>
                    </a:extLst>
                  </p:cNvPr>
                  <p:cNvSpPr/>
                  <p:nvPr/>
                </p:nvSpPr>
                <p:spPr>
                  <a:xfrm>
                    <a:off x="1617829" y="2172437"/>
                    <a:ext cx="281354" cy="264741"/>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xmlns="" id="{9604C443-06A5-A341-9B77-D287322E0FD8}"/>
                      </a:ext>
                    </a:extLst>
                  </p:cNvPr>
                  <p:cNvSpPr/>
                  <p:nvPr/>
                </p:nvSpPr>
                <p:spPr>
                  <a:xfrm>
                    <a:off x="1777873" y="2172437"/>
                    <a:ext cx="281354" cy="264741"/>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连接符 16">
                  <a:extLst>
                    <a:ext uri="{FF2B5EF4-FFF2-40B4-BE49-F238E27FC236}">
                      <a16:creationId xmlns:a16="http://schemas.microsoft.com/office/drawing/2014/main" xmlns="" id="{CFA0AF41-2749-924E-9ADD-716A93A16D56}"/>
                    </a:ext>
                  </a:extLst>
                </p:cNvPr>
                <p:cNvCxnSpPr/>
                <p:nvPr/>
              </p:nvCxnSpPr>
              <p:spPr>
                <a:xfrm>
                  <a:off x="8005037" y="4564666"/>
                  <a:ext cx="0" cy="68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7">
                  <a:extLst>
                    <a:ext uri="{FF2B5EF4-FFF2-40B4-BE49-F238E27FC236}">
                      <a16:creationId xmlns:a16="http://schemas.microsoft.com/office/drawing/2014/main" xmlns="" id="{7EA331A6-AF2C-EE4B-BEB3-4F5B8BB3512F}"/>
                    </a:ext>
                  </a:extLst>
                </p:cNvPr>
                <p:cNvCxnSpPr>
                  <a:stCxn id="32" idx="3"/>
                </p:cNvCxnSpPr>
                <p:nvPr/>
              </p:nvCxnSpPr>
              <p:spPr>
                <a:xfrm flipH="1" flipV="1">
                  <a:off x="8005038" y="5225442"/>
                  <a:ext cx="1105704" cy="69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xmlns="" id="{DAED5875-50B1-C649-A1BF-714B64801F0C}"/>
                    </a:ext>
                  </a:extLst>
                </p:cNvPr>
                <p:cNvGrpSpPr/>
                <p:nvPr/>
              </p:nvGrpSpPr>
              <p:grpSpPr>
                <a:xfrm>
                  <a:off x="8293605" y="4979996"/>
                  <a:ext cx="817137" cy="429059"/>
                  <a:chOff x="1486748" y="2040603"/>
                  <a:chExt cx="817137" cy="429059"/>
                </a:xfrm>
              </p:grpSpPr>
              <p:sp>
                <p:nvSpPr>
                  <p:cNvPr id="29" name="矩形 28">
                    <a:extLst>
                      <a:ext uri="{FF2B5EF4-FFF2-40B4-BE49-F238E27FC236}">
                        <a16:creationId xmlns:a16="http://schemas.microsoft.com/office/drawing/2014/main" xmlns="" id="{42C1B0BB-256A-AD4E-B094-0EF423464038}"/>
                      </a:ext>
                    </a:extLst>
                  </p:cNvPr>
                  <p:cNvSpPr/>
                  <p:nvPr/>
                </p:nvSpPr>
                <p:spPr>
                  <a:xfrm>
                    <a:off x="1563077" y="2040603"/>
                    <a:ext cx="539434" cy="429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Ｉ</a:t>
                    </a:r>
                  </a:p>
                </p:txBody>
              </p:sp>
              <p:sp>
                <p:nvSpPr>
                  <p:cNvPr id="30" name="椭圆 29">
                    <a:extLst>
                      <a:ext uri="{FF2B5EF4-FFF2-40B4-BE49-F238E27FC236}">
                        <a16:creationId xmlns:a16="http://schemas.microsoft.com/office/drawing/2014/main" xmlns="" id="{6A66C60A-215A-8A4D-ADE4-5A26FCDE030B}"/>
                      </a:ext>
                    </a:extLst>
                  </p:cNvPr>
                  <p:cNvSpPr/>
                  <p:nvPr/>
                </p:nvSpPr>
                <p:spPr>
                  <a:xfrm>
                    <a:off x="1613963" y="2134582"/>
                    <a:ext cx="281354" cy="264741"/>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xmlns="" id="{A2D7E4B1-07BA-1D47-9220-FE0701AB7510}"/>
                      </a:ext>
                    </a:extLst>
                  </p:cNvPr>
                  <p:cNvSpPr/>
                  <p:nvPr/>
                </p:nvSpPr>
                <p:spPr>
                  <a:xfrm>
                    <a:off x="1774007" y="2134582"/>
                    <a:ext cx="281354" cy="264741"/>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xmlns="" id="{82E3DDE6-A2DD-254F-936F-073E5E343344}"/>
                      </a:ext>
                    </a:extLst>
                  </p:cNvPr>
                  <p:cNvSpPr txBox="1"/>
                  <p:nvPr/>
                </p:nvSpPr>
                <p:spPr>
                  <a:xfrm>
                    <a:off x="1486748" y="2134582"/>
                    <a:ext cx="817137" cy="316740"/>
                  </a:xfrm>
                  <a:prstGeom prst="rect">
                    <a:avLst/>
                  </a:prstGeom>
                  <a:noFill/>
                </p:spPr>
                <p:txBody>
                  <a:bodyPr wrap="square" rtlCol="0">
                    <a:spAutoFit/>
                  </a:bodyPr>
                  <a:lstStyle/>
                  <a:p>
                    <a:r>
                      <a:rPr lang="zh-CN" altLang="en-US" sz="1200" dirty="0">
                        <a:solidFill>
                          <a:schemeClr val="accent1"/>
                        </a:solidFill>
                      </a:rPr>
                      <a:t>ＩＶＩ</a:t>
                    </a:r>
                  </a:p>
                </p:txBody>
              </p:sp>
            </p:grpSp>
            <p:sp>
              <p:nvSpPr>
                <p:cNvPr id="19" name="文本框 18">
                  <a:extLst>
                    <a:ext uri="{FF2B5EF4-FFF2-40B4-BE49-F238E27FC236}">
                      <a16:creationId xmlns:a16="http://schemas.microsoft.com/office/drawing/2014/main" xmlns="" id="{0497207B-0382-014B-97BC-AA871A6E1B9C}"/>
                    </a:ext>
                  </a:extLst>
                </p:cNvPr>
                <p:cNvSpPr txBox="1"/>
                <p:nvPr/>
              </p:nvSpPr>
              <p:spPr>
                <a:xfrm>
                  <a:off x="5427456" y="4527009"/>
                  <a:ext cx="797165" cy="387126"/>
                </a:xfrm>
                <a:prstGeom prst="rect">
                  <a:avLst/>
                </a:prstGeom>
                <a:noFill/>
              </p:spPr>
              <p:txBody>
                <a:bodyPr wrap="square" rtlCol="0">
                  <a:spAutoFit/>
                </a:bodyPr>
                <a:lstStyle/>
                <a:p>
                  <a:r>
                    <a:rPr lang="en-US" altLang="zh-CN" sz="1600" dirty="0"/>
                    <a:t>100G</a:t>
                  </a:r>
                  <a:endParaRPr lang="zh-CN" altLang="en-US" sz="1600" dirty="0"/>
                </a:p>
              </p:txBody>
            </p:sp>
            <p:sp>
              <p:nvSpPr>
                <p:cNvPr id="20" name="文本框 19">
                  <a:extLst>
                    <a:ext uri="{FF2B5EF4-FFF2-40B4-BE49-F238E27FC236}">
                      <a16:creationId xmlns:a16="http://schemas.microsoft.com/office/drawing/2014/main" xmlns="" id="{E4B9D991-5E2B-8B4B-AB5A-8A85304629D1}"/>
                    </a:ext>
                  </a:extLst>
                </p:cNvPr>
                <p:cNvSpPr txBox="1"/>
                <p:nvPr/>
              </p:nvSpPr>
              <p:spPr>
                <a:xfrm>
                  <a:off x="4654426" y="4669845"/>
                  <a:ext cx="876809" cy="387126"/>
                </a:xfrm>
                <a:prstGeom prst="rect">
                  <a:avLst/>
                </a:prstGeom>
                <a:noFill/>
              </p:spPr>
              <p:txBody>
                <a:bodyPr wrap="square" rtlCol="0">
                  <a:spAutoFit/>
                </a:bodyPr>
                <a:lstStyle/>
                <a:p>
                  <a:r>
                    <a:rPr lang="en-US" altLang="zh-CN" sz="1600" dirty="0"/>
                    <a:t>100G</a:t>
                  </a:r>
                  <a:endParaRPr lang="zh-CN" altLang="en-US" sz="1600" dirty="0"/>
                </a:p>
              </p:txBody>
            </p:sp>
            <p:sp>
              <p:nvSpPr>
                <p:cNvPr id="21" name="文本框 20">
                  <a:extLst>
                    <a:ext uri="{FF2B5EF4-FFF2-40B4-BE49-F238E27FC236}">
                      <a16:creationId xmlns:a16="http://schemas.microsoft.com/office/drawing/2014/main" xmlns="" id="{1B2D2916-06DC-1C4A-A41A-97873221F9CA}"/>
                    </a:ext>
                  </a:extLst>
                </p:cNvPr>
                <p:cNvSpPr txBox="1"/>
                <p:nvPr/>
              </p:nvSpPr>
              <p:spPr>
                <a:xfrm>
                  <a:off x="8156927" y="4002334"/>
                  <a:ext cx="817136" cy="387126"/>
                </a:xfrm>
                <a:prstGeom prst="rect">
                  <a:avLst/>
                </a:prstGeom>
                <a:noFill/>
              </p:spPr>
              <p:txBody>
                <a:bodyPr wrap="square" rtlCol="0">
                  <a:spAutoFit/>
                </a:bodyPr>
                <a:lstStyle/>
                <a:p>
                  <a:r>
                    <a:rPr lang="en-US" altLang="zh-CN" sz="1600" dirty="0"/>
                    <a:t>10G</a:t>
                  </a:r>
                  <a:endParaRPr lang="zh-CN" altLang="en-US" sz="1600" dirty="0"/>
                </a:p>
              </p:txBody>
            </p:sp>
            <p:sp>
              <p:nvSpPr>
                <p:cNvPr id="22" name="文本框 21">
                  <a:extLst>
                    <a:ext uri="{FF2B5EF4-FFF2-40B4-BE49-F238E27FC236}">
                      <a16:creationId xmlns:a16="http://schemas.microsoft.com/office/drawing/2014/main" xmlns="" id="{A8325414-875F-2148-AC47-1495ADE99C7E}"/>
                    </a:ext>
                  </a:extLst>
                </p:cNvPr>
                <p:cNvSpPr txBox="1"/>
                <p:nvPr/>
              </p:nvSpPr>
              <p:spPr>
                <a:xfrm>
                  <a:off x="6006507" y="3742534"/>
                  <a:ext cx="656491" cy="387126"/>
                </a:xfrm>
                <a:prstGeom prst="rect">
                  <a:avLst/>
                </a:prstGeom>
                <a:noFill/>
              </p:spPr>
              <p:txBody>
                <a:bodyPr wrap="square" rtlCol="0">
                  <a:spAutoFit/>
                </a:bodyPr>
                <a:lstStyle/>
                <a:p>
                  <a:pPr algn="ctr"/>
                  <a:r>
                    <a:rPr lang="en-US" altLang="zh-CN" sz="1600" dirty="0"/>
                    <a:t>IPv6</a:t>
                  </a:r>
                  <a:endParaRPr lang="zh-CN" altLang="en-US" sz="1600" dirty="0"/>
                </a:p>
              </p:txBody>
            </p:sp>
            <p:cxnSp>
              <p:nvCxnSpPr>
                <p:cNvPr id="23" name="直接连接符 14">
                  <a:extLst>
                    <a:ext uri="{FF2B5EF4-FFF2-40B4-BE49-F238E27FC236}">
                      <a16:creationId xmlns:a16="http://schemas.microsoft.com/office/drawing/2014/main" xmlns="" id="{7E69B28A-BEF2-8F42-A76E-196BE6A88FBB}"/>
                    </a:ext>
                  </a:extLst>
                </p:cNvPr>
                <p:cNvCxnSpPr>
                  <a:cxnSpLocks/>
                </p:cNvCxnSpPr>
                <p:nvPr/>
              </p:nvCxnSpPr>
              <p:spPr>
                <a:xfrm>
                  <a:off x="3677920" y="5082707"/>
                  <a:ext cx="3530008" cy="226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xmlns="" id="{83DDEB13-06CB-F849-B61C-5A436BA64B62}"/>
                    </a:ext>
                  </a:extLst>
                </p:cNvPr>
                <p:cNvGrpSpPr/>
                <p:nvPr/>
              </p:nvGrpSpPr>
              <p:grpSpPr>
                <a:xfrm>
                  <a:off x="3782945" y="4742820"/>
                  <a:ext cx="1105704" cy="502392"/>
                  <a:chOff x="1516810" y="2040603"/>
                  <a:chExt cx="817137" cy="429059"/>
                </a:xfrm>
              </p:grpSpPr>
              <p:sp>
                <p:nvSpPr>
                  <p:cNvPr id="25" name="矩形 24">
                    <a:extLst>
                      <a:ext uri="{FF2B5EF4-FFF2-40B4-BE49-F238E27FC236}">
                        <a16:creationId xmlns:a16="http://schemas.microsoft.com/office/drawing/2014/main" xmlns="" id="{6EA64D4D-5817-FF4B-9800-DB8F135FC636}"/>
                      </a:ext>
                    </a:extLst>
                  </p:cNvPr>
                  <p:cNvSpPr/>
                  <p:nvPr/>
                </p:nvSpPr>
                <p:spPr>
                  <a:xfrm>
                    <a:off x="1563077" y="2040603"/>
                    <a:ext cx="539434" cy="429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Ｉ</a:t>
                    </a:r>
                  </a:p>
                </p:txBody>
              </p:sp>
              <p:sp>
                <p:nvSpPr>
                  <p:cNvPr id="26" name="椭圆 25">
                    <a:extLst>
                      <a:ext uri="{FF2B5EF4-FFF2-40B4-BE49-F238E27FC236}">
                        <a16:creationId xmlns:a16="http://schemas.microsoft.com/office/drawing/2014/main" xmlns="" id="{B350AD9A-F772-6E42-8557-B74F35254B57}"/>
                      </a:ext>
                    </a:extLst>
                  </p:cNvPr>
                  <p:cNvSpPr/>
                  <p:nvPr/>
                </p:nvSpPr>
                <p:spPr>
                  <a:xfrm>
                    <a:off x="1613963" y="2134582"/>
                    <a:ext cx="281354" cy="264741"/>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xmlns="" id="{33178CC6-D5DB-E749-8CC9-48BE82E5CB0E}"/>
                      </a:ext>
                    </a:extLst>
                  </p:cNvPr>
                  <p:cNvSpPr/>
                  <p:nvPr/>
                </p:nvSpPr>
                <p:spPr>
                  <a:xfrm>
                    <a:off x="1774007" y="2134582"/>
                    <a:ext cx="281354" cy="264741"/>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xmlns="" id="{77FA7DBC-61F9-6B4E-853D-10E59356FF2A}"/>
                      </a:ext>
                    </a:extLst>
                  </p:cNvPr>
                  <p:cNvSpPr txBox="1"/>
                  <p:nvPr/>
                </p:nvSpPr>
                <p:spPr>
                  <a:xfrm>
                    <a:off x="1516810" y="2124547"/>
                    <a:ext cx="817137" cy="330617"/>
                  </a:xfrm>
                  <a:prstGeom prst="rect">
                    <a:avLst/>
                  </a:prstGeom>
                  <a:noFill/>
                </p:spPr>
                <p:txBody>
                  <a:bodyPr wrap="square" rtlCol="0">
                    <a:spAutoFit/>
                  </a:bodyPr>
                  <a:lstStyle/>
                  <a:p>
                    <a:r>
                      <a:rPr lang="zh-CN" altLang="en-US" sz="1600" spc="-150" dirty="0">
                        <a:solidFill>
                          <a:schemeClr val="accent1"/>
                        </a:solidFill>
                      </a:rPr>
                      <a:t>ＩＶ</a:t>
                    </a:r>
                    <a:r>
                      <a:rPr lang="zh-CN" altLang="en-US" sz="1600" dirty="0">
                        <a:solidFill>
                          <a:schemeClr val="accent1"/>
                        </a:solidFill>
                      </a:rPr>
                      <a:t>Ｉ</a:t>
                    </a:r>
                  </a:p>
                </p:txBody>
              </p:sp>
            </p:grpSp>
          </p:grpSp>
          <p:sp>
            <p:nvSpPr>
              <p:cNvPr id="9" name="文本框 8">
                <a:extLst>
                  <a:ext uri="{FF2B5EF4-FFF2-40B4-BE49-F238E27FC236}">
                    <a16:creationId xmlns:a16="http://schemas.microsoft.com/office/drawing/2014/main" xmlns="" id="{BA59D569-48AD-5A48-BE75-2C93044A794C}"/>
                  </a:ext>
                </a:extLst>
              </p:cNvPr>
              <p:cNvSpPr txBox="1"/>
              <p:nvPr/>
            </p:nvSpPr>
            <p:spPr>
              <a:xfrm>
                <a:off x="8274238" y="4433002"/>
                <a:ext cx="817137" cy="316739"/>
              </a:xfrm>
              <a:prstGeom prst="rect">
                <a:avLst/>
              </a:prstGeom>
              <a:noFill/>
            </p:spPr>
            <p:txBody>
              <a:bodyPr wrap="square" rtlCol="0">
                <a:spAutoFit/>
              </a:bodyPr>
              <a:lstStyle/>
              <a:p>
                <a:r>
                  <a:rPr lang="zh-CN" altLang="en-US" sz="1200" dirty="0">
                    <a:solidFill>
                      <a:schemeClr val="accent1"/>
                    </a:solidFill>
                  </a:rPr>
                  <a:t>ＩＶＩ</a:t>
                </a:r>
              </a:p>
            </p:txBody>
          </p:sp>
        </p:grpSp>
      </p:grpSp>
      <p:sp>
        <p:nvSpPr>
          <p:cNvPr id="2" name="标题 1">
            <a:extLst>
              <a:ext uri="{FF2B5EF4-FFF2-40B4-BE49-F238E27FC236}">
                <a16:creationId xmlns:a16="http://schemas.microsoft.com/office/drawing/2014/main" xmlns="" id="{3EB0DAAB-B43B-924D-A963-790A5085BE62}"/>
              </a:ext>
            </a:extLst>
          </p:cNvPr>
          <p:cNvSpPr>
            <a:spLocks noGrp="1"/>
          </p:cNvSpPr>
          <p:nvPr>
            <p:ph type="title"/>
          </p:nvPr>
        </p:nvSpPr>
        <p:spPr/>
        <p:txBody>
          <a:bodyPr>
            <a:normAutofit fontScale="90000"/>
          </a:bodyPr>
          <a:lstStyle/>
          <a:p>
            <a:r>
              <a:rPr kumimoji="1" lang="zh-Hans" altLang="en-US" dirty="0"/>
              <a:t>六、构筑</a:t>
            </a:r>
            <a:r>
              <a:rPr lang="zh-CN" altLang="zh-CN" dirty="0"/>
              <a:t>高速数据传输网络 </a:t>
            </a:r>
            <a:endParaRPr kumimoji="1" lang="zh-CN" altLang="en-US" dirty="0"/>
          </a:p>
        </p:txBody>
      </p:sp>
      <p:sp>
        <p:nvSpPr>
          <p:cNvPr id="36" name="矩形 35">
            <a:extLst>
              <a:ext uri="{FF2B5EF4-FFF2-40B4-BE49-F238E27FC236}">
                <a16:creationId xmlns:a16="http://schemas.microsoft.com/office/drawing/2014/main" xmlns="" id="{846DF3BC-F617-C548-AE7B-F65AC6B6314C}"/>
              </a:ext>
            </a:extLst>
          </p:cNvPr>
          <p:cNvSpPr/>
          <p:nvPr/>
        </p:nvSpPr>
        <p:spPr>
          <a:xfrm>
            <a:off x="424401" y="1611047"/>
            <a:ext cx="4029114" cy="4532331"/>
          </a:xfrm>
          <a:prstGeom prst="rect">
            <a:avLst/>
          </a:prstGeom>
        </p:spPr>
        <p:txBody>
          <a:bodyPr wrap="square">
            <a:spAutoFit/>
          </a:bodyPr>
          <a:lstStyle/>
          <a:p>
            <a:pPr marL="285750" indent="-285750">
              <a:lnSpc>
                <a:spcPct val="130000"/>
              </a:lnSpc>
              <a:spcBef>
                <a:spcPts val="600"/>
              </a:spcBef>
              <a:buFont typeface="Wingdings" pitchFamily="2" charset="2"/>
              <a:buChar char="n"/>
            </a:pPr>
            <a:r>
              <a:rPr lang="zh-CN" altLang="zh-CN" dirty="0">
                <a:latin typeface="+mn-ea"/>
                <a:cs typeface="Times New Roman" panose="02020603050405020304" pitchFamily="18" charset="0"/>
              </a:rPr>
              <a:t>国家超级计算无锡中心与教育网</a:t>
            </a:r>
            <a:r>
              <a:rPr lang="en-US" altLang="zh-CN" dirty="0">
                <a:latin typeface="+mn-ea"/>
                <a:cs typeface="Times New Roman" panose="02020603050405020304" pitchFamily="18" charset="0"/>
              </a:rPr>
              <a:t>CERNET2</a:t>
            </a:r>
            <a:r>
              <a:rPr lang="zh-CN" altLang="zh-CN" dirty="0">
                <a:latin typeface="+mn-ea"/>
                <a:cs typeface="Times New Roman" panose="02020603050405020304" pitchFamily="18" charset="0"/>
              </a:rPr>
              <a:t>以</a:t>
            </a:r>
            <a:r>
              <a:rPr lang="en-US" altLang="zh-CN" dirty="0">
                <a:latin typeface="+mn-ea"/>
                <a:cs typeface="Times New Roman" panose="02020603050405020304" pitchFamily="18" charset="0"/>
              </a:rPr>
              <a:t>100Gbps</a:t>
            </a:r>
            <a:r>
              <a:rPr lang="zh-CN" altLang="zh-CN" dirty="0">
                <a:latin typeface="+mn-ea"/>
                <a:cs typeface="Times New Roman" panose="02020603050405020304" pitchFamily="18" charset="0"/>
              </a:rPr>
              <a:t>速率通过</a:t>
            </a:r>
            <a:r>
              <a:rPr lang="en-US" altLang="zh-CN" dirty="0">
                <a:latin typeface="+mn-ea"/>
                <a:cs typeface="Times New Roman" panose="02020603050405020304" pitchFamily="18" charset="0"/>
              </a:rPr>
              <a:t>IPv6</a:t>
            </a:r>
            <a:r>
              <a:rPr lang="zh-CN" altLang="zh-CN" dirty="0">
                <a:latin typeface="+mn-ea"/>
                <a:cs typeface="Times New Roman" panose="02020603050405020304" pitchFamily="18" charset="0"/>
              </a:rPr>
              <a:t>联网，并配</a:t>
            </a:r>
            <a:r>
              <a:rPr lang="en-US" altLang="zh-CN" dirty="0">
                <a:latin typeface="+mn-ea"/>
                <a:cs typeface="Times New Roman" panose="02020603050405020304" pitchFamily="18" charset="0"/>
              </a:rPr>
              <a:t>IVI</a:t>
            </a:r>
            <a:r>
              <a:rPr lang="zh-CN" altLang="zh-CN" dirty="0">
                <a:latin typeface="+mn-ea"/>
                <a:cs typeface="Times New Roman" panose="02020603050405020304" pitchFamily="18" charset="0"/>
              </a:rPr>
              <a:t>翻译器。</a:t>
            </a:r>
            <a:endParaRPr lang="en-US" altLang="zh-CN" dirty="0">
              <a:latin typeface="+mn-ea"/>
              <a:cs typeface="Times New Roman" panose="02020603050405020304" pitchFamily="18" charset="0"/>
            </a:endParaRPr>
          </a:p>
          <a:p>
            <a:pPr marL="285750" indent="-285750">
              <a:lnSpc>
                <a:spcPct val="130000"/>
              </a:lnSpc>
              <a:spcBef>
                <a:spcPts val="600"/>
              </a:spcBef>
              <a:buFont typeface="Wingdings" pitchFamily="2" charset="2"/>
              <a:buChar char="n"/>
            </a:pPr>
            <a:r>
              <a:rPr lang="zh-CN" altLang="zh-CN" dirty="0">
                <a:latin typeface="+mn-ea"/>
                <a:cs typeface="Times New Roman" panose="02020603050405020304" pitchFamily="18" charset="0"/>
              </a:rPr>
              <a:t>清华大学科研团体用户使用</a:t>
            </a:r>
            <a:r>
              <a:rPr lang="en-US" altLang="zh-CN" dirty="0">
                <a:latin typeface="+mn-ea"/>
                <a:cs typeface="Times New Roman" panose="02020603050405020304" pitchFamily="18" charset="0"/>
              </a:rPr>
              <a:t>IVI</a:t>
            </a:r>
            <a:r>
              <a:rPr lang="zh-CN" altLang="zh-CN" dirty="0">
                <a:latin typeface="+mn-ea"/>
                <a:cs typeface="Times New Roman" panose="02020603050405020304" pitchFamily="18" charset="0"/>
              </a:rPr>
              <a:t>技术，通过校园网接到</a:t>
            </a:r>
            <a:r>
              <a:rPr lang="en-US" altLang="zh-CN" dirty="0">
                <a:latin typeface="+mn-ea"/>
                <a:cs typeface="Times New Roman" panose="02020603050405020304" pitchFamily="18" charset="0"/>
              </a:rPr>
              <a:t>CERNET2 IPv6</a:t>
            </a:r>
            <a:r>
              <a:rPr lang="zh-CN" altLang="zh-CN" dirty="0">
                <a:latin typeface="+mn-ea"/>
                <a:cs typeface="Times New Roman" panose="02020603050405020304" pitchFamily="18" charset="0"/>
              </a:rPr>
              <a:t>主干网，与无锡中心进行通信和数据传输，其北京到无锡单流的</a:t>
            </a:r>
            <a:r>
              <a:rPr lang="en-US" altLang="zh-CN" dirty="0">
                <a:latin typeface="+mn-ea"/>
                <a:cs typeface="Times New Roman" panose="02020603050405020304" pitchFamily="18" charset="0"/>
              </a:rPr>
              <a:t>TCP</a:t>
            </a:r>
            <a:r>
              <a:rPr lang="zh-CN" altLang="zh-CN" dirty="0">
                <a:latin typeface="+mn-ea"/>
                <a:cs typeface="Times New Roman" panose="02020603050405020304" pitchFamily="18" charset="0"/>
              </a:rPr>
              <a:t>速率</a:t>
            </a:r>
            <a:r>
              <a:rPr lang="zh-Hans" altLang="en-US" dirty="0">
                <a:latin typeface="+mn-ea"/>
                <a:cs typeface="Times New Roman" panose="02020603050405020304" pitchFamily="18" charset="0"/>
              </a:rPr>
              <a:t>可</a:t>
            </a:r>
            <a:r>
              <a:rPr lang="zh-CN" altLang="zh-CN" dirty="0">
                <a:latin typeface="+mn-ea"/>
                <a:cs typeface="Times New Roman" panose="02020603050405020304" pitchFamily="18" charset="0"/>
              </a:rPr>
              <a:t>达到</a:t>
            </a:r>
            <a:r>
              <a:rPr lang="en-US" altLang="zh-CN" dirty="0">
                <a:latin typeface="+mn-ea"/>
                <a:cs typeface="Times New Roman" panose="02020603050405020304" pitchFamily="18" charset="0"/>
              </a:rPr>
              <a:t>8Gbps</a:t>
            </a:r>
            <a:r>
              <a:rPr lang="zh-CN" altLang="zh-CN" dirty="0">
                <a:latin typeface="+mn-ea"/>
                <a:cs typeface="Times New Roman" panose="02020603050405020304" pitchFamily="18" charset="0"/>
              </a:rPr>
              <a:t>以上</a:t>
            </a:r>
            <a:r>
              <a:rPr lang="zh-CN" altLang="zh-CN" dirty="0">
                <a:latin typeface="+mn-ea"/>
              </a:rPr>
              <a:t> </a:t>
            </a:r>
            <a:r>
              <a:rPr lang="zh-CN" altLang="en-US" dirty="0">
                <a:latin typeface="+mn-ea"/>
              </a:rPr>
              <a:t>。</a:t>
            </a:r>
            <a:endParaRPr lang="en-US" altLang="zh-CN" dirty="0">
              <a:latin typeface="+mn-ea"/>
            </a:endParaRPr>
          </a:p>
          <a:p>
            <a:pPr marL="285750" indent="-285750">
              <a:lnSpc>
                <a:spcPct val="130000"/>
              </a:lnSpc>
              <a:spcBef>
                <a:spcPts val="600"/>
              </a:spcBef>
              <a:buFont typeface="Wingdings" pitchFamily="2" charset="2"/>
              <a:buChar char="n"/>
            </a:pPr>
            <a:r>
              <a:rPr lang="zh-Hans" altLang="en-US" dirty="0">
                <a:latin typeface="微软雅黑" panose="020B0503020204020204" pitchFamily="34" charset="-122"/>
                <a:ea typeface="微软雅黑" panose="020B0503020204020204" pitchFamily="34" charset="-122"/>
              </a:rPr>
              <a:t>愿景：</a:t>
            </a:r>
            <a:r>
              <a:rPr lang="zh-CN" altLang="en-US" dirty="0">
                <a:latin typeface="微软雅黑" panose="020B0503020204020204" pitchFamily="34" charset="-122"/>
                <a:ea typeface="微软雅黑" panose="020B0503020204020204" pitchFamily="34" charset="-122"/>
              </a:rPr>
              <a:t>全面接入国家超算中心，打造超算互联网基础平台，为国家级科研平台构建网络支撑体系，助力智能超算与科研发展。</a:t>
            </a:r>
            <a:endParaRPr lang="en-US" altLang="zh-CN" dirty="0">
              <a:latin typeface="+mn-ea"/>
            </a:endParaRPr>
          </a:p>
        </p:txBody>
      </p:sp>
    </p:spTree>
    <p:extLst>
      <p:ext uri="{BB962C8B-B14F-4D97-AF65-F5344CB8AC3E}">
        <p14:creationId xmlns:p14="http://schemas.microsoft.com/office/powerpoint/2010/main" val="3784279382"/>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88C9C8-E8D8-EC45-986C-CF850CF823EB}"/>
              </a:ext>
            </a:extLst>
          </p:cNvPr>
          <p:cNvSpPr>
            <a:spLocks noGrp="1"/>
          </p:cNvSpPr>
          <p:nvPr>
            <p:ph type="title"/>
          </p:nvPr>
        </p:nvSpPr>
        <p:spPr/>
        <p:txBody>
          <a:bodyPr>
            <a:normAutofit fontScale="90000"/>
          </a:bodyPr>
          <a:lstStyle/>
          <a:p>
            <a:r>
              <a:rPr kumimoji="1" lang="zh-CN" altLang="en-US" dirty="0"/>
              <a:t>加强</a:t>
            </a:r>
            <a:r>
              <a:rPr kumimoji="1" lang="en-US" altLang="zh-Hans" dirty="0"/>
              <a:t>IPv6</a:t>
            </a:r>
            <a:r>
              <a:rPr kumimoji="1" lang="zh-CN" altLang="en-US" dirty="0"/>
              <a:t>技术人才培养</a:t>
            </a:r>
          </a:p>
        </p:txBody>
      </p:sp>
      <p:sp>
        <p:nvSpPr>
          <p:cNvPr id="8" name="矩形 7">
            <a:extLst>
              <a:ext uri="{FF2B5EF4-FFF2-40B4-BE49-F238E27FC236}">
                <a16:creationId xmlns:a16="http://schemas.microsoft.com/office/drawing/2014/main" xmlns="" id="{0D83A4B3-9D1D-BC4B-B2DB-7DABE5147CAD}"/>
              </a:ext>
            </a:extLst>
          </p:cNvPr>
          <p:cNvSpPr/>
          <p:nvPr/>
        </p:nvSpPr>
        <p:spPr>
          <a:xfrm>
            <a:off x="3293064" y="964329"/>
            <a:ext cx="5601213" cy="523220"/>
          </a:xfrm>
          <a:prstGeom prst="rect">
            <a:avLst/>
          </a:prstGeom>
        </p:spPr>
        <p:txBody>
          <a:bodyPr wrap="none">
            <a:spAutoFit/>
          </a:bodyPr>
          <a:lstStyle/>
          <a:p>
            <a:r>
              <a:rPr lang="en-US" altLang="zh-Hans" sz="2800" b="1" dirty="0"/>
              <a:t>2015-2018</a:t>
            </a:r>
            <a:r>
              <a:rPr lang="zh-Hans" altLang="en-US" sz="2800" b="1" dirty="0"/>
              <a:t>创新项目</a:t>
            </a:r>
            <a:r>
              <a:rPr lang="en-US" altLang="zh-Hans" sz="2800" b="1" dirty="0"/>
              <a:t>&amp;</a:t>
            </a:r>
            <a:r>
              <a:rPr lang="zh-Hans" altLang="en-US" sz="2800" b="1" dirty="0"/>
              <a:t>创新大赛成果</a:t>
            </a:r>
            <a:endParaRPr lang="zh-CN" altLang="en-US" sz="2800" b="1" dirty="0"/>
          </a:p>
        </p:txBody>
      </p:sp>
      <p:sp>
        <p:nvSpPr>
          <p:cNvPr id="9" name="文本框 8">
            <a:extLst>
              <a:ext uri="{FF2B5EF4-FFF2-40B4-BE49-F238E27FC236}">
                <a16:creationId xmlns:a16="http://schemas.microsoft.com/office/drawing/2014/main" xmlns="" id="{EF207260-2A87-4F40-8F43-E94B4A79EDB2}"/>
              </a:ext>
            </a:extLst>
          </p:cNvPr>
          <p:cNvSpPr txBox="1"/>
          <p:nvPr/>
        </p:nvSpPr>
        <p:spPr>
          <a:xfrm>
            <a:off x="1773342" y="1634533"/>
            <a:ext cx="2538048" cy="1025537"/>
          </a:xfrm>
          <a:prstGeom prst="rect">
            <a:avLst/>
          </a:prstGeom>
          <a:noFill/>
        </p:spPr>
        <p:txBody>
          <a:bodyPr wrap="square" rtlCol="0">
            <a:spAutoFit/>
          </a:bodyPr>
          <a:lstStyle/>
          <a:p>
            <a:pPr>
              <a:lnSpc>
                <a:spcPct val="130000"/>
              </a:lnSpc>
            </a:pPr>
            <a:r>
              <a:rPr kumimoji="1" lang="zh-CN" altLang="en-US" sz="1600" dirty="0"/>
              <a:t>申报</a:t>
            </a:r>
            <a:r>
              <a:rPr kumimoji="1" lang="en-US" altLang="zh-CN" sz="1600" dirty="0"/>
              <a:t>262</a:t>
            </a:r>
            <a:r>
              <a:rPr kumimoji="1" lang="zh-CN" altLang="en-US" sz="1600" dirty="0"/>
              <a:t>项，</a:t>
            </a:r>
            <a:r>
              <a:rPr kumimoji="1" lang="en-US" altLang="zh-CN" sz="1600" dirty="0"/>
              <a:t>144</a:t>
            </a:r>
            <a:r>
              <a:rPr kumimoji="1" lang="zh-CN" altLang="en-US" sz="1600" dirty="0"/>
              <a:t>所高校</a:t>
            </a:r>
          </a:p>
          <a:p>
            <a:pPr>
              <a:lnSpc>
                <a:spcPct val="130000"/>
              </a:lnSpc>
            </a:pPr>
            <a:r>
              <a:rPr kumimoji="1" lang="zh-CN" altLang="en-US" sz="1600" dirty="0"/>
              <a:t>资助</a:t>
            </a:r>
            <a:r>
              <a:rPr kumimoji="1" lang="en-US" altLang="zh-CN" sz="1600" dirty="0"/>
              <a:t>125</a:t>
            </a:r>
            <a:r>
              <a:rPr kumimoji="1" lang="zh-CN" altLang="en-US" sz="1600" dirty="0"/>
              <a:t>项，</a:t>
            </a:r>
            <a:r>
              <a:rPr kumimoji="1" lang="en-US" altLang="zh-CN" sz="1600" dirty="0"/>
              <a:t>88</a:t>
            </a:r>
            <a:r>
              <a:rPr kumimoji="1" lang="zh-CN" altLang="en-US" sz="1600" dirty="0"/>
              <a:t>所学校</a:t>
            </a:r>
          </a:p>
          <a:p>
            <a:pPr>
              <a:lnSpc>
                <a:spcPct val="130000"/>
              </a:lnSpc>
            </a:pPr>
            <a:r>
              <a:rPr kumimoji="1" lang="zh-CN" altLang="en-US" sz="1600" dirty="0"/>
              <a:t>资助经费</a:t>
            </a:r>
            <a:r>
              <a:rPr kumimoji="1" lang="en-US" altLang="zh-CN" sz="1600" dirty="0"/>
              <a:t>1142</a:t>
            </a:r>
            <a:r>
              <a:rPr kumimoji="1" lang="zh-CN" altLang="en-US" sz="1600" dirty="0"/>
              <a:t>万元</a:t>
            </a:r>
            <a:endParaRPr kumimoji="1" lang="en-US" altLang="zh-CN" sz="1600" dirty="0"/>
          </a:p>
        </p:txBody>
      </p:sp>
      <p:sp>
        <p:nvSpPr>
          <p:cNvPr id="21" name="MH_Other_1">
            <a:extLst>
              <a:ext uri="{FF2B5EF4-FFF2-40B4-BE49-F238E27FC236}">
                <a16:creationId xmlns:a16="http://schemas.microsoft.com/office/drawing/2014/main" xmlns="" id="{BF0F9CEA-E4C0-AD46-B578-F4C38101E73B}"/>
              </a:ext>
            </a:extLst>
          </p:cNvPr>
          <p:cNvSpPr/>
          <p:nvPr>
            <p:custDataLst>
              <p:tags r:id="rId1"/>
            </p:custDataLst>
          </p:nvPr>
        </p:nvSpPr>
        <p:spPr>
          <a:xfrm>
            <a:off x="1611824" y="3131412"/>
            <a:ext cx="10129603" cy="572848"/>
          </a:xfrm>
          <a:prstGeom prst="roundRect">
            <a:avLst>
              <a:gd name="adj" fmla="val 50000"/>
            </a:avLst>
          </a:prstGeom>
          <a:solidFill>
            <a:srgbClr val="3B8DE9"/>
          </a:solidFill>
          <a:ln w="3175" cap="flat" cmpd="sng" algn="ctr">
            <a:solidFill>
              <a:srgbClr val="3B8DE9"/>
            </a:solidFill>
            <a:prstDash val="solid"/>
            <a:miter lim="800000"/>
          </a:ln>
          <a:effectLst/>
        </p:spPr>
        <p:txBody>
          <a:bodyPr anchor="ctr"/>
          <a:lstStyle/>
          <a:p>
            <a:pPr algn="ctr">
              <a:defRPr/>
            </a:pPr>
            <a:endParaRPr lang="zh-CN" altLang="en-US" kern="0">
              <a:latin typeface="Arial" panose="020B0604020202020204" pitchFamily="34" charset="0"/>
              <a:ea typeface="幼圆"/>
              <a:cs typeface="Arial" panose="020B0604020202020204" pitchFamily="34" charset="0"/>
            </a:endParaRPr>
          </a:p>
        </p:txBody>
      </p:sp>
      <p:sp>
        <p:nvSpPr>
          <p:cNvPr id="22" name="MH_Other_1">
            <a:extLst>
              <a:ext uri="{FF2B5EF4-FFF2-40B4-BE49-F238E27FC236}">
                <a16:creationId xmlns:a16="http://schemas.microsoft.com/office/drawing/2014/main" xmlns="" id="{AFE86103-0565-5E47-86C5-79D2DF9C17B1}"/>
              </a:ext>
            </a:extLst>
          </p:cNvPr>
          <p:cNvSpPr/>
          <p:nvPr>
            <p:custDataLst>
              <p:tags r:id="rId2"/>
            </p:custDataLst>
          </p:nvPr>
        </p:nvSpPr>
        <p:spPr>
          <a:xfrm>
            <a:off x="1505809" y="1511977"/>
            <a:ext cx="68262" cy="1320800"/>
          </a:xfrm>
          <a:prstGeom prst="rect">
            <a:avLst/>
          </a:prstGeom>
          <a:solidFill>
            <a:schemeClr val="accent3"/>
          </a:solidFill>
          <a:ln w="12700" cap="flat" cmpd="sng" algn="ctr">
            <a:noFill/>
            <a:prstDash val="solid"/>
            <a:miter lim="800000"/>
          </a:ln>
          <a:effectLst/>
        </p:spPr>
        <p:txBody>
          <a:bodyPr anchor="ctr">
            <a:normAutofit/>
          </a:bodyPr>
          <a:lstStyle/>
          <a:p>
            <a:pPr algn="ctr">
              <a:defRPr/>
            </a:pPr>
            <a:endParaRPr lang="zh-CN" altLang="en-US" kern="0">
              <a:solidFill>
                <a:srgbClr val="FFFFFF"/>
              </a:solidFill>
              <a:latin typeface="Calibri"/>
              <a:ea typeface="幼圆"/>
            </a:endParaRPr>
          </a:p>
        </p:txBody>
      </p:sp>
      <p:sp>
        <p:nvSpPr>
          <p:cNvPr id="23" name="矩形 22">
            <a:extLst>
              <a:ext uri="{FF2B5EF4-FFF2-40B4-BE49-F238E27FC236}">
                <a16:creationId xmlns:a16="http://schemas.microsoft.com/office/drawing/2014/main" xmlns="" id="{B75172A6-411F-5544-BDBE-54C4B0060DB1}"/>
              </a:ext>
            </a:extLst>
          </p:cNvPr>
          <p:cNvSpPr/>
          <p:nvPr/>
        </p:nvSpPr>
        <p:spPr>
          <a:xfrm>
            <a:off x="239099" y="4074145"/>
            <a:ext cx="1111395" cy="954107"/>
          </a:xfrm>
          <a:prstGeom prst="rect">
            <a:avLst/>
          </a:prstGeom>
        </p:spPr>
        <p:txBody>
          <a:bodyPr wrap="square">
            <a:spAutoFit/>
          </a:bodyPr>
          <a:lstStyle/>
          <a:p>
            <a:pPr algn="ctr"/>
            <a:r>
              <a:rPr lang="zh-Hans" altLang="en-US" sz="2800" b="1" dirty="0">
                <a:solidFill>
                  <a:schemeClr val="accent4"/>
                </a:solidFill>
                <a:latin typeface="+mn-ea"/>
              </a:rPr>
              <a:t>创新大赛</a:t>
            </a:r>
            <a:endParaRPr lang="zh-CN" altLang="zh-CN" sz="2800" b="1" dirty="0">
              <a:solidFill>
                <a:schemeClr val="accent4"/>
              </a:solidFill>
              <a:latin typeface="+mn-ea"/>
            </a:endParaRPr>
          </a:p>
        </p:txBody>
      </p:sp>
      <p:sp>
        <p:nvSpPr>
          <p:cNvPr id="24" name="MH_Other_1">
            <a:extLst>
              <a:ext uri="{FF2B5EF4-FFF2-40B4-BE49-F238E27FC236}">
                <a16:creationId xmlns:a16="http://schemas.microsoft.com/office/drawing/2014/main" xmlns="" id="{2E853362-5456-9E4F-829A-BAA1C7F8452F}"/>
              </a:ext>
            </a:extLst>
          </p:cNvPr>
          <p:cNvSpPr/>
          <p:nvPr>
            <p:custDataLst>
              <p:tags r:id="rId3"/>
            </p:custDataLst>
          </p:nvPr>
        </p:nvSpPr>
        <p:spPr>
          <a:xfrm>
            <a:off x="1505809" y="4006631"/>
            <a:ext cx="68262" cy="1320800"/>
          </a:xfrm>
          <a:prstGeom prst="rect">
            <a:avLst/>
          </a:prstGeom>
          <a:solidFill>
            <a:schemeClr val="accent3"/>
          </a:solidFill>
          <a:ln w="12700" cap="flat" cmpd="sng" algn="ctr">
            <a:noFill/>
            <a:prstDash val="solid"/>
            <a:miter lim="800000"/>
          </a:ln>
          <a:effectLst/>
        </p:spPr>
        <p:txBody>
          <a:bodyPr anchor="ctr">
            <a:normAutofit/>
          </a:bodyPr>
          <a:lstStyle/>
          <a:p>
            <a:pPr algn="ctr">
              <a:defRPr/>
            </a:pPr>
            <a:endParaRPr lang="zh-CN" altLang="en-US" kern="0">
              <a:solidFill>
                <a:srgbClr val="FFFFFF"/>
              </a:solidFill>
              <a:latin typeface="Calibri"/>
              <a:ea typeface="幼圆"/>
            </a:endParaRPr>
          </a:p>
        </p:txBody>
      </p:sp>
      <p:sp>
        <p:nvSpPr>
          <p:cNvPr id="25" name="矩形 24">
            <a:extLst>
              <a:ext uri="{FF2B5EF4-FFF2-40B4-BE49-F238E27FC236}">
                <a16:creationId xmlns:a16="http://schemas.microsoft.com/office/drawing/2014/main" xmlns="" id="{2EDCFC34-B6DC-7348-A7F7-C3979B6192B9}"/>
              </a:ext>
            </a:extLst>
          </p:cNvPr>
          <p:cNvSpPr/>
          <p:nvPr/>
        </p:nvSpPr>
        <p:spPr>
          <a:xfrm>
            <a:off x="239099" y="1695324"/>
            <a:ext cx="1111395" cy="954107"/>
          </a:xfrm>
          <a:prstGeom prst="rect">
            <a:avLst/>
          </a:prstGeom>
        </p:spPr>
        <p:txBody>
          <a:bodyPr wrap="square">
            <a:spAutoFit/>
          </a:bodyPr>
          <a:lstStyle/>
          <a:p>
            <a:pPr algn="ctr"/>
            <a:r>
              <a:rPr lang="zh-Hans" altLang="en-US" sz="2800" b="1" dirty="0">
                <a:solidFill>
                  <a:schemeClr val="accent4"/>
                </a:solidFill>
                <a:latin typeface="+mn-ea"/>
              </a:rPr>
              <a:t>创新项目</a:t>
            </a:r>
            <a:endParaRPr lang="zh-CN" altLang="zh-CN" sz="2800" b="1" dirty="0">
              <a:solidFill>
                <a:schemeClr val="accent4"/>
              </a:solidFill>
              <a:latin typeface="+mn-ea"/>
            </a:endParaRPr>
          </a:p>
        </p:txBody>
      </p:sp>
      <p:sp>
        <p:nvSpPr>
          <p:cNvPr id="26" name="MH_Other_1">
            <a:extLst>
              <a:ext uri="{FF2B5EF4-FFF2-40B4-BE49-F238E27FC236}">
                <a16:creationId xmlns:a16="http://schemas.microsoft.com/office/drawing/2014/main" xmlns="" id="{3DAA8E98-1FD1-D545-824E-9CE11B5C39BD}"/>
              </a:ext>
            </a:extLst>
          </p:cNvPr>
          <p:cNvSpPr/>
          <p:nvPr>
            <p:custDataLst>
              <p:tags r:id="rId4"/>
            </p:custDataLst>
          </p:nvPr>
        </p:nvSpPr>
        <p:spPr>
          <a:xfrm>
            <a:off x="2071104" y="3187688"/>
            <a:ext cx="1221960" cy="449262"/>
          </a:xfrm>
          <a:prstGeom prst="roundRect">
            <a:avLst>
              <a:gd name="adj" fmla="val 50000"/>
            </a:avLst>
          </a:prstGeom>
          <a:solidFill>
            <a:srgbClr val="3B8DE9">
              <a:lumMod val="40000"/>
              <a:lumOff val="60000"/>
            </a:srgbClr>
          </a:solidFill>
          <a:ln w="12700" cap="flat" cmpd="sng" algn="ctr">
            <a:noFill/>
            <a:prstDash val="solid"/>
            <a:miter lim="800000"/>
          </a:ln>
          <a:effectLst/>
        </p:spPr>
        <p:txBody>
          <a:bodyPr anchor="ctr"/>
          <a:lstStyle/>
          <a:p>
            <a:pPr algn="ctr" defTabSz="914377"/>
            <a:r>
              <a:rPr lang="en-US" altLang="zh-CN" sz="1900" b="1" kern="0" dirty="0">
                <a:latin typeface="Arial" panose="020B0604020202020204" pitchFamily="34" charset="0"/>
                <a:cs typeface="Arial" panose="020B0604020202020204" pitchFamily="34" charset="0"/>
              </a:rPr>
              <a:t>2</a:t>
            </a:r>
            <a:r>
              <a:rPr lang="en-US" altLang="zh-Hans" sz="1900" b="1" kern="0" dirty="0">
                <a:latin typeface="Arial" panose="020B0604020202020204" pitchFamily="34" charset="0"/>
                <a:cs typeface="Arial" panose="020B0604020202020204" pitchFamily="34" charset="0"/>
              </a:rPr>
              <a:t>018</a:t>
            </a:r>
            <a:r>
              <a:rPr lang="zh-Hans" altLang="en-US" sz="1900" b="1" kern="0" dirty="0">
                <a:latin typeface="Arial" panose="020B0604020202020204" pitchFamily="34" charset="0"/>
                <a:cs typeface="Arial" panose="020B0604020202020204" pitchFamily="34" charset="0"/>
              </a:rPr>
              <a:t>年</a:t>
            </a:r>
            <a:endParaRPr lang="zh-CN" altLang="en-US" sz="1900" b="1" kern="0" dirty="0">
              <a:latin typeface="Arial" panose="020B0604020202020204" pitchFamily="34" charset="0"/>
              <a:cs typeface="Arial" panose="020B0604020202020204" pitchFamily="34" charset="0"/>
            </a:endParaRPr>
          </a:p>
        </p:txBody>
      </p:sp>
      <p:sp>
        <p:nvSpPr>
          <p:cNvPr id="27" name="MH_Other_1">
            <a:extLst>
              <a:ext uri="{FF2B5EF4-FFF2-40B4-BE49-F238E27FC236}">
                <a16:creationId xmlns:a16="http://schemas.microsoft.com/office/drawing/2014/main" xmlns="" id="{9769D05C-73C1-A14D-BE41-C7558DA26F5F}"/>
              </a:ext>
            </a:extLst>
          </p:cNvPr>
          <p:cNvSpPr/>
          <p:nvPr>
            <p:custDataLst>
              <p:tags r:id="rId5"/>
            </p:custDataLst>
          </p:nvPr>
        </p:nvSpPr>
        <p:spPr>
          <a:xfrm>
            <a:off x="10122063" y="3187688"/>
            <a:ext cx="1221960" cy="449262"/>
          </a:xfrm>
          <a:prstGeom prst="roundRect">
            <a:avLst>
              <a:gd name="adj" fmla="val 50000"/>
            </a:avLst>
          </a:prstGeom>
          <a:solidFill>
            <a:srgbClr val="3B8DE9">
              <a:lumMod val="40000"/>
              <a:lumOff val="60000"/>
            </a:srgbClr>
          </a:solidFill>
          <a:ln w="12700" cap="flat" cmpd="sng" algn="ctr">
            <a:noFill/>
            <a:prstDash val="solid"/>
            <a:miter lim="800000"/>
          </a:ln>
          <a:effectLst/>
        </p:spPr>
        <p:txBody>
          <a:bodyPr anchor="ctr"/>
          <a:lstStyle/>
          <a:p>
            <a:pPr algn="ctr" defTabSz="914377"/>
            <a:r>
              <a:rPr lang="en-US" altLang="zh-CN" sz="1900" b="1" kern="0" dirty="0">
                <a:latin typeface="Arial" panose="020B0604020202020204" pitchFamily="34" charset="0"/>
                <a:cs typeface="Arial" panose="020B0604020202020204" pitchFamily="34" charset="0"/>
              </a:rPr>
              <a:t>2</a:t>
            </a:r>
            <a:r>
              <a:rPr lang="en-US" altLang="zh-Hans" sz="1900" b="1" kern="0" dirty="0">
                <a:latin typeface="Arial" panose="020B0604020202020204" pitchFamily="34" charset="0"/>
                <a:cs typeface="Arial" panose="020B0604020202020204" pitchFamily="34" charset="0"/>
              </a:rPr>
              <a:t>015</a:t>
            </a:r>
            <a:r>
              <a:rPr lang="zh-Hans" altLang="en-US" sz="1900" b="1" kern="0" dirty="0">
                <a:latin typeface="Arial" panose="020B0604020202020204" pitchFamily="34" charset="0"/>
                <a:cs typeface="Arial" panose="020B0604020202020204" pitchFamily="34" charset="0"/>
              </a:rPr>
              <a:t>年</a:t>
            </a:r>
            <a:endParaRPr lang="zh-CN" altLang="en-US" sz="1900" b="1" kern="0" dirty="0">
              <a:latin typeface="Arial" panose="020B0604020202020204" pitchFamily="34" charset="0"/>
              <a:cs typeface="Arial" panose="020B0604020202020204" pitchFamily="34" charset="0"/>
            </a:endParaRPr>
          </a:p>
        </p:txBody>
      </p:sp>
      <p:sp>
        <p:nvSpPr>
          <p:cNvPr id="28" name="MH_Other_1">
            <a:extLst>
              <a:ext uri="{FF2B5EF4-FFF2-40B4-BE49-F238E27FC236}">
                <a16:creationId xmlns:a16="http://schemas.microsoft.com/office/drawing/2014/main" xmlns="" id="{FBAB2A91-D60F-B149-BFAB-8165CE8D5BB7}"/>
              </a:ext>
            </a:extLst>
          </p:cNvPr>
          <p:cNvSpPr/>
          <p:nvPr>
            <p:custDataLst>
              <p:tags r:id="rId6"/>
            </p:custDataLst>
          </p:nvPr>
        </p:nvSpPr>
        <p:spPr>
          <a:xfrm>
            <a:off x="4847396" y="3193205"/>
            <a:ext cx="1221960" cy="449262"/>
          </a:xfrm>
          <a:prstGeom prst="roundRect">
            <a:avLst>
              <a:gd name="adj" fmla="val 50000"/>
            </a:avLst>
          </a:prstGeom>
          <a:solidFill>
            <a:srgbClr val="3B8DE9">
              <a:lumMod val="40000"/>
              <a:lumOff val="60000"/>
            </a:srgbClr>
          </a:solidFill>
          <a:ln w="12700" cap="flat" cmpd="sng" algn="ctr">
            <a:noFill/>
            <a:prstDash val="solid"/>
            <a:miter lim="800000"/>
          </a:ln>
          <a:effectLst/>
        </p:spPr>
        <p:txBody>
          <a:bodyPr anchor="ctr"/>
          <a:lstStyle/>
          <a:p>
            <a:pPr algn="ctr" defTabSz="914377"/>
            <a:r>
              <a:rPr lang="en-US" altLang="zh-CN" sz="1900" b="1" kern="0" dirty="0">
                <a:latin typeface="Arial" panose="020B0604020202020204" pitchFamily="34" charset="0"/>
                <a:cs typeface="Arial" panose="020B0604020202020204" pitchFamily="34" charset="0"/>
              </a:rPr>
              <a:t>2</a:t>
            </a:r>
            <a:r>
              <a:rPr lang="en-US" altLang="zh-Hans" sz="1900" b="1" kern="0" dirty="0">
                <a:latin typeface="Arial" panose="020B0604020202020204" pitchFamily="34" charset="0"/>
                <a:cs typeface="Arial" panose="020B0604020202020204" pitchFamily="34" charset="0"/>
              </a:rPr>
              <a:t>017</a:t>
            </a:r>
            <a:r>
              <a:rPr lang="zh-Hans" altLang="en-US" sz="1900" b="1" kern="0" dirty="0">
                <a:latin typeface="Arial" panose="020B0604020202020204" pitchFamily="34" charset="0"/>
                <a:cs typeface="Arial" panose="020B0604020202020204" pitchFamily="34" charset="0"/>
              </a:rPr>
              <a:t>年</a:t>
            </a:r>
            <a:endParaRPr lang="zh-CN" altLang="en-US" sz="1900" b="1" kern="0" dirty="0">
              <a:latin typeface="Arial" panose="020B0604020202020204" pitchFamily="34" charset="0"/>
              <a:cs typeface="Arial" panose="020B0604020202020204" pitchFamily="34" charset="0"/>
            </a:endParaRPr>
          </a:p>
        </p:txBody>
      </p:sp>
      <p:sp>
        <p:nvSpPr>
          <p:cNvPr id="29" name="MH_Other_1">
            <a:extLst>
              <a:ext uri="{FF2B5EF4-FFF2-40B4-BE49-F238E27FC236}">
                <a16:creationId xmlns:a16="http://schemas.microsoft.com/office/drawing/2014/main" xmlns="" id="{EC1B0629-CFD2-9C4B-A178-006D533CE6B6}"/>
              </a:ext>
            </a:extLst>
          </p:cNvPr>
          <p:cNvSpPr/>
          <p:nvPr>
            <p:custDataLst>
              <p:tags r:id="rId7"/>
            </p:custDataLst>
          </p:nvPr>
        </p:nvSpPr>
        <p:spPr>
          <a:xfrm>
            <a:off x="7623688" y="3193205"/>
            <a:ext cx="1221960" cy="449262"/>
          </a:xfrm>
          <a:prstGeom prst="roundRect">
            <a:avLst>
              <a:gd name="adj" fmla="val 50000"/>
            </a:avLst>
          </a:prstGeom>
          <a:solidFill>
            <a:srgbClr val="3B8DE9">
              <a:lumMod val="40000"/>
              <a:lumOff val="60000"/>
            </a:srgbClr>
          </a:solidFill>
          <a:ln w="12700" cap="flat" cmpd="sng" algn="ctr">
            <a:noFill/>
            <a:prstDash val="solid"/>
            <a:miter lim="800000"/>
          </a:ln>
          <a:effectLst/>
        </p:spPr>
        <p:txBody>
          <a:bodyPr anchor="ctr"/>
          <a:lstStyle/>
          <a:p>
            <a:pPr algn="ctr" defTabSz="914377"/>
            <a:r>
              <a:rPr lang="en-US" altLang="zh-CN" sz="1900" b="1" kern="0" dirty="0">
                <a:latin typeface="Arial" panose="020B0604020202020204" pitchFamily="34" charset="0"/>
                <a:cs typeface="Arial" panose="020B0604020202020204" pitchFamily="34" charset="0"/>
              </a:rPr>
              <a:t>2</a:t>
            </a:r>
            <a:r>
              <a:rPr lang="en-US" altLang="zh-Hans" sz="1900" b="1" kern="0" dirty="0">
                <a:latin typeface="Arial" panose="020B0604020202020204" pitchFamily="34" charset="0"/>
                <a:cs typeface="Arial" panose="020B0604020202020204" pitchFamily="34" charset="0"/>
              </a:rPr>
              <a:t>016</a:t>
            </a:r>
            <a:r>
              <a:rPr lang="zh-Hans" altLang="en-US" sz="1900" b="1" kern="0" dirty="0">
                <a:latin typeface="Arial" panose="020B0604020202020204" pitchFamily="34" charset="0"/>
                <a:cs typeface="Arial" panose="020B0604020202020204" pitchFamily="34" charset="0"/>
              </a:rPr>
              <a:t>年</a:t>
            </a:r>
            <a:endParaRPr lang="zh-CN" altLang="en-US" sz="1900" b="1" kern="0" dirty="0">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xmlns="" id="{8C627A46-1824-6447-AF56-3A8BE6B1FFCB}"/>
              </a:ext>
            </a:extLst>
          </p:cNvPr>
          <p:cNvSpPr/>
          <p:nvPr/>
        </p:nvSpPr>
        <p:spPr>
          <a:xfrm>
            <a:off x="4193328" y="1634533"/>
            <a:ext cx="2966869" cy="1020985"/>
          </a:xfrm>
          <a:prstGeom prst="rect">
            <a:avLst/>
          </a:prstGeom>
        </p:spPr>
        <p:txBody>
          <a:bodyPr wrap="square">
            <a:spAutoFit/>
          </a:bodyPr>
          <a:lstStyle/>
          <a:p>
            <a:pPr>
              <a:lnSpc>
                <a:spcPct val="130000"/>
              </a:lnSpc>
            </a:pPr>
            <a:r>
              <a:rPr lang="zh-CN" altLang="zh-CN" sz="1600" dirty="0">
                <a:latin typeface="Arial" panose="020B0604020202020204" pitchFamily="34" charset="0"/>
                <a:ea typeface="Microsoft YaHei" charset="-122"/>
                <a:cs typeface="Arial" panose="020B0604020202020204" pitchFamily="34" charset="0"/>
              </a:rPr>
              <a:t>申报</a:t>
            </a:r>
            <a:r>
              <a:rPr lang="en-US" altLang="zh-Hans" sz="1600" dirty="0">
                <a:latin typeface="Arial" panose="020B0604020202020204" pitchFamily="34" charset="0"/>
                <a:ea typeface="Microsoft YaHei" charset="-122"/>
                <a:cs typeface="Arial" panose="020B0604020202020204" pitchFamily="34" charset="0"/>
              </a:rPr>
              <a:t>408</a:t>
            </a:r>
            <a:r>
              <a:rPr lang="zh-CN" altLang="zh-CN" sz="1600" dirty="0">
                <a:latin typeface="Arial" panose="020B0604020202020204" pitchFamily="34" charset="0"/>
                <a:ea typeface="Microsoft YaHei" charset="-122"/>
                <a:cs typeface="Arial" panose="020B0604020202020204" pitchFamily="34" charset="0"/>
              </a:rPr>
              <a:t>项，</a:t>
            </a:r>
            <a:r>
              <a:rPr lang="en-US" altLang="zh-Hans" sz="1600" dirty="0">
                <a:latin typeface="Arial" panose="020B0604020202020204" pitchFamily="34" charset="0"/>
                <a:ea typeface="Microsoft YaHei" charset="-122"/>
                <a:cs typeface="Arial" panose="020B0604020202020204" pitchFamily="34" charset="0"/>
              </a:rPr>
              <a:t>190</a:t>
            </a:r>
            <a:r>
              <a:rPr lang="zh-CN" altLang="zh-CN" sz="1600" dirty="0">
                <a:latin typeface="Arial" panose="020B0604020202020204" pitchFamily="34" charset="0"/>
                <a:ea typeface="Microsoft YaHei" charset="-122"/>
                <a:cs typeface="Arial" panose="020B0604020202020204" pitchFamily="34" charset="0"/>
              </a:rPr>
              <a:t>所高校</a:t>
            </a:r>
            <a:endParaRPr lang="en-US" altLang="zh-CN" sz="1600" dirty="0">
              <a:latin typeface="Arial" panose="020B0604020202020204" pitchFamily="34" charset="0"/>
              <a:ea typeface="Microsoft YaHei" charset="-122"/>
              <a:cs typeface="Arial" panose="020B0604020202020204" pitchFamily="34" charset="0"/>
            </a:endParaRPr>
          </a:p>
          <a:p>
            <a:pPr>
              <a:lnSpc>
                <a:spcPct val="130000"/>
              </a:lnSpc>
            </a:pPr>
            <a:r>
              <a:rPr lang="zh-CN" altLang="zh-CN" sz="1600" dirty="0">
                <a:latin typeface="Arial" panose="020B0604020202020204" pitchFamily="34" charset="0"/>
                <a:ea typeface="Microsoft YaHei" charset="-122"/>
                <a:cs typeface="Arial" panose="020B0604020202020204" pitchFamily="34" charset="0"/>
              </a:rPr>
              <a:t>资助</a:t>
            </a:r>
            <a:r>
              <a:rPr lang="en-US" altLang="zh-CN" sz="1600" dirty="0">
                <a:latin typeface="Arial" panose="020B0604020202020204" pitchFamily="34" charset="0"/>
                <a:ea typeface="Microsoft YaHei" charset="-122"/>
                <a:cs typeface="Arial" panose="020B0604020202020204" pitchFamily="34" charset="0"/>
              </a:rPr>
              <a:t>183</a:t>
            </a:r>
            <a:r>
              <a:rPr lang="zh-CN" altLang="zh-CN" sz="1600" dirty="0">
                <a:latin typeface="Arial" panose="020B0604020202020204" pitchFamily="34" charset="0"/>
                <a:ea typeface="Microsoft YaHei" charset="-122"/>
                <a:cs typeface="Arial" panose="020B0604020202020204" pitchFamily="34" charset="0"/>
              </a:rPr>
              <a:t>项，</a:t>
            </a:r>
            <a:r>
              <a:rPr lang="en-US" altLang="zh-Hans" sz="1600" dirty="0">
                <a:latin typeface="Arial" panose="020B0604020202020204" pitchFamily="34" charset="0"/>
                <a:ea typeface="Microsoft YaHei" charset="-122"/>
                <a:cs typeface="Arial" panose="020B0604020202020204" pitchFamily="34" charset="0"/>
              </a:rPr>
              <a:t>120</a:t>
            </a:r>
            <a:r>
              <a:rPr lang="zh-CN" altLang="zh-CN" sz="1600" dirty="0">
                <a:latin typeface="Arial" panose="020B0604020202020204" pitchFamily="34" charset="0"/>
                <a:ea typeface="Microsoft YaHei" charset="-122"/>
                <a:cs typeface="Arial" panose="020B0604020202020204" pitchFamily="34" charset="0"/>
              </a:rPr>
              <a:t>所学校</a:t>
            </a:r>
            <a:endParaRPr lang="en-US" altLang="zh-CN" sz="1600" dirty="0">
              <a:latin typeface="Arial" panose="020B0604020202020204" pitchFamily="34" charset="0"/>
              <a:ea typeface="Microsoft YaHei" charset="-122"/>
              <a:cs typeface="Arial" panose="020B0604020202020204" pitchFamily="34" charset="0"/>
            </a:endParaRPr>
          </a:p>
          <a:p>
            <a:pPr>
              <a:lnSpc>
                <a:spcPct val="130000"/>
              </a:lnSpc>
            </a:pPr>
            <a:r>
              <a:rPr lang="zh-CN" altLang="en-US" sz="1600" dirty="0">
                <a:latin typeface="Arial" panose="020B0604020202020204" pitchFamily="34" charset="0"/>
                <a:ea typeface="Microsoft YaHei" charset="-122"/>
                <a:cs typeface="Arial" panose="020B0604020202020204" pitchFamily="34" charset="0"/>
              </a:rPr>
              <a:t>资助</a:t>
            </a:r>
            <a:r>
              <a:rPr lang="zh-CN" altLang="zh-CN" sz="1600" dirty="0">
                <a:latin typeface="Arial" panose="020B0604020202020204" pitchFamily="34" charset="0"/>
                <a:ea typeface="Microsoft YaHei" charset="-122"/>
                <a:cs typeface="Arial" panose="020B0604020202020204" pitchFamily="34" charset="0"/>
              </a:rPr>
              <a:t>经费</a:t>
            </a:r>
            <a:r>
              <a:rPr lang="en-US" altLang="zh-CN" sz="1600" dirty="0">
                <a:latin typeface="Arial" panose="020B0604020202020204" pitchFamily="34" charset="0"/>
                <a:ea typeface="Microsoft YaHei" charset="-122"/>
                <a:cs typeface="Arial" panose="020B0604020202020204" pitchFamily="34" charset="0"/>
              </a:rPr>
              <a:t>1370</a:t>
            </a:r>
            <a:r>
              <a:rPr lang="zh-CN" altLang="zh-CN" sz="1600" dirty="0">
                <a:latin typeface="Arial" panose="020B0604020202020204" pitchFamily="34" charset="0"/>
                <a:ea typeface="Microsoft YaHei" charset="-122"/>
                <a:cs typeface="Arial" panose="020B0604020202020204" pitchFamily="34" charset="0"/>
              </a:rPr>
              <a:t>万元</a:t>
            </a:r>
            <a:endParaRPr lang="zh-CN" altLang="en-US" sz="1600" dirty="0">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xmlns="" id="{318C2797-D2D3-7B44-BC04-B59BEEA56E97}"/>
              </a:ext>
            </a:extLst>
          </p:cNvPr>
          <p:cNvSpPr/>
          <p:nvPr/>
        </p:nvSpPr>
        <p:spPr>
          <a:xfrm>
            <a:off x="7042135" y="1619144"/>
            <a:ext cx="2587329" cy="1020985"/>
          </a:xfrm>
          <a:prstGeom prst="rect">
            <a:avLst/>
          </a:prstGeom>
        </p:spPr>
        <p:txBody>
          <a:bodyPr wrap="square">
            <a:spAutoFit/>
          </a:bodyPr>
          <a:lstStyle/>
          <a:p>
            <a:pPr>
              <a:lnSpc>
                <a:spcPct val="130000"/>
              </a:lnSpc>
            </a:pPr>
            <a:r>
              <a:rPr lang="zh-CN" altLang="zh-CN" sz="1600" dirty="0">
                <a:latin typeface="Arial" panose="020B0604020202020204" pitchFamily="34" charset="0"/>
                <a:ea typeface="Microsoft YaHei" charset="-122"/>
                <a:cs typeface="Arial" panose="020B0604020202020204" pitchFamily="34" charset="0"/>
              </a:rPr>
              <a:t>申报</a:t>
            </a:r>
            <a:r>
              <a:rPr lang="en-US" altLang="zh-CN" sz="1600" dirty="0">
                <a:latin typeface="Arial" panose="020B0604020202020204" pitchFamily="34" charset="0"/>
                <a:ea typeface="Microsoft YaHei" charset="-122"/>
                <a:cs typeface="Arial" panose="020B0604020202020204" pitchFamily="34" charset="0"/>
              </a:rPr>
              <a:t>244</a:t>
            </a:r>
            <a:r>
              <a:rPr lang="zh-CN" altLang="zh-CN" sz="1600" dirty="0">
                <a:latin typeface="Arial" panose="020B0604020202020204" pitchFamily="34" charset="0"/>
                <a:ea typeface="Microsoft YaHei" charset="-122"/>
                <a:cs typeface="Arial" panose="020B0604020202020204" pitchFamily="34" charset="0"/>
              </a:rPr>
              <a:t>项，</a:t>
            </a:r>
            <a:r>
              <a:rPr lang="en-US" altLang="zh-CN" sz="1600" dirty="0">
                <a:latin typeface="Arial" panose="020B0604020202020204" pitchFamily="34" charset="0"/>
                <a:ea typeface="Microsoft YaHei" charset="-122"/>
                <a:cs typeface="Arial" panose="020B0604020202020204" pitchFamily="34" charset="0"/>
              </a:rPr>
              <a:t>116</a:t>
            </a:r>
            <a:r>
              <a:rPr lang="zh-CN" altLang="zh-CN" sz="1600" dirty="0">
                <a:latin typeface="Arial" panose="020B0604020202020204" pitchFamily="34" charset="0"/>
                <a:ea typeface="Microsoft YaHei" charset="-122"/>
                <a:cs typeface="Arial" panose="020B0604020202020204" pitchFamily="34" charset="0"/>
              </a:rPr>
              <a:t>所高校</a:t>
            </a:r>
            <a:endParaRPr lang="en-US" altLang="zh-CN" sz="1600" dirty="0">
              <a:latin typeface="Arial" panose="020B0604020202020204" pitchFamily="34" charset="0"/>
              <a:ea typeface="Microsoft YaHei" charset="-122"/>
              <a:cs typeface="Arial" panose="020B0604020202020204" pitchFamily="34" charset="0"/>
            </a:endParaRPr>
          </a:p>
          <a:p>
            <a:pPr>
              <a:lnSpc>
                <a:spcPct val="130000"/>
              </a:lnSpc>
            </a:pPr>
            <a:r>
              <a:rPr lang="zh-CN" altLang="zh-CN" sz="1600" dirty="0">
                <a:latin typeface="Arial" panose="020B0604020202020204" pitchFamily="34" charset="0"/>
                <a:ea typeface="Microsoft YaHei" charset="-122"/>
                <a:cs typeface="Arial" panose="020B0604020202020204" pitchFamily="34" charset="0"/>
              </a:rPr>
              <a:t>资助</a:t>
            </a:r>
            <a:r>
              <a:rPr lang="en-US" altLang="zh-CN" sz="1600" dirty="0">
                <a:latin typeface="Arial" panose="020B0604020202020204" pitchFamily="34" charset="0"/>
                <a:ea typeface="Microsoft YaHei" charset="-122"/>
                <a:cs typeface="Arial" panose="020B0604020202020204" pitchFamily="34" charset="0"/>
              </a:rPr>
              <a:t>147</a:t>
            </a:r>
            <a:r>
              <a:rPr lang="zh-CN" altLang="zh-CN" sz="1600" dirty="0">
                <a:latin typeface="Arial" panose="020B0604020202020204" pitchFamily="34" charset="0"/>
                <a:ea typeface="Microsoft YaHei" charset="-122"/>
                <a:cs typeface="Arial" panose="020B0604020202020204" pitchFamily="34" charset="0"/>
              </a:rPr>
              <a:t>项，</a:t>
            </a:r>
            <a:r>
              <a:rPr lang="en-US" altLang="zh-CN" sz="1600" dirty="0">
                <a:latin typeface="Arial" panose="020B0604020202020204" pitchFamily="34" charset="0"/>
                <a:ea typeface="Microsoft YaHei" charset="-122"/>
                <a:cs typeface="Arial" panose="020B0604020202020204" pitchFamily="34" charset="0"/>
              </a:rPr>
              <a:t>91</a:t>
            </a:r>
            <a:r>
              <a:rPr lang="zh-CN" altLang="zh-CN" sz="1600" dirty="0">
                <a:latin typeface="Arial" panose="020B0604020202020204" pitchFamily="34" charset="0"/>
                <a:ea typeface="Microsoft YaHei" charset="-122"/>
                <a:cs typeface="Arial" panose="020B0604020202020204" pitchFamily="34" charset="0"/>
              </a:rPr>
              <a:t>所学校</a:t>
            </a:r>
            <a:endParaRPr lang="en-US" altLang="zh-CN" sz="1600" dirty="0">
              <a:latin typeface="Arial" panose="020B0604020202020204" pitchFamily="34" charset="0"/>
              <a:ea typeface="Microsoft YaHei" charset="-122"/>
              <a:cs typeface="Arial" panose="020B0604020202020204" pitchFamily="34" charset="0"/>
            </a:endParaRPr>
          </a:p>
          <a:p>
            <a:pPr>
              <a:lnSpc>
                <a:spcPct val="130000"/>
              </a:lnSpc>
            </a:pPr>
            <a:r>
              <a:rPr lang="zh-CN" altLang="en-US" sz="1600" dirty="0">
                <a:latin typeface="Arial" panose="020B0604020202020204" pitchFamily="34" charset="0"/>
                <a:ea typeface="Microsoft YaHei" charset="-122"/>
                <a:cs typeface="Arial" panose="020B0604020202020204" pitchFamily="34" charset="0"/>
              </a:rPr>
              <a:t>资助</a:t>
            </a:r>
            <a:r>
              <a:rPr lang="zh-CN" altLang="zh-CN" sz="1600" dirty="0">
                <a:latin typeface="Arial" panose="020B0604020202020204" pitchFamily="34" charset="0"/>
                <a:ea typeface="Microsoft YaHei" charset="-122"/>
                <a:cs typeface="Arial" panose="020B0604020202020204" pitchFamily="34" charset="0"/>
              </a:rPr>
              <a:t>经费</a:t>
            </a:r>
            <a:r>
              <a:rPr lang="en-US" altLang="zh-CN" sz="1600" dirty="0">
                <a:latin typeface="Arial" panose="020B0604020202020204" pitchFamily="34" charset="0"/>
                <a:ea typeface="Microsoft YaHei" charset="-122"/>
                <a:cs typeface="Arial" panose="020B0604020202020204" pitchFamily="34" charset="0"/>
              </a:rPr>
              <a:t>1605</a:t>
            </a:r>
            <a:r>
              <a:rPr lang="zh-CN" altLang="zh-CN" sz="1600" dirty="0">
                <a:latin typeface="Arial" panose="020B0604020202020204" pitchFamily="34" charset="0"/>
                <a:ea typeface="Microsoft YaHei" charset="-122"/>
                <a:cs typeface="Arial" panose="020B0604020202020204" pitchFamily="34" charset="0"/>
              </a:rPr>
              <a:t>万元</a:t>
            </a:r>
            <a:endParaRPr lang="zh-CN" altLang="en-US" sz="1600" dirty="0">
              <a:latin typeface="Arial" panose="020B0604020202020204" pitchFamily="34" charset="0"/>
              <a:ea typeface="Microsoft YaHei" charset="-122"/>
              <a:cs typeface="Arial" panose="020B0604020202020204" pitchFamily="34" charset="0"/>
            </a:endParaRPr>
          </a:p>
        </p:txBody>
      </p:sp>
      <p:sp>
        <p:nvSpPr>
          <p:cNvPr id="33" name="矩形 32">
            <a:extLst>
              <a:ext uri="{FF2B5EF4-FFF2-40B4-BE49-F238E27FC236}">
                <a16:creationId xmlns:a16="http://schemas.microsoft.com/office/drawing/2014/main" xmlns="" id="{E0E5F616-03BC-324B-95E8-22AE832C0DD1}"/>
              </a:ext>
            </a:extLst>
          </p:cNvPr>
          <p:cNvSpPr/>
          <p:nvPr/>
        </p:nvSpPr>
        <p:spPr>
          <a:xfrm>
            <a:off x="9511402" y="1619144"/>
            <a:ext cx="3179733" cy="1020985"/>
          </a:xfrm>
          <a:prstGeom prst="rect">
            <a:avLst/>
          </a:prstGeom>
        </p:spPr>
        <p:txBody>
          <a:bodyPr wrap="square">
            <a:spAutoFit/>
          </a:bodyPr>
          <a:lstStyle/>
          <a:p>
            <a:pPr>
              <a:lnSpc>
                <a:spcPct val="130000"/>
              </a:lnSpc>
            </a:pPr>
            <a:r>
              <a:rPr lang="zh-CN" altLang="zh-CN" sz="1600" dirty="0">
                <a:latin typeface="Arial" panose="020B0604020202020204" pitchFamily="34" charset="0"/>
                <a:ea typeface="Microsoft YaHei" charset="-122"/>
                <a:cs typeface="Arial" panose="020B0604020202020204" pitchFamily="34" charset="0"/>
              </a:rPr>
              <a:t>申报</a:t>
            </a:r>
            <a:r>
              <a:rPr lang="en-US" altLang="zh-CN" sz="1600" dirty="0">
                <a:latin typeface="Arial" panose="020B0604020202020204" pitchFamily="34" charset="0"/>
                <a:ea typeface="Microsoft YaHei" charset="-122"/>
                <a:cs typeface="Arial" panose="020B0604020202020204" pitchFamily="34" charset="0"/>
              </a:rPr>
              <a:t>339</a:t>
            </a:r>
            <a:r>
              <a:rPr lang="zh-CN" altLang="zh-CN" sz="1600" dirty="0">
                <a:latin typeface="Arial" panose="020B0604020202020204" pitchFamily="34" charset="0"/>
                <a:ea typeface="Microsoft YaHei" charset="-122"/>
                <a:cs typeface="Arial" panose="020B0604020202020204" pitchFamily="34" charset="0"/>
              </a:rPr>
              <a:t>项</a:t>
            </a:r>
            <a:r>
              <a:rPr lang="zh-CN" altLang="en-US" sz="1600" dirty="0">
                <a:latin typeface="Arial" panose="020B0604020202020204" pitchFamily="34" charset="0"/>
                <a:ea typeface="Microsoft YaHei" charset="-122"/>
                <a:cs typeface="Arial" panose="020B0604020202020204" pitchFamily="34" charset="0"/>
              </a:rPr>
              <a:t>，</a:t>
            </a:r>
            <a:r>
              <a:rPr lang="en-US" altLang="zh-CN" sz="1600" dirty="0">
                <a:latin typeface="Arial" panose="020B0604020202020204" pitchFamily="34" charset="0"/>
                <a:ea typeface="Microsoft YaHei" charset="-122"/>
                <a:cs typeface="Arial" panose="020B0604020202020204" pitchFamily="34" charset="0"/>
              </a:rPr>
              <a:t>138</a:t>
            </a:r>
            <a:r>
              <a:rPr lang="zh-CN" altLang="zh-CN" sz="1600" dirty="0">
                <a:latin typeface="Arial" panose="020B0604020202020204" pitchFamily="34" charset="0"/>
                <a:ea typeface="Microsoft YaHei" charset="-122"/>
                <a:cs typeface="Arial" panose="020B0604020202020204" pitchFamily="34" charset="0"/>
              </a:rPr>
              <a:t>所学校</a:t>
            </a:r>
            <a:endParaRPr lang="en-US" altLang="zh-CN" sz="1600" dirty="0">
              <a:latin typeface="Arial" panose="020B0604020202020204" pitchFamily="34" charset="0"/>
              <a:ea typeface="Microsoft YaHei" charset="-122"/>
              <a:cs typeface="Arial" panose="020B0604020202020204" pitchFamily="34" charset="0"/>
            </a:endParaRPr>
          </a:p>
          <a:p>
            <a:pPr>
              <a:lnSpc>
                <a:spcPct val="130000"/>
              </a:lnSpc>
            </a:pPr>
            <a:r>
              <a:rPr lang="zh-CN" altLang="zh-CN" sz="1600" dirty="0">
                <a:latin typeface="Arial" panose="020B0604020202020204" pitchFamily="34" charset="0"/>
                <a:ea typeface="Microsoft YaHei" charset="-122"/>
                <a:cs typeface="Arial" panose="020B0604020202020204" pitchFamily="34" charset="0"/>
              </a:rPr>
              <a:t>资助</a:t>
            </a:r>
            <a:r>
              <a:rPr lang="en-US" altLang="zh-CN" sz="1600" dirty="0">
                <a:latin typeface="Arial" panose="020B0604020202020204" pitchFamily="34" charset="0"/>
                <a:ea typeface="Microsoft YaHei" charset="-122"/>
                <a:cs typeface="Arial" panose="020B0604020202020204" pitchFamily="34" charset="0"/>
              </a:rPr>
              <a:t>108</a:t>
            </a:r>
            <a:r>
              <a:rPr lang="zh-CN" altLang="zh-CN" sz="1600" dirty="0">
                <a:latin typeface="Arial" panose="020B0604020202020204" pitchFamily="34" charset="0"/>
                <a:ea typeface="Microsoft YaHei" charset="-122"/>
                <a:cs typeface="Arial" panose="020B0604020202020204" pitchFamily="34" charset="0"/>
              </a:rPr>
              <a:t>项，</a:t>
            </a:r>
            <a:r>
              <a:rPr lang="en-US" altLang="zh-CN" sz="1600" dirty="0">
                <a:latin typeface="Arial" panose="020B0604020202020204" pitchFamily="34" charset="0"/>
                <a:ea typeface="Microsoft YaHei" charset="-122"/>
                <a:cs typeface="Arial" panose="020B0604020202020204" pitchFamily="34" charset="0"/>
              </a:rPr>
              <a:t>84</a:t>
            </a:r>
            <a:r>
              <a:rPr lang="zh-CN" altLang="zh-CN" sz="1600" dirty="0">
                <a:latin typeface="Arial" panose="020B0604020202020204" pitchFamily="34" charset="0"/>
                <a:ea typeface="Microsoft YaHei" charset="-122"/>
                <a:cs typeface="Arial" panose="020B0604020202020204" pitchFamily="34" charset="0"/>
              </a:rPr>
              <a:t>所学校</a:t>
            </a:r>
            <a:endParaRPr lang="en-US" altLang="zh-CN" sz="1600" dirty="0">
              <a:latin typeface="Arial" panose="020B0604020202020204" pitchFamily="34" charset="0"/>
              <a:ea typeface="Microsoft YaHei" charset="-122"/>
              <a:cs typeface="Arial" panose="020B0604020202020204" pitchFamily="34" charset="0"/>
            </a:endParaRPr>
          </a:p>
          <a:p>
            <a:pPr>
              <a:lnSpc>
                <a:spcPct val="130000"/>
              </a:lnSpc>
            </a:pPr>
            <a:r>
              <a:rPr lang="zh-CN" altLang="en-US" sz="1600" dirty="0">
                <a:latin typeface="Arial" panose="020B0604020202020204" pitchFamily="34" charset="0"/>
                <a:ea typeface="Microsoft YaHei" charset="-122"/>
                <a:cs typeface="Arial" panose="020B0604020202020204" pitchFamily="34" charset="0"/>
              </a:rPr>
              <a:t>资助</a:t>
            </a:r>
            <a:r>
              <a:rPr lang="zh-CN" altLang="zh-CN" sz="1600" dirty="0">
                <a:latin typeface="Arial" panose="020B0604020202020204" pitchFamily="34" charset="0"/>
                <a:ea typeface="Microsoft YaHei" charset="-122"/>
                <a:cs typeface="Arial" panose="020B0604020202020204" pitchFamily="34" charset="0"/>
              </a:rPr>
              <a:t>经费</a:t>
            </a:r>
            <a:r>
              <a:rPr lang="en-US" altLang="zh-CN" sz="1600" dirty="0">
                <a:latin typeface="Arial" panose="020B0604020202020204" pitchFamily="34" charset="0"/>
                <a:ea typeface="Microsoft YaHei" charset="-122"/>
                <a:cs typeface="Arial" panose="020B0604020202020204" pitchFamily="34" charset="0"/>
              </a:rPr>
              <a:t>1055</a:t>
            </a:r>
            <a:r>
              <a:rPr lang="zh-CN" altLang="zh-CN" sz="1600" dirty="0">
                <a:latin typeface="Arial" panose="020B0604020202020204" pitchFamily="34" charset="0"/>
                <a:ea typeface="Microsoft YaHei" charset="-122"/>
                <a:cs typeface="Arial" panose="020B0604020202020204" pitchFamily="34" charset="0"/>
              </a:rPr>
              <a:t>万元</a:t>
            </a:r>
            <a:r>
              <a:rPr lang="en-US" altLang="zh-CN" sz="1600" dirty="0">
                <a:latin typeface="Arial" panose="020B0604020202020204" pitchFamily="34" charset="0"/>
                <a:ea typeface="Microsoft YaHei" charset="-122"/>
                <a:cs typeface="Arial" panose="020B0604020202020204" pitchFamily="34" charset="0"/>
              </a:rPr>
              <a:t> </a:t>
            </a:r>
            <a:endParaRPr lang="zh-CN" altLang="zh-CN" sz="1600" dirty="0">
              <a:latin typeface="Arial" panose="020B0604020202020204" pitchFamily="34" charset="0"/>
              <a:ea typeface="Microsoft YaHei" charset="-122"/>
              <a:cs typeface="Arial" panose="020B0604020202020204" pitchFamily="34" charset="0"/>
            </a:endParaRPr>
          </a:p>
        </p:txBody>
      </p:sp>
      <p:sp>
        <p:nvSpPr>
          <p:cNvPr id="34" name="矩形 33">
            <a:extLst>
              <a:ext uri="{FF2B5EF4-FFF2-40B4-BE49-F238E27FC236}">
                <a16:creationId xmlns:a16="http://schemas.microsoft.com/office/drawing/2014/main" xmlns="" id="{82833D46-766E-264B-84EE-0DEBCF390064}"/>
              </a:ext>
            </a:extLst>
          </p:cNvPr>
          <p:cNvSpPr/>
          <p:nvPr/>
        </p:nvSpPr>
        <p:spPr>
          <a:xfrm>
            <a:off x="1817530" y="4210124"/>
            <a:ext cx="2250889" cy="2012859"/>
          </a:xfrm>
          <a:prstGeom prst="rect">
            <a:avLst/>
          </a:prstGeom>
          <a:noFill/>
        </p:spPr>
        <p:txBody>
          <a:bodyPr wrap="square" rtlCol="0">
            <a:spAutoFit/>
          </a:bodyPr>
          <a:lstStyle/>
          <a:p>
            <a:pPr>
              <a:lnSpc>
                <a:spcPct val="130000"/>
              </a:lnSpc>
            </a:pPr>
            <a:r>
              <a:rPr kumimoji="1" lang="zh-CN" altLang="en-US" sz="1600" dirty="0"/>
              <a:t>一等奖</a:t>
            </a:r>
            <a:r>
              <a:rPr kumimoji="1" lang="en-US" altLang="zh-CN" sz="1600" dirty="0"/>
              <a:t>5</a:t>
            </a:r>
            <a:r>
              <a:rPr kumimoji="1" lang="zh-Hans" altLang="en-US" sz="1600" dirty="0"/>
              <a:t>个</a:t>
            </a:r>
            <a:endParaRPr kumimoji="1" lang="en-US" altLang="zh-CN" sz="1600" dirty="0"/>
          </a:p>
          <a:p>
            <a:pPr>
              <a:lnSpc>
                <a:spcPct val="130000"/>
              </a:lnSpc>
            </a:pPr>
            <a:r>
              <a:rPr kumimoji="1" lang="zh-CN" altLang="en-US" sz="1600" dirty="0"/>
              <a:t>二等奖</a:t>
            </a:r>
            <a:r>
              <a:rPr kumimoji="1" lang="en-US" altLang="zh-CN" sz="1600" dirty="0"/>
              <a:t>10</a:t>
            </a:r>
            <a:r>
              <a:rPr kumimoji="1" lang="zh-Hans" altLang="en-US" sz="1600" dirty="0"/>
              <a:t>个</a:t>
            </a:r>
            <a:endParaRPr kumimoji="1" lang="en-US" altLang="zh-CN" sz="1600" dirty="0"/>
          </a:p>
          <a:p>
            <a:pPr>
              <a:lnSpc>
                <a:spcPct val="130000"/>
              </a:lnSpc>
            </a:pPr>
            <a:r>
              <a:rPr kumimoji="1" lang="zh-CN" altLang="en-US" sz="1600" dirty="0"/>
              <a:t>三等奖</a:t>
            </a:r>
            <a:r>
              <a:rPr kumimoji="1" lang="en-US" altLang="zh-CN" sz="1600" dirty="0"/>
              <a:t>30</a:t>
            </a:r>
            <a:r>
              <a:rPr kumimoji="1" lang="zh-Hans" altLang="en-US" sz="1600" dirty="0"/>
              <a:t>个</a:t>
            </a:r>
            <a:endParaRPr kumimoji="1" lang="en-US" altLang="zh-CN" sz="1600" dirty="0"/>
          </a:p>
          <a:p>
            <a:pPr>
              <a:lnSpc>
                <a:spcPct val="130000"/>
              </a:lnSpc>
            </a:pPr>
            <a:r>
              <a:rPr kumimoji="1" lang="zh-CN" altLang="en-US" sz="1600" dirty="0"/>
              <a:t>最佳人气奖</a:t>
            </a:r>
            <a:r>
              <a:rPr kumimoji="1" lang="en-US" altLang="zh-CN" sz="1600" dirty="0"/>
              <a:t>3</a:t>
            </a:r>
            <a:r>
              <a:rPr kumimoji="1" lang="zh-Hans" altLang="en-US" sz="1600" dirty="0"/>
              <a:t>个</a:t>
            </a:r>
            <a:endParaRPr kumimoji="1" lang="en-US" altLang="zh-CN" sz="1600" dirty="0"/>
          </a:p>
          <a:p>
            <a:pPr>
              <a:lnSpc>
                <a:spcPct val="130000"/>
              </a:lnSpc>
            </a:pPr>
            <a:r>
              <a:rPr kumimoji="1" lang="zh-CN" altLang="en-US" sz="1600" dirty="0"/>
              <a:t>优秀指导教师奖</a:t>
            </a:r>
            <a:r>
              <a:rPr kumimoji="1" lang="en-US" altLang="zh-CN" sz="1600" dirty="0"/>
              <a:t>5</a:t>
            </a:r>
            <a:r>
              <a:rPr kumimoji="1" lang="zh-Hans" altLang="en-US" sz="1600" dirty="0"/>
              <a:t>个</a:t>
            </a:r>
            <a:endParaRPr kumimoji="1" lang="en-US" altLang="zh-CN" sz="1600" dirty="0"/>
          </a:p>
          <a:p>
            <a:pPr>
              <a:lnSpc>
                <a:spcPct val="130000"/>
              </a:lnSpc>
            </a:pPr>
            <a:endParaRPr kumimoji="1" lang="en-US" altLang="zh-CN" sz="1600" dirty="0"/>
          </a:p>
        </p:txBody>
      </p:sp>
      <p:sp>
        <p:nvSpPr>
          <p:cNvPr id="35" name="矩形 34">
            <a:extLst>
              <a:ext uri="{FF2B5EF4-FFF2-40B4-BE49-F238E27FC236}">
                <a16:creationId xmlns:a16="http://schemas.microsoft.com/office/drawing/2014/main" xmlns="" id="{F58EB2BE-F13F-AE4C-96F7-85299F4BF746}"/>
              </a:ext>
            </a:extLst>
          </p:cNvPr>
          <p:cNvSpPr/>
          <p:nvPr/>
        </p:nvSpPr>
        <p:spPr>
          <a:xfrm>
            <a:off x="4132512" y="3851244"/>
            <a:ext cx="2952193" cy="2730619"/>
          </a:xfrm>
          <a:prstGeom prst="rect">
            <a:avLst/>
          </a:prstGeom>
          <a:noFill/>
        </p:spPr>
        <p:txBody>
          <a:bodyPr wrap="square" rtlCol="0">
            <a:spAutoFit/>
          </a:bodyPr>
          <a:lstStyle/>
          <a:p>
            <a:pPr>
              <a:lnSpc>
                <a:spcPct val="120000"/>
              </a:lnSpc>
            </a:pPr>
            <a:r>
              <a:rPr kumimoji="1" lang="zh-CN" altLang="en-US" sz="1600" dirty="0"/>
              <a:t>网络空间安全特别奖</a:t>
            </a:r>
            <a:r>
              <a:rPr kumimoji="1" lang="en-US" altLang="zh-CN" sz="1600" dirty="0"/>
              <a:t>12</a:t>
            </a:r>
            <a:r>
              <a:rPr kumimoji="1" lang="zh-CN" altLang="en-US" sz="1600" dirty="0"/>
              <a:t>个</a:t>
            </a:r>
          </a:p>
          <a:p>
            <a:pPr>
              <a:lnSpc>
                <a:spcPct val="120000"/>
              </a:lnSpc>
            </a:pPr>
            <a:r>
              <a:rPr kumimoji="1" lang="zh-CN" altLang="en-US" sz="1600" dirty="0"/>
              <a:t>网络技术应用</a:t>
            </a:r>
            <a:r>
              <a:rPr kumimoji="1" lang="zh-Hans" altLang="en-US" sz="1600" dirty="0"/>
              <a:t>：</a:t>
            </a:r>
            <a:endParaRPr kumimoji="1" lang="en-US" altLang="zh-Hans" sz="1600" dirty="0"/>
          </a:p>
          <a:p>
            <a:pPr>
              <a:lnSpc>
                <a:spcPct val="120000"/>
              </a:lnSpc>
            </a:pPr>
            <a:r>
              <a:rPr kumimoji="1" lang="zh-Hans" altLang="en-US" sz="1600" dirty="0"/>
              <a:t>甲组</a:t>
            </a:r>
            <a:r>
              <a:rPr kumimoji="1" lang="zh-CN" altLang="en-US" sz="1600" dirty="0"/>
              <a:t>：一等奖</a:t>
            </a:r>
            <a:r>
              <a:rPr kumimoji="1" lang="en-US" altLang="zh-CN" sz="1600" dirty="0"/>
              <a:t>2</a:t>
            </a:r>
            <a:r>
              <a:rPr kumimoji="1" lang="zh-Hans" altLang="en-US" sz="1600" dirty="0"/>
              <a:t>个</a:t>
            </a:r>
            <a:r>
              <a:rPr kumimoji="1" lang="zh-CN" altLang="en-US" sz="1600" dirty="0"/>
              <a:t>，二等奖</a:t>
            </a:r>
            <a:r>
              <a:rPr kumimoji="1" lang="en-US" altLang="zh-CN" sz="1600" dirty="0"/>
              <a:t>5</a:t>
            </a:r>
            <a:r>
              <a:rPr kumimoji="1" lang="zh-Hans" altLang="en-US" sz="1600" dirty="0"/>
              <a:t>个</a:t>
            </a:r>
            <a:r>
              <a:rPr kumimoji="1" lang="zh-CN" altLang="en-US" sz="1600" dirty="0"/>
              <a:t>，三等奖</a:t>
            </a:r>
            <a:r>
              <a:rPr kumimoji="1" lang="en-US" altLang="zh-CN" sz="1600" dirty="0"/>
              <a:t>16</a:t>
            </a:r>
            <a:r>
              <a:rPr kumimoji="1" lang="zh-Hans" altLang="en-US" sz="1600" dirty="0"/>
              <a:t>个</a:t>
            </a:r>
            <a:endParaRPr kumimoji="1" lang="zh-CN" altLang="en-US" sz="1600" dirty="0"/>
          </a:p>
          <a:p>
            <a:pPr>
              <a:lnSpc>
                <a:spcPct val="120000"/>
              </a:lnSpc>
            </a:pPr>
            <a:r>
              <a:rPr kumimoji="1" lang="zh-CN" altLang="en-US" sz="1600" dirty="0"/>
              <a:t>乙</a:t>
            </a:r>
            <a:r>
              <a:rPr kumimoji="1" lang="zh-Hans" altLang="en-US" sz="1600" dirty="0"/>
              <a:t>组</a:t>
            </a:r>
            <a:r>
              <a:rPr kumimoji="1" lang="zh-CN" altLang="en-US" sz="1600" dirty="0"/>
              <a:t>：一等奖</a:t>
            </a:r>
            <a:r>
              <a:rPr kumimoji="1" lang="en-US" altLang="zh-CN" sz="1600" dirty="0"/>
              <a:t>1</a:t>
            </a:r>
            <a:r>
              <a:rPr kumimoji="1" lang="zh-Hans" altLang="en-US" sz="1600" dirty="0"/>
              <a:t>个</a:t>
            </a:r>
            <a:r>
              <a:rPr kumimoji="1" lang="zh-CN" altLang="en-US" sz="1600" dirty="0"/>
              <a:t>，二等奖</a:t>
            </a:r>
            <a:r>
              <a:rPr kumimoji="1" lang="en-US" altLang="zh-CN" sz="1600" dirty="0"/>
              <a:t>6</a:t>
            </a:r>
            <a:r>
              <a:rPr kumimoji="1" lang="zh-Hans" altLang="en-US" sz="1600" dirty="0"/>
              <a:t>个</a:t>
            </a:r>
            <a:r>
              <a:rPr kumimoji="1" lang="zh-CN" altLang="en-US" sz="1600" dirty="0"/>
              <a:t>，三等奖</a:t>
            </a:r>
            <a:r>
              <a:rPr kumimoji="1" lang="en-US" altLang="zh-CN" sz="1600" dirty="0"/>
              <a:t>11</a:t>
            </a:r>
            <a:r>
              <a:rPr kumimoji="1" lang="zh-Hans" altLang="en-US" sz="1600" dirty="0"/>
              <a:t>个</a:t>
            </a:r>
            <a:endParaRPr kumimoji="1" lang="en-US" altLang="zh-CN" sz="1600" dirty="0"/>
          </a:p>
          <a:p>
            <a:pPr>
              <a:lnSpc>
                <a:spcPct val="120000"/>
              </a:lnSpc>
            </a:pPr>
            <a:r>
              <a:rPr kumimoji="1" lang="zh-CN" altLang="en-US" sz="1600" dirty="0"/>
              <a:t>物联网组：特等奖</a:t>
            </a:r>
            <a:r>
              <a:rPr kumimoji="1" lang="en-US" altLang="zh-CN" sz="1600" dirty="0"/>
              <a:t>1</a:t>
            </a:r>
            <a:r>
              <a:rPr kumimoji="1" lang="zh-CN" altLang="en-US" sz="1600" dirty="0"/>
              <a:t>个，一等奖</a:t>
            </a:r>
            <a:r>
              <a:rPr kumimoji="1" lang="en-US" altLang="zh-CN" sz="1600" dirty="0"/>
              <a:t>1</a:t>
            </a:r>
            <a:r>
              <a:rPr kumimoji="1" lang="zh-CN" altLang="en-US" sz="1600" dirty="0"/>
              <a:t>个，二等奖</a:t>
            </a:r>
            <a:r>
              <a:rPr kumimoji="1" lang="en-US" altLang="zh-CN" sz="1600" dirty="0"/>
              <a:t>1</a:t>
            </a:r>
            <a:r>
              <a:rPr kumimoji="1" lang="zh-CN" altLang="en-US" sz="1600" dirty="0"/>
              <a:t>个，三等奖空缺</a:t>
            </a:r>
          </a:p>
          <a:p>
            <a:pPr>
              <a:lnSpc>
                <a:spcPct val="120000"/>
              </a:lnSpc>
            </a:pPr>
            <a:r>
              <a:rPr kumimoji="1" lang="zh-CN" altLang="en-US" sz="1600" dirty="0"/>
              <a:t>最佳人气奖</a:t>
            </a:r>
            <a:r>
              <a:rPr kumimoji="1" lang="en-US" altLang="zh-CN" sz="1600" dirty="0"/>
              <a:t>3</a:t>
            </a:r>
            <a:r>
              <a:rPr kumimoji="1" lang="zh-CN" altLang="en-US" sz="1600" dirty="0"/>
              <a:t>个</a:t>
            </a:r>
          </a:p>
        </p:txBody>
      </p:sp>
      <p:sp>
        <p:nvSpPr>
          <p:cNvPr id="36" name="矩形 35">
            <a:extLst>
              <a:ext uri="{FF2B5EF4-FFF2-40B4-BE49-F238E27FC236}">
                <a16:creationId xmlns:a16="http://schemas.microsoft.com/office/drawing/2014/main" xmlns="" id="{E621C4A4-D143-394C-86A4-846F10F904B7}"/>
              </a:ext>
            </a:extLst>
          </p:cNvPr>
          <p:cNvSpPr/>
          <p:nvPr/>
        </p:nvSpPr>
        <p:spPr>
          <a:xfrm>
            <a:off x="7623688" y="4210124"/>
            <a:ext cx="1789044" cy="1092607"/>
          </a:xfrm>
          <a:prstGeom prst="rect">
            <a:avLst/>
          </a:prstGeom>
          <a:noFill/>
        </p:spPr>
        <p:txBody>
          <a:bodyPr wrap="square" rtlCol="0">
            <a:spAutoFit/>
          </a:bodyPr>
          <a:lstStyle/>
          <a:p>
            <a:pPr>
              <a:lnSpc>
                <a:spcPct val="130000"/>
              </a:lnSpc>
            </a:pPr>
            <a:r>
              <a:rPr kumimoji="1" lang="zh-CN" altLang="en-US" sz="1600" dirty="0"/>
              <a:t>一等奖</a:t>
            </a:r>
            <a:r>
              <a:rPr kumimoji="1" lang="en-US" altLang="zh-CN" sz="1600" dirty="0"/>
              <a:t>4</a:t>
            </a:r>
            <a:r>
              <a:rPr kumimoji="1" lang="zh-CN" altLang="en-US" sz="1600" dirty="0"/>
              <a:t>个</a:t>
            </a:r>
            <a:endParaRPr kumimoji="1" lang="en-US" altLang="zh-CN" sz="1600" dirty="0"/>
          </a:p>
          <a:p>
            <a:pPr>
              <a:lnSpc>
                <a:spcPct val="130000"/>
              </a:lnSpc>
            </a:pPr>
            <a:r>
              <a:rPr kumimoji="1" lang="zh-CN" altLang="en-US" sz="1600" dirty="0"/>
              <a:t>二等奖</a:t>
            </a:r>
            <a:r>
              <a:rPr kumimoji="1" lang="en-US" altLang="zh-CN" sz="1600" dirty="0"/>
              <a:t>9</a:t>
            </a:r>
            <a:r>
              <a:rPr kumimoji="1" lang="zh-CN" altLang="en-US" sz="1600" dirty="0"/>
              <a:t>个</a:t>
            </a:r>
            <a:endParaRPr kumimoji="1" lang="en-US" altLang="zh-CN" sz="1600" dirty="0"/>
          </a:p>
          <a:p>
            <a:pPr>
              <a:lnSpc>
                <a:spcPct val="130000"/>
              </a:lnSpc>
            </a:pPr>
            <a:r>
              <a:rPr kumimoji="1" lang="zh-CN" altLang="en-US" sz="1600" dirty="0"/>
              <a:t>三等奖</a:t>
            </a:r>
            <a:r>
              <a:rPr kumimoji="1" lang="en-US" altLang="zh-CN" sz="1600" dirty="0"/>
              <a:t>19</a:t>
            </a:r>
            <a:r>
              <a:rPr kumimoji="1" lang="zh-CN" altLang="en-US" sz="1600" dirty="0"/>
              <a:t>个</a:t>
            </a:r>
          </a:p>
        </p:txBody>
      </p:sp>
      <p:sp>
        <p:nvSpPr>
          <p:cNvPr id="37" name="矩形 36">
            <a:extLst>
              <a:ext uri="{FF2B5EF4-FFF2-40B4-BE49-F238E27FC236}">
                <a16:creationId xmlns:a16="http://schemas.microsoft.com/office/drawing/2014/main" xmlns="" id="{33490B0B-20A9-B344-9C78-6386DA48A5D0}"/>
              </a:ext>
            </a:extLst>
          </p:cNvPr>
          <p:cNvSpPr/>
          <p:nvPr/>
        </p:nvSpPr>
        <p:spPr>
          <a:xfrm>
            <a:off x="10165506" y="4210124"/>
            <a:ext cx="2460567" cy="1052596"/>
          </a:xfrm>
          <a:prstGeom prst="rect">
            <a:avLst/>
          </a:prstGeom>
          <a:noFill/>
        </p:spPr>
        <p:txBody>
          <a:bodyPr wrap="square" rtlCol="0">
            <a:spAutoFit/>
          </a:bodyPr>
          <a:lstStyle/>
          <a:p>
            <a:pPr>
              <a:lnSpc>
                <a:spcPct val="130000"/>
              </a:lnSpc>
            </a:pPr>
            <a:r>
              <a:rPr kumimoji="1" lang="zh-CN" altLang="en-US" sz="1600" dirty="0"/>
              <a:t>一等奖</a:t>
            </a:r>
            <a:r>
              <a:rPr kumimoji="1" lang="en-US" altLang="zh-CN" sz="1600" dirty="0"/>
              <a:t>3</a:t>
            </a:r>
            <a:r>
              <a:rPr kumimoji="1" lang="zh-CN" altLang="en-US" sz="1600" dirty="0"/>
              <a:t>个</a:t>
            </a:r>
            <a:endParaRPr kumimoji="1" lang="en-US" altLang="zh-CN" sz="1600" dirty="0"/>
          </a:p>
          <a:p>
            <a:pPr>
              <a:lnSpc>
                <a:spcPct val="130000"/>
              </a:lnSpc>
            </a:pPr>
            <a:r>
              <a:rPr kumimoji="1" lang="zh-CN" altLang="en-US" sz="1600" dirty="0"/>
              <a:t>二等奖</a:t>
            </a:r>
            <a:r>
              <a:rPr kumimoji="1" lang="en-US" altLang="zh-CN" sz="1600" dirty="0"/>
              <a:t>9</a:t>
            </a:r>
            <a:r>
              <a:rPr kumimoji="1" lang="zh-CN" altLang="en-US" sz="1600" dirty="0"/>
              <a:t>个</a:t>
            </a:r>
            <a:endParaRPr kumimoji="1" lang="en-US" altLang="zh-CN" sz="1600" dirty="0"/>
          </a:p>
          <a:p>
            <a:pPr>
              <a:lnSpc>
                <a:spcPct val="130000"/>
              </a:lnSpc>
            </a:pPr>
            <a:r>
              <a:rPr kumimoji="1" lang="zh-CN" altLang="en-US" sz="1600" dirty="0"/>
              <a:t>三等奖</a:t>
            </a:r>
            <a:r>
              <a:rPr kumimoji="1" lang="en-US" altLang="zh-CN" sz="1600" dirty="0"/>
              <a:t>19</a:t>
            </a:r>
            <a:r>
              <a:rPr kumimoji="1" lang="zh-CN" altLang="en-US" sz="1600" dirty="0"/>
              <a:t>个</a:t>
            </a:r>
          </a:p>
        </p:txBody>
      </p:sp>
    </p:spTree>
    <p:extLst>
      <p:ext uri="{BB962C8B-B14F-4D97-AF65-F5344CB8AC3E}">
        <p14:creationId xmlns:p14="http://schemas.microsoft.com/office/powerpoint/2010/main" val="106931057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D1AB1A-F6A7-B444-A380-F622B903F360}"/>
              </a:ext>
            </a:extLst>
          </p:cNvPr>
          <p:cNvSpPr>
            <a:spLocks noGrp="1"/>
          </p:cNvSpPr>
          <p:nvPr>
            <p:ph type="title"/>
          </p:nvPr>
        </p:nvSpPr>
        <p:spPr/>
        <p:txBody>
          <a:bodyPr>
            <a:normAutofit fontScale="90000"/>
          </a:bodyPr>
          <a:lstStyle/>
          <a:p>
            <a:r>
              <a:rPr kumimoji="1" lang="zh-CN" altLang="en-US" dirty="0"/>
              <a:t>全球</a:t>
            </a:r>
            <a:r>
              <a:rPr kumimoji="1" lang="en-US" altLang="zh-CN" dirty="0"/>
              <a:t>IPv6</a:t>
            </a:r>
            <a:r>
              <a:rPr lang="zh-CN" altLang="en-US" dirty="0">
                <a:latin typeface="微软雅黑" panose="020B0503020204020204" pitchFamily="34" charset="-122"/>
                <a:ea typeface="微软雅黑" panose="020B0503020204020204" pitchFamily="34" charset="-122"/>
              </a:rPr>
              <a:t>用户</a:t>
            </a:r>
            <a:r>
              <a:rPr lang="zh-Hans" altLang="en-US" dirty="0">
                <a:latin typeface="微软雅黑" panose="020B0503020204020204" pitchFamily="34" charset="-122"/>
                <a:ea typeface="微软雅黑" panose="020B0503020204020204" pitchFamily="34" charset="-122"/>
              </a:rPr>
              <a:t>占比情况</a:t>
            </a:r>
            <a:endParaRPr kumimoji="1" lang="zh-CN" altLang="en-US" dirty="0"/>
          </a:p>
        </p:txBody>
      </p:sp>
      <p:sp>
        <p:nvSpPr>
          <p:cNvPr id="15" name="矩形 14">
            <a:extLst>
              <a:ext uri="{FF2B5EF4-FFF2-40B4-BE49-F238E27FC236}">
                <a16:creationId xmlns:a16="http://schemas.microsoft.com/office/drawing/2014/main" xmlns="" id="{C0CFE3FD-3BF8-5440-8CCB-5EFE6A2F20B3}"/>
              </a:ext>
            </a:extLst>
          </p:cNvPr>
          <p:cNvSpPr/>
          <p:nvPr/>
        </p:nvSpPr>
        <p:spPr>
          <a:xfrm>
            <a:off x="1489389" y="2097806"/>
            <a:ext cx="4236720" cy="307777"/>
          </a:xfrm>
          <a:prstGeom prst="rect">
            <a:avLst/>
          </a:prstGeom>
        </p:spPr>
        <p:txBody>
          <a:bodyPr wrap="square">
            <a:spAutoFit/>
          </a:bodyPr>
          <a:lstStyle/>
          <a:p>
            <a:pPr algn="ctr"/>
            <a:r>
              <a:rPr lang="zh-CN" altLang="en-US" sz="1400" dirty="0">
                <a:latin typeface="+mn-ea"/>
                <a:cs typeface="Times New Roman" panose="02020603050405020304" pitchFamily="18" charset="0"/>
              </a:rPr>
              <a:t>IPv6用户率排名前七国家</a:t>
            </a:r>
            <a:r>
              <a:rPr lang="zh-CN" altLang="en-US" sz="1200" i="1" dirty="0">
                <a:latin typeface="+mn-ea"/>
                <a:cs typeface="Times New Roman" panose="02020603050405020304" pitchFamily="18" charset="0"/>
              </a:rPr>
              <a:t>（</a:t>
            </a:r>
            <a:r>
              <a:rPr lang="en-US" altLang="zh-CN" sz="1200" i="1" dirty="0">
                <a:latin typeface="+mn-ea"/>
                <a:cs typeface="Times New Roman" panose="02020603050405020304" pitchFamily="18" charset="0"/>
              </a:rPr>
              <a:t>2018</a:t>
            </a:r>
            <a:r>
              <a:rPr lang="zh-CN" altLang="en-US" sz="1200" i="1" dirty="0">
                <a:latin typeface="+mn-ea"/>
                <a:cs typeface="Times New Roman" panose="02020603050405020304" pitchFamily="18" charset="0"/>
              </a:rPr>
              <a:t>年</a:t>
            </a:r>
            <a:r>
              <a:rPr lang="en-US" altLang="zh-Hans" sz="1200" i="1" dirty="0">
                <a:latin typeface="+mn-ea"/>
                <a:cs typeface="Times New Roman" panose="02020603050405020304" pitchFamily="18" charset="0"/>
              </a:rPr>
              <a:t>12</a:t>
            </a:r>
            <a:r>
              <a:rPr lang="zh-CN" altLang="en-US" sz="1200" i="1" dirty="0">
                <a:latin typeface="+mn-ea"/>
                <a:cs typeface="Times New Roman" panose="02020603050405020304" pitchFamily="18" charset="0"/>
              </a:rPr>
              <a:t>月）</a:t>
            </a:r>
          </a:p>
        </p:txBody>
      </p:sp>
      <p:sp>
        <p:nvSpPr>
          <p:cNvPr id="16" name="矩形 15">
            <a:extLst>
              <a:ext uri="{FF2B5EF4-FFF2-40B4-BE49-F238E27FC236}">
                <a16:creationId xmlns:a16="http://schemas.microsoft.com/office/drawing/2014/main" xmlns="" id="{0004A0E5-4041-124E-A803-7C4D0C49C960}"/>
              </a:ext>
            </a:extLst>
          </p:cNvPr>
          <p:cNvSpPr/>
          <p:nvPr/>
        </p:nvSpPr>
        <p:spPr>
          <a:xfrm>
            <a:off x="412072" y="6146713"/>
            <a:ext cx="5561053" cy="276999"/>
          </a:xfrm>
          <a:prstGeom prst="rect">
            <a:avLst/>
          </a:prstGeom>
        </p:spPr>
        <p:txBody>
          <a:bodyPr wrap="square">
            <a:spAutoFit/>
          </a:bodyPr>
          <a:lstStyle/>
          <a:p>
            <a:r>
              <a:rPr lang="zh-CN" altLang="en-US" sz="1200" dirty="0">
                <a:latin typeface="+mn-ea"/>
              </a:rPr>
              <a:t>数据</a:t>
            </a:r>
            <a:r>
              <a:rPr lang="zh-Hans" altLang="en-US" sz="1200" dirty="0">
                <a:latin typeface="+mn-ea"/>
              </a:rPr>
              <a:t>来</a:t>
            </a:r>
            <a:r>
              <a:rPr lang="zh-CN" altLang="en-US" sz="1200" dirty="0">
                <a:latin typeface="+mn-ea"/>
              </a:rPr>
              <a:t>源：</a:t>
            </a:r>
            <a:r>
              <a:rPr lang="en-US" altLang="zh-CN" sz="1200" dirty="0">
                <a:latin typeface="+mn-ea"/>
              </a:rPr>
              <a:t>https://</a:t>
            </a:r>
            <a:r>
              <a:rPr lang="en-US" altLang="zh-CN" sz="1200" dirty="0" err="1">
                <a:latin typeface="+mn-ea"/>
              </a:rPr>
              <a:t>labs.apnic.net</a:t>
            </a:r>
            <a:r>
              <a:rPr lang="en-US" altLang="zh-CN" sz="1200" dirty="0">
                <a:latin typeface="+mn-ea"/>
              </a:rPr>
              <a:t>/</a:t>
            </a:r>
            <a:r>
              <a:rPr lang="en-US" altLang="zh-CN" sz="1200" dirty="0" err="1">
                <a:latin typeface="+mn-ea"/>
              </a:rPr>
              <a:t>dists</a:t>
            </a:r>
            <a:r>
              <a:rPr lang="en-US" altLang="zh-CN" sz="1200" dirty="0">
                <a:latin typeface="+mn-ea"/>
              </a:rPr>
              <a:t>/v6dcc.html</a:t>
            </a:r>
          </a:p>
        </p:txBody>
      </p:sp>
      <p:sp>
        <p:nvSpPr>
          <p:cNvPr id="17" name="矩形 16">
            <a:extLst>
              <a:ext uri="{FF2B5EF4-FFF2-40B4-BE49-F238E27FC236}">
                <a16:creationId xmlns:a16="http://schemas.microsoft.com/office/drawing/2014/main" xmlns="" id="{9BCCD16E-F75F-A148-88B7-ED778C4A997C}"/>
              </a:ext>
            </a:extLst>
          </p:cNvPr>
          <p:cNvSpPr/>
          <p:nvPr/>
        </p:nvSpPr>
        <p:spPr>
          <a:xfrm>
            <a:off x="691922" y="1226140"/>
            <a:ext cx="10562405" cy="646331"/>
          </a:xfrm>
          <a:prstGeom prst="rect">
            <a:avLst/>
          </a:prstGeom>
        </p:spPr>
        <p:txBody>
          <a:bodyPr wrap="square">
            <a:spAutoFit/>
          </a:bodyPr>
          <a:lstStyle/>
          <a:p>
            <a:pPr>
              <a:spcBef>
                <a:spcPts val="600"/>
              </a:spcBef>
              <a:defRPr/>
            </a:pPr>
            <a:r>
              <a:rPr lang="zh-CN" altLang="en-US" dirty="0">
                <a:latin typeface="微软雅黑" panose="020B0503020204020204" pitchFamily="34" charset="-122"/>
                <a:ea typeface="微软雅黑" panose="020B0503020204020204" pitchFamily="34" charset="-122"/>
              </a:rPr>
              <a:t>依据</a:t>
            </a:r>
            <a:r>
              <a:rPr lang="en-US" altLang="zh-CN" dirty="0">
                <a:latin typeface="微软雅黑" panose="020B0503020204020204" pitchFamily="34" charset="-122"/>
                <a:ea typeface="微软雅黑" panose="020B0503020204020204" pitchFamily="34" charset="-122"/>
              </a:rPr>
              <a:t>APNIC Labs</a:t>
            </a:r>
            <a:r>
              <a:rPr lang="zh-CN" altLang="en-US" dirty="0">
                <a:latin typeface="微软雅黑" panose="020B0503020204020204" pitchFamily="34" charset="-122"/>
                <a:ea typeface="微软雅黑" panose="020B0503020204020204" pitchFamily="34" charset="-122"/>
              </a:rPr>
              <a:t>提供的全球</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用户率，截止</a:t>
            </a:r>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a:t>
            </a:r>
            <a:r>
              <a:rPr lang="en-US" altLang="zh-Hans"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月，全球</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用户普及率排在前五位的国家，依次是比利时、印度、美国、德国和希腊；</a:t>
            </a:r>
            <a:r>
              <a:rPr lang="zh-CN" altLang="en-US" dirty="0">
                <a:solidFill>
                  <a:srgbClr val="C00000"/>
                </a:solidFill>
                <a:latin typeface="微软雅黑" panose="020B0503020204020204" pitchFamily="34" charset="-122"/>
                <a:ea typeface="微软雅黑" panose="020B0503020204020204" pitchFamily="34" charset="-122"/>
              </a:rPr>
              <a:t>中国</a:t>
            </a:r>
            <a:r>
              <a:rPr lang="en-US" altLang="zh-CN" dirty="0">
                <a:solidFill>
                  <a:srgbClr val="C00000"/>
                </a:solidFill>
                <a:latin typeface="微软雅黑" panose="020B0503020204020204" pitchFamily="34" charset="-122"/>
                <a:ea typeface="微软雅黑" panose="020B0503020204020204" pitchFamily="34" charset="-122"/>
              </a:rPr>
              <a:t>IPv6</a:t>
            </a:r>
            <a:r>
              <a:rPr lang="zh-CN" altLang="en-US" dirty="0">
                <a:solidFill>
                  <a:srgbClr val="C00000"/>
                </a:solidFill>
                <a:latin typeface="微软雅黑" panose="020B0503020204020204" pitchFamily="34" charset="-122"/>
                <a:ea typeface="微软雅黑" panose="020B0503020204020204" pitchFamily="34" charset="-122"/>
              </a:rPr>
              <a:t>用户普及率为</a:t>
            </a:r>
            <a:r>
              <a:rPr lang="en-US" altLang="zh-CN" dirty="0">
                <a:solidFill>
                  <a:srgbClr val="C00000"/>
                </a:solidFill>
                <a:latin typeface="微软雅黑" panose="020B0503020204020204" pitchFamily="34" charset="-122"/>
                <a:ea typeface="微软雅黑" panose="020B0503020204020204" pitchFamily="34" charset="-122"/>
              </a:rPr>
              <a:t>0.</a:t>
            </a:r>
            <a:r>
              <a:rPr lang="en-US" altLang="zh-Hans" dirty="0">
                <a:solidFill>
                  <a:srgbClr val="C00000"/>
                </a:solidFill>
                <a:latin typeface="微软雅黑" panose="020B0503020204020204" pitchFamily="34" charset="-122"/>
                <a:ea typeface="微软雅黑" panose="020B0503020204020204" pitchFamily="34" charset="-122"/>
              </a:rPr>
              <a:t>67</a:t>
            </a:r>
            <a:r>
              <a:rPr lang="en-US" altLang="zh-CN" dirty="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，排在第</a:t>
            </a:r>
            <a:r>
              <a:rPr lang="en-US" altLang="zh-CN" dirty="0">
                <a:solidFill>
                  <a:srgbClr val="C00000"/>
                </a:solidFill>
                <a:latin typeface="微软雅黑" panose="020B0503020204020204" pitchFamily="34" charset="-122"/>
                <a:ea typeface="微软雅黑" panose="020B0503020204020204" pitchFamily="34" charset="-122"/>
              </a:rPr>
              <a:t>7</a:t>
            </a:r>
            <a:r>
              <a:rPr lang="en-US" altLang="zh-Hans" dirty="0">
                <a:solidFill>
                  <a:srgbClr val="C00000"/>
                </a:solidFill>
                <a:latin typeface="微软雅黑" panose="020B0503020204020204" pitchFamily="34" charset="-122"/>
                <a:ea typeface="微软雅黑" panose="020B0503020204020204" pitchFamily="34" charset="-122"/>
              </a:rPr>
              <a:t>1</a:t>
            </a:r>
            <a:r>
              <a:rPr lang="zh-CN" altLang="en-US" dirty="0">
                <a:solidFill>
                  <a:srgbClr val="C00000"/>
                </a:solidFill>
                <a:latin typeface="微软雅黑" panose="020B0503020204020204" pitchFamily="34" charset="-122"/>
                <a:ea typeface="微软雅黑" panose="020B0503020204020204" pitchFamily="34" charset="-122"/>
              </a:rPr>
              <a:t>位。</a:t>
            </a:r>
            <a:endParaRPr lang="en-US" altLang="zh-CN" dirty="0">
              <a:solidFill>
                <a:srgbClr val="C00000"/>
              </a:solidFill>
              <a:latin typeface="微软雅黑" panose="020B0503020204020204" pitchFamily="34" charset="-122"/>
              <a:ea typeface="微软雅黑" panose="020B0503020204020204" pitchFamily="34" charset="-122"/>
            </a:endParaRPr>
          </a:p>
        </p:txBody>
      </p:sp>
      <p:graphicFrame>
        <p:nvGraphicFramePr>
          <p:cNvPr id="18" name="表格 17">
            <a:extLst>
              <a:ext uri="{FF2B5EF4-FFF2-40B4-BE49-F238E27FC236}">
                <a16:creationId xmlns:a16="http://schemas.microsoft.com/office/drawing/2014/main" xmlns="" id="{3DB721E4-4B6B-5F42-B499-32AE68CE9C5E}"/>
              </a:ext>
            </a:extLst>
          </p:cNvPr>
          <p:cNvGraphicFramePr>
            <a:graphicFrameLocks noGrp="1"/>
          </p:cNvGraphicFramePr>
          <p:nvPr>
            <p:extLst>
              <p:ext uri="{D42A27DB-BD31-4B8C-83A1-F6EECF244321}">
                <p14:modId xmlns:p14="http://schemas.microsoft.com/office/powerpoint/2010/main" val="1144128633"/>
              </p:ext>
            </p:extLst>
          </p:nvPr>
        </p:nvGraphicFramePr>
        <p:xfrm>
          <a:off x="372972" y="2647140"/>
          <a:ext cx="5452235" cy="3258016"/>
        </p:xfrm>
        <a:graphic>
          <a:graphicData uri="http://schemas.openxmlformats.org/drawingml/2006/table">
            <a:tbl>
              <a:tblPr firstRow="1">
                <a:tableStyleId>{EB344D84-9AFB-497E-A393-DC336BA19D2E}</a:tableStyleId>
              </a:tblPr>
              <a:tblGrid>
                <a:gridCol w="616224">
                  <a:extLst>
                    <a:ext uri="{9D8B030D-6E8A-4147-A177-3AD203B41FA5}">
                      <a16:colId xmlns:a16="http://schemas.microsoft.com/office/drawing/2014/main" xmlns="" val="20000"/>
                    </a:ext>
                  </a:extLst>
                </a:gridCol>
                <a:gridCol w="731765">
                  <a:extLst>
                    <a:ext uri="{9D8B030D-6E8A-4147-A177-3AD203B41FA5}">
                      <a16:colId xmlns:a16="http://schemas.microsoft.com/office/drawing/2014/main" xmlns="" val="20001"/>
                    </a:ext>
                  </a:extLst>
                </a:gridCol>
                <a:gridCol w="1128047">
                  <a:extLst>
                    <a:ext uri="{9D8B030D-6E8A-4147-A177-3AD203B41FA5}">
                      <a16:colId xmlns:a16="http://schemas.microsoft.com/office/drawing/2014/main" xmlns="" val="20002"/>
                    </a:ext>
                  </a:extLst>
                </a:gridCol>
                <a:gridCol w="849002">
                  <a:extLst>
                    <a:ext uri="{9D8B030D-6E8A-4147-A177-3AD203B41FA5}">
                      <a16:colId xmlns:a16="http://schemas.microsoft.com/office/drawing/2014/main" xmlns="" val="20003"/>
                    </a:ext>
                  </a:extLst>
                </a:gridCol>
                <a:gridCol w="1168257">
                  <a:extLst>
                    <a:ext uri="{9D8B030D-6E8A-4147-A177-3AD203B41FA5}">
                      <a16:colId xmlns:a16="http://schemas.microsoft.com/office/drawing/2014/main" xmlns="" val="20004"/>
                    </a:ext>
                  </a:extLst>
                </a:gridCol>
                <a:gridCol w="958940">
                  <a:extLst>
                    <a:ext uri="{9D8B030D-6E8A-4147-A177-3AD203B41FA5}">
                      <a16:colId xmlns:a16="http://schemas.microsoft.com/office/drawing/2014/main" xmlns="" val="20005"/>
                    </a:ext>
                  </a:extLst>
                </a:gridCol>
              </a:tblGrid>
              <a:tr h="500020">
                <a:tc>
                  <a:txBody>
                    <a:bodyPr/>
                    <a:lstStyle/>
                    <a:p>
                      <a:pPr marL="0" algn="ctr" defTabSz="914377" rtl="0" eaLnBrk="1" fontAlgn="ctr" latinLnBrk="0" hangingPunct="1"/>
                      <a:r>
                        <a:rPr lang="zh-CN" altLang="en-US" sz="1400" b="1" u="none" strike="noStrike" kern="1200" dirty="0">
                          <a:solidFill>
                            <a:schemeClr val="lt1"/>
                          </a:solidFill>
                          <a:effectLst/>
                          <a:latin typeface="微软雅黑" panose="020B0503020204020204" pitchFamily="34" charset="-122"/>
                          <a:ea typeface="+mn-ea"/>
                          <a:cs typeface="+mn-cs"/>
                        </a:rPr>
                        <a:t>排名</a:t>
                      </a:r>
                    </a:p>
                  </a:txBody>
                  <a:tcPr marL="6350" marR="6350" marT="6350" marB="0" anchor="ctr"/>
                </a:tc>
                <a:tc>
                  <a:txBody>
                    <a:bodyPr/>
                    <a:lstStyle/>
                    <a:p>
                      <a:pPr marL="0" algn="ctr" defTabSz="914377" rtl="0" eaLnBrk="1" fontAlgn="ctr" latinLnBrk="0" hangingPunct="1"/>
                      <a:r>
                        <a:rPr lang="zh-CN" altLang="en-US" sz="1400" b="1" u="none" strike="noStrike" kern="1200" dirty="0">
                          <a:solidFill>
                            <a:schemeClr val="lt1"/>
                          </a:solidFill>
                          <a:effectLst/>
                          <a:latin typeface="微软雅黑" panose="020B0503020204020204" pitchFamily="34" charset="-122"/>
                          <a:ea typeface="+mn-ea"/>
                          <a:cs typeface="+mn-cs"/>
                        </a:rPr>
                        <a:t>国家</a:t>
                      </a:r>
                    </a:p>
                  </a:txBody>
                  <a:tcPr marL="6350" marR="6350" marT="6350" marB="0" anchor="ctr"/>
                </a:tc>
                <a:tc>
                  <a:txBody>
                    <a:bodyPr/>
                    <a:lstStyle/>
                    <a:p>
                      <a:pPr marL="0" algn="ctr" defTabSz="914377" rtl="0" eaLnBrk="1" fontAlgn="ctr" latinLnBrk="0" hangingPunct="1"/>
                      <a:r>
                        <a:rPr lang="en-US" altLang="zh-CN" sz="1400" b="1" u="none" strike="noStrike" kern="1200" dirty="0">
                          <a:solidFill>
                            <a:schemeClr val="lt1"/>
                          </a:solidFill>
                          <a:effectLst/>
                          <a:latin typeface="微软雅黑" panose="020B0503020204020204" pitchFamily="34" charset="-122"/>
                          <a:ea typeface="+mn-ea"/>
                          <a:cs typeface="+mn-cs"/>
                        </a:rPr>
                        <a:t>v6</a:t>
                      </a:r>
                      <a:r>
                        <a:rPr lang="zh-CN" altLang="en-US" sz="1400" b="1" u="none" strike="noStrike" kern="1200" dirty="0">
                          <a:solidFill>
                            <a:schemeClr val="lt1"/>
                          </a:solidFill>
                          <a:effectLst/>
                          <a:latin typeface="微软雅黑" panose="020B0503020204020204" pitchFamily="34" charset="-122"/>
                          <a:ea typeface="+mn-ea"/>
                          <a:cs typeface="+mn-cs"/>
                        </a:rPr>
                        <a:t>用户比例</a:t>
                      </a:r>
                      <a:r>
                        <a:rPr lang="zh-CN" altLang="en-US" sz="1050" b="1" u="none" strike="noStrike" kern="1200" dirty="0">
                          <a:solidFill>
                            <a:schemeClr val="lt1"/>
                          </a:solidFill>
                          <a:effectLst/>
                          <a:latin typeface="微软雅黑" panose="020B0503020204020204" pitchFamily="34" charset="-122"/>
                          <a:ea typeface="+mn-ea"/>
                          <a:cs typeface="+mn-cs"/>
                        </a:rPr>
                        <a:t>（占互联网用户）</a:t>
                      </a:r>
                      <a:endParaRPr lang="zh-CN" altLang="en-US" sz="1400" b="1" u="none" strike="noStrike" kern="1200" dirty="0">
                        <a:solidFill>
                          <a:schemeClr val="lt1"/>
                        </a:solidFill>
                        <a:effectLst/>
                        <a:latin typeface="微软雅黑" panose="020B0503020204020204" pitchFamily="34" charset="-122"/>
                        <a:ea typeface="+mn-ea"/>
                        <a:cs typeface="+mn-cs"/>
                      </a:endParaRPr>
                    </a:p>
                  </a:txBody>
                  <a:tcPr marL="6350" marR="6350" marT="6350" marB="0" anchor="ctr"/>
                </a:tc>
                <a:tc>
                  <a:txBody>
                    <a:bodyPr/>
                    <a:lstStyle/>
                    <a:p>
                      <a:pPr marL="0" algn="ctr" defTabSz="914377" rtl="0" eaLnBrk="1" fontAlgn="ctr" latinLnBrk="0" hangingPunct="1"/>
                      <a:r>
                        <a:rPr lang="en-US" sz="1400" b="1" u="none" strike="noStrike" kern="1200" dirty="0">
                          <a:solidFill>
                            <a:schemeClr val="lt1"/>
                          </a:solidFill>
                          <a:effectLst/>
                          <a:latin typeface="微软雅黑" panose="020B0503020204020204" pitchFamily="34" charset="-122"/>
                          <a:ea typeface="+mn-ea"/>
                          <a:cs typeface="+mn-cs"/>
                        </a:rPr>
                        <a:t>v6</a:t>
                      </a:r>
                      <a:r>
                        <a:rPr lang="zh-CN" altLang="en-US" sz="1400" b="1" u="none" strike="noStrike" kern="1200" dirty="0">
                          <a:solidFill>
                            <a:schemeClr val="lt1"/>
                          </a:solidFill>
                          <a:effectLst/>
                          <a:latin typeface="微软雅黑" panose="020B0503020204020204" pitchFamily="34" charset="-122"/>
                          <a:ea typeface="+mn-ea"/>
                          <a:cs typeface="+mn-cs"/>
                        </a:rPr>
                        <a:t>用户数</a:t>
                      </a:r>
                    </a:p>
                  </a:txBody>
                  <a:tcPr marL="6350" marR="6350" marT="6350" marB="0" anchor="ctr"/>
                </a:tc>
                <a:tc>
                  <a:txBody>
                    <a:bodyPr/>
                    <a:lstStyle/>
                    <a:p>
                      <a:pPr marL="0" algn="ctr" defTabSz="914377" rtl="0" eaLnBrk="1" fontAlgn="ctr" latinLnBrk="0" hangingPunct="1"/>
                      <a:r>
                        <a:rPr lang="zh-CN" altLang="en-US" sz="1400" b="1" u="none" strike="noStrike" kern="1200" dirty="0">
                          <a:solidFill>
                            <a:schemeClr val="lt1"/>
                          </a:solidFill>
                          <a:effectLst/>
                          <a:latin typeface="微软雅黑" panose="020B0503020204020204" pitchFamily="34" charset="-122"/>
                          <a:ea typeface="+mn-ea"/>
                          <a:cs typeface="+mn-cs"/>
                        </a:rPr>
                        <a:t>互联网用户数</a:t>
                      </a:r>
                    </a:p>
                  </a:txBody>
                  <a:tcPr marL="6350" marR="6350" marT="6350" marB="0" anchor="ctr"/>
                </a:tc>
                <a:tc>
                  <a:txBody>
                    <a:bodyPr/>
                    <a:lstStyle/>
                    <a:p>
                      <a:pPr marL="0" algn="ctr" defTabSz="914377" rtl="0" eaLnBrk="1" fontAlgn="ctr" latinLnBrk="0" hangingPunct="1"/>
                      <a:r>
                        <a:rPr lang="zh-CN" altLang="en-US" sz="1400" b="1" u="none" strike="noStrike" kern="1200" dirty="0">
                          <a:solidFill>
                            <a:schemeClr val="lt1"/>
                          </a:solidFill>
                          <a:effectLst/>
                          <a:latin typeface="微软雅黑" panose="020B0503020204020204" pitchFamily="34" charset="-122"/>
                          <a:ea typeface="+mn-ea"/>
                          <a:cs typeface="+mn-cs"/>
                        </a:rPr>
                        <a:t>国家总人口</a:t>
                      </a:r>
                    </a:p>
                  </a:txBody>
                  <a:tcPr marL="6350" marR="6350" marT="6350" marB="0" anchor="ctr"/>
                </a:tc>
                <a:extLst>
                  <a:ext uri="{0D108BD9-81ED-4DB2-BD59-A6C34878D82A}">
                    <a16:rowId xmlns:a16="http://schemas.microsoft.com/office/drawing/2014/main" xmlns="" val="10000"/>
                  </a:ext>
                </a:extLst>
              </a:tr>
              <a:tr h="306444">
                <a:tc>
                  <a:txBody>
                    <a:bodyPr/>
                    <a:lstStyle/>
                    <a:p>
                      <a:pPr algn="ctr" fontAlgn="ctr"/>
                      <a:r>
                        <a:rPr lang="en-US" altLang="zh-CN" sz="1400" b="1" u="none" strike="noStrike" dirty="0">
                          <a:effectLst/>
                          <a:latin typeface="微软雅黑" panose="020B0503020204020204" pitchFamily="34" charset="-122"/>
                        </a:rPr>
                        <a:t>1</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effectLst/>
                          <a:latin typeface="微软雅黑" panose="020B0503020204020204" pitchFamily="34" charset="-122"/>
                        </a:rPr>
                        <a:t>比利时</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dirty="0">
                          <a:effectLst/>
                          <a:latin typeface="微软雅黑" panose="020B0503020204020204" pitchFamily="34" charset="-122"/>
                        </a:rPr>
                        <a:t>5</a:t>
                      </a:r>
                      <a:r>
                        <a:rPr lang="en-US" altLang="zh-Hans" sz="1400" b="1" u="none" strike="noStrike" dirty="0">
                          <a:effectLst/>
                          <a:latin typeface="微软雅黑" panose="020B0503020204020204" pitchFamily="34" charset="-122"/>
                        </a:rPr>
                        <a:t>8.14</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200" u="none" strike="noStrike" kern="1200" dirty="0">
                          <a:solidFill>
                            <a:schemeClr val="dk1"/>
                          </a:solidFill>
                          <a:effectLst/>
                          <a:latin typeface="微软雅黑" panose="020B0503020204020204" pitchFamily="34" charset="-122"/>
                          <a:ea typeface="+mn-ea"/>
                          <a:cs typeface="+mn-cs"/>
                        </a:rPr>
                        <a:t>5946437</a:t>
                      </a:r>
                    </a:p>
                  </a:txBody>
                  <a:tcPr marL="6350" marR="6350" marT="6350" marB="0" anchor="ctr"/>
                </a:tc>
                <a:tc>
                  <a:txBody>
                    <a:bodyPr/>
                    <a:lstStyle/>
                    <a:p>
                      <a:pPr algn="ctr"/>
                      <a:r>
                        <a:rPr lang="en-US" altLang="zh-CN" sz="1200" u="none" strike="noStrike" kern="1200" dirty="0">
                          <a:solidFill>
                            <a:schemeClr val="dk1"/>
                          </a:solidFill>
                          <a:effectLst/>
                          <a:latin typeface="微软雅黑" panose="020B0503020204020204" pitchFamily="34" charset="-122"/>
                          <a:ea typeface="+mn-ea"/>
                          <a:cs typeface="+mn-cs"/>
                        </a:rPr>
                        <a:t>10228360</a:t>
                      </a:r>
                    </a:p>
                  </a:txBody>
                  <a:tcPr anchor="ctr"/>
                </a:tc>
                <a:tc>
                  <a:txBody>
                    <a:bodyPr/>
                    <a:lstStyle/>
                    <a:p>
                      <a:pPr algn="ctr" fontAlgn="ctr"/>
                      <a:r>
                        <a:rPr lang="en-US" altLang="zh-CN" sz="1200" u="none" strike="noStrike" dirty="0">
                          <a:effectLst/>
                          <a:latin typeface="微软雅黑" panose="020B0503020204020204" pitchFamily="34" charset="-122"/>
                        </a:rPr>
                        <a:t>11557470</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1"/>
                  </a:ext>
                </a:extLst>
              </a:tr>
              <a:tr h="306444">
                <a:tc>
                  <a:txBody>
                    <a:bodyPr/>
                    <a:lstStyle/>
                    <a:p>
                      <a:pPr algn="ctr" fontAlgn="ctr"/>
                      <a:r>
                        <a:rPr lang="en-US" altLang="zh-CN" sz="1400" b="1" u="none" strike="noStrike" dirty="0">
                          <a:effectLst/>
                          <a:latin typeface="微软雅黑" panose="020B0503020204020204" pitchFamily="34" charset="-122"/>
                        </a:rPr>
                        <a:t>2</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effectLst/>
                          <a:latin typeface="微软雅黑" panose="020B0503020204020204" pitchFamily="34" charset="-122"/>
                        </a:rPr>
                        <a:t>印度</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dirty="0">
                          <a:effectLst/>
                          <a:latin typeface="微软雅黑" panose="020B0503020204020204" pitchFamily="34" charset="-122"/>
                        </a:rPr>
                        <a:t>5</a:t>
                      </a:r>
                      <a:r>
                        <a:rPr lang="en-US" altLang="zh-Hans" sz="1400" b="1" u="none" strike="noStrike" dirty="0">
                          <a:effectLst/>
                          <a:latin typeface="微软雅黑" panose="020B0503020204020204" pitchFamily="34" charset="-122"/>
                        </a:rPr>
                        <a:t>2</a:t>
                      </a:r>
                      <a:r>
                        <a:rPr lang="en-US" altLang="zh-CN" sz="1400" b="1" u="none" strike="noStrike" dirty="0">
                          <a:effectLst/>
                          <a:latin typeface="微软雅黑" panose="020B0503020204020204" pitchFamily="34" charset="-122"/>
                        </a:rPr>
                        <a:t>.</a:t>
                      </a:r>
                      <a:r>
                        <a:rPr lang="en-US" altLang="zh-Hans" sz="1400" b="1" u="none" strike="noStrike" dirty="0">
                          <a:effectLst/>
                          <a:latin typeface="微软雅黑" panose="020B0503020204020204" pitchFamily="34" charset="-122"/>
                        </a:rPr>
                        <a:t>49</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200" u="none" strike="noStrike" dirty="0">
                          <a:effectLst/>
                          <a:latin typeface="微软雅黑" panose="020B0503020204020204" pitchFamily="34" charset="-122"/>
                        </a:rPr>
                        <a:t>249647006</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200" u="none" strike="noStrike" dirty="0">
                          <a:effectLst/>
                          <a:latin typeface="微软雅黑" panose="020B0503020204020204" pitchFamily="34" charset="-122"/>
                        </a:rPr>
                        <a:t>475642226</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Hans" sz="1200" u="none" strike="noStrike" dirty="0">
                          <a:effectLst/>
                          <a:latin typeface="微软雅黑" panose="020B0503020204020204" pitchFamily="34" charset="-122"/>
                        </a:rPr>
                        <a:t>1366788008</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2"/>
                  </a:ext>
                </a:extLst>
              </a:tr>
              <a:tr h="306444">
                <a:tc>
                  <a:txBody>
                    <a:bodyPr/>
                    <a:lstStyle/>
                    <a:p>
                      <a:pPr algn="ctr" fontAlgn="ctr"/>
                      <a:r>
                        <a:rPr lang="en-US" altLang="zh-CN" sz="1400" b="1" u="none" strike="noStrike" dirty="0">
                          <a:effectLst/>
                          <a:latin typeface="微软雅黑" panose="020B0503020204020204" pitchFamily="34" charset="-122"/>
                        </a:rPr>
                        <a:t>3</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effectLst/>
                          <a:latin typeface="微软雅黑" panose="020B0503020204020204" pitchFamily="34" charset="-122"/>
                        </a:rPr>
                        <a:t>美国</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Hans" sz="1400" b="1" u="none" strike="noStrike" dirty="0">
                          <a:effectLst/>
                          <a:latin typeface="微软雅黑" panose="020B0503020204020204" pitchFamily="34" charset="-122"/>
                        </a:rPr>
                        <a:t>42.11</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122497974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290930388</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328734902</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955598506"/>
                  </a:ext>
                </a:extLst>
              </a:tr>
              <a:tr h="306444">
                <a:tc>
                  <a:txBody>
                    <a:bodyPr/>
                    <a:lstStyle/>
                    <a:p>
                      <a:pPr algn="ctr" fontAlgn="ctr"/>
                      <a:r>
                        <a:rPr lang="en-US" altLang="zh-CN" sz="1400" b="1" u="none" strike="noStrike" dirty="0">
                          <a:effectLst/>
                          <a:latin typeface="微软雅黑" panose="020B0503020204020204" pitchFamily="34" charset="-122"/>
                        </a:rPr>
                        <a:t>4</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effectLst/>
                          <a:latin typeface="微软雅黑" panose="020B0503020204020204" pitchFamily="34" charset="-122"/>
                        </a:rPr>
                        <a:t>德国</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dirty="0">
                          <a:effectLst/>
                          <a:latin typeface="微软雅黑" panose="020B0503020204020204" pitchFamily="34" charset="-122"/>
                        </a:rPr>
                        <a:t>4</a:t>
                      </a:r>
                      <a:r>
                        <a:rPr lang="en-US" altLang="zh-Hans" sz="1400" b="1" u="none" strike="noStrike" dirty="0">
                          <a:effectLst/>
                          <a:latin typeface="微软雅黑" panose="020B0503020204020204" pitchFamily="34" charset="-122"/>
                        </a:rPr>
                        <a:t>1</a:t>
                      </a:r>
                      <a:r>
                        <a:rPr lang="en-US" altLang="zh-CN" sz="1400" b="1" u="none" strike="noStrike" dirty="0">
                          <a:effectLst/>
                          <a:latin typeface="微软雅黑" panose="020B0503020204020204" pitchFamily="34" charset="-122"/>
                        </a:rPr>
                        <a:t>.</a:t>
                      </a:r>
                      <a:r>
                        <a:rPr lang="en-US" altLang="zh-Hans" sz="1400" b="1" u="none" strike="noStrike" dirty="0">
                          <a:effectLst/>
                          <a:latin typeface="微软雅黑" panose="020B0503020204020204" pitchFamily="34" charset="-122"/>
                        </a:rPr>
                        <a:t>3</a:t>
                      </a:r>
                      <a:r>
                        <a:rPr lang="en-US" altLang="zh-CN" sz="1400" b="1" u="none" strike="noStrike" dirty="0">
                          <a:effectLst/>
                          <a:latin typeface="微软雅黑" panose="020B0503020204020204" pitchFamily="34" charset="-122"/>
                        </a:rPr>
                        <a:t>5</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30002918</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72552125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82445597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3"/>
                  </a:ext>
                </a:extLst>
              </a:tr>
              <a:tr h="306444">
                <a:tc>
                  <a:txBody>
                    <a:bodyPr/>
                    <a:lstStyle/>
                    <a:p>
                      <a:pPr algn="ctr" fontAlgn="ctr"/>
                      <a:r>
                        <a:rPr lang="en-US" altLang="zh-CN" sz="1400" b="1" u="none" strike="noStrike" dirty="0">
                          <a:effectLst/>
                          <a:latin typeface="微软雅黑" panose="020B0503020204020204" pitchFamily="34" charset="-122"/>
                        </a:rPr>
                        <a:t>5</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effectLst/>
                          <a:latin typeface="微软雅黑" panose="020B0503020204020204" pitchFamily="34" charset="-122"/>
                        </a:rPr>
                        <a:t>希腊</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dirty="0">
                          <a:effectLst/>
                          <a:latin typeface="微软雅黑" panose="020B0503020204020204" pitchFamily="34" charset="-122"/>
                        </a:rPr>
                        <a:t>37.</a:t>
                      </a:r>
                      <a:r>
                        <a:rPr lang="en-US" altLang="zh-Hans" sz="1400" b="1" u="none" strike="noStrike" dirty="0">
                          <a:effectLst/>
                          <a:latin typeface="微软雅黑" panose="020B0503020204020204" pitchFamily="34" charset="-122"/>
                        </a:rPr>
                        <a:t>24</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2685143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200" u="none" strike="noStrike" dirty="0">
                          <a:effectLst/>
                          <a:latin typeface="微软雅黑" panose="020B0503020204020204" pitchFamily="34" charset="-122"/>
                        </a:rPr>
                        <a:t>7210469</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Hans" sz="1200" b="0" i="0" u="none" strike="noStrike" dirty="0">
                          <a:solidFill>
                            <a:srgbClr val="000000"/>
                          </a:solidFill>
                          <a:effectLst/>
                          <a:latin typeface="微软雅黑" panose="020B0503020204020204" pitchFamily="34" charset="-122"/>
                          <a:ea typeface="微软雅黑" panose="020B0503020204020204" pitchFamily="34" charset="-122"/>
                        </a:rPr>
                        <a:t>11127267</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5"/>
                  </a:ext>
                </a:extLst>
              </a:tr>
              <a:tr h="306444">
                <a:tc>
                  <a:txBody>
                    <a:bodyPr/>
                    <a:lstStyle/>
                    <a:p>
                      <a:pPr algn="ctr" fontAlgn="ctr"/>
                      <a:r>
                        <a:rPr lang="en-US" altLang="zh-CN" sz="1400" b="1" u="none" strike="noStrike" dirty="0">
                          <a:effectLst/>
                          <a:latin typeface="微软雅黑" panose="020B0503020204020204" pitchFamily="34" charset="-122"/>
                        </a:rPr>
                        <a:t>6</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effectLst/>
                          <a:latin typeface="微软雅黑" panose="020B0503020204020204" pitchFamily="34" charset="-122"/>
                        </a:rPr>
                        <a:t>瑞士</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dirty="0">
                          <a:effectLst/>
                          <a:latin typeface="微软雅黑" panose="020B0503020204020204" pitchFamily="34" charset="-122"/>
                        </a:rPr>
                        <a:t>3</a:t>
                      </a:r>
                      <a:r>
                        <a:rPr lang="en-US" altLang="zh-Hans" sz="1400" b="1" u="none" strike="noStrike" dirty="0">
                          <a:effectLst/>
                          <a:latin typeface="微软雅黑" panose="020B0503020204020204" pitchFamily="34" charset="-122"/>
                        </a:rPr>
                        <a:t>3</a:t>
                      </a:r>
                      <a:r>
                        <a:rPr lang="en-US" altLang="zh-CN" sz="1400" b="1" u="none" strike="noStrike" dirty="0">
                          <a:effectLst/>
                          <a:latin typeface="微软雅黑" panose="020B0503020204020204" pitchFamily="34" charset="-122"/>
                        </a:rPr>
                        <a:t>.</a:t>
                      </a:r>
                      <a:r>
                        <a:rPr lang="en-US" altLang="zh-Hans" sz="1400" b="1" u="none" strike="noStrike" dirty="0">
                          <a:effectLst/>
                          <a:latin typeface="微软雅黑" panose="020B0503020204020204" pitchFamily="34" charset="-122"/>
                        </a:rPr>
                        <a:t>40</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2505229</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7501045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8602116</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6"/>
                  </a:ext>
                </a:extLst>
              </a:tr>
              <a:tr h="306444">
                <a:tc>
                  <a:txBody>
                    <a:bodyPr/>
                    <a:lstStyle/>
                    <a:p>
                      <a:pPr algn="ctr" fontAlgn="ctr"/>
                      <a:r>
                        <a:rPr lang="en-US" altLang="zh-CN" sz="1400" b="1" u="none" strike="noStrike" dirty="0">
                          <a:effectLst/>
                          <a:latin typeface="微软雅黑" panose="020B0503020204020204" pitchFamily="34" charset="-122"/>
                        </a:rPr>
                        <a:t>7</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Hans" altLang="en-US" sz="1400" b="1" i="0" u="none" strike="noStrike" dirty="0">
                          <a:solidFill>
                            <a:srgbClr val="000000"/>
                          </a:solidFill>
                          <a:effectLst/>
                          <a:latin typeface="微软雅黑" panose="020B0503020204020204" pitchFamily="34" charset="-122"/>
                          <a:ea typeface="微软雅黑" panose="020B0503020204020204" pitchFamily="34" charset="-122"/>
                        </a:rPr>
                        <a:t>乌拉圭</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Hans" sz="1400" b="1" u="none" strike="noStrike" dirty="0">
                          <a:effectLst/>
                          <a:latin typeface="微软雅黑" panose="020B0503020204020204" pitchFamily="34" charset="-122"/>
                        </a:rPr>
                        <a:t>32.36</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731964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2262281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effectLst/>
                          <a:latin typeface="微软雅黑" panose="020B0503020204020204" pitchFamily="34" charset="-122"/>
                        </a:rPr>
                        <a:t>3480433</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7"/>
                  </a:ext>
                </a:extLst>
              </a:tr>
              <a:tr h="306444">
                <a:tc gridSpan="6">
                  <a:txBody>
                    <a:bodyPr/>
                    <a:lstStyle/>
                    <a:p>
                      <a:pPr algn="ctr" fontAlgn="ctr"/>
                      <a:r>
                        <a:rPr lang="en-US" altLang="zh-CN" sz="1400" b="0" i="0" u="none" strike="noStrike" dirty="0">
                          <a:solidFill>
                            <a:schemeClr val="dk1"/>
                          </a:solidFill>
                          <a:effectLst/>
                          <a:latin typeface="微软雅黑" panose="020B0503020204020204" pitchFamily="34" charset="-122"/>
                          <a:ea typeface="+mn-ea"/>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hMerge="1">
                  <a:txBody>
                    <a:bodyPr/>
                    <a:lstStyle/>
                    <a:p>
                      <a:pPr algn="ctr" fontAlgn="ctr"/>
                      <a:endParaRPr lang="en-US" altLang="zh-CN"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tc hMerge="1">
                  <a:txBody>
                    <a:bodyPr/>
                    <a:lstStyle/>
                    <a:p>
                      <a:pPr algn="ctr" fontAlgn="ct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tc hMerge="1">
                  <a:txBody>
                    <a:bodyPr/>
                    <a:lstStyle/>
                    <a:p>
                      <a:endParaRPr lang="zh-CN" altLang="en-US"/>
                    </a:p>
                  </a:txBody>
                  <a:tcPr/>
                </a:tc>
                <a:tc hMerge="1">
                  <a:txBody>
                    <a:bodyPr/>
                    <a:lstStyle/>
                    <a:p>
                      <a:pPr algn="ctr" fontAlgn="ct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tc hMerge="1">
                  <a:txBody>
                    <a:bodyPr/>
                    <a:lstStyle/>
                    <a:p>
                      <a:pPr algn="ctr" fontAlgn="ct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extLst>
                  <a:ext uri="{0D108BD9-81ED-4DB2-BD59-A6C34878D82A}">
                    <a16:rowId xmlns:a16="http://schemas.microsoft.com/office/drawing/2014/main" xmlns="" val="10008"/>
                  </a:ext>
                </a:extLst>
              </a:tr>
              <a:tr h="306444">
                <a:tc>
                  <a:txBody>
                    <a:bodyPr/>
                    <a:lstStyle/>
                    <a:p>
                      <a:pPr algn="ctr" fontAlgn="ctr"/>
                      <a:r>
                        <a:rPr lang="en-US" altLang="zh-CN" sz="1400" b="1" u="none" strike="noStrike" dirty="0">
                          <a:solidFill>
                            <a:srgbClr val="C00000"/>
                          </a:solidFill>
                          <a:effectLst/>
                          <a:latin typeface="微软雅黑" panose="020B0503020204020204" pitchFamily="34" charset="-122"/>
                        </a:rPr>
                        <a:t>7</a:t>
                      </a:r>
                      <a:r>
                        <a:rPr lang="en-US" altLang="zh-Hans" sz="1400" b="1" u="none" strike="noStrike" dirty="0">
                          <a:solidFill>
                            <a:srgbClr val="C00000"/>
                          </a:solidFill>
                          <a:effectLst/>
                          <a:latin typeface="微软雅黑" panose="020B0503020204020204" pitchFamily="34" charset="-122"/>
                        </a:rPr>
                        <a:t>1</a:t>
                      </a:r>
                      <a:endParaRPr lang="en-US" altLang="zh-CN" sz="1400" b="1"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solidFill>
                            <a:srgbClr val="C00000"/>
                          </a:solidFill>
                          <a:effectLst/>
                          <a:latin typeface="微软雅黑" panose="020B0503020204020204" pitchFamily="34" charset="-122"/>
                        </a:rPr>
                        <a:t>中国</a:t>
                      </a:r>
                      <a:endParaRPr lang="zh-CN" altLang="en-US" sz="1400" b="1"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dirty="0">
                          <a:solidFill>
                            <a:srgbClr val="C00000"/>
                          </a:solidFill>
                          <a:effectLst/>
                          <a:latin typeface="微软雅黑" panose="020B0503020204020204" pitchFamily="34" charset="-122"/>
                        </a:rPr>
                        <a:t>0.</a:t>
                      </a:r>
                      <a:r>
                        <a:rPr lang="en-US" altLang="zh-Hans" sz="1400" b="1" u="none" strike="noStrike" dirty="0">
                          <a:solidFill>
                            <a:srgbClr val="C00000"/>
                          </a:solidFill>
                          <a:effectLst/>
                          <a:latin typeface="微软雅黑" panose="020B0503020204020204" pitchFamily="34" charset="-122"/>
                        </a:rPr>
                        <a:t>67</a:t>
                      </a:r>
                      <a:endParaRPr lang="en-US" altLang="zh-CN" sz="1400" b="1"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solidFill>
                            <a:srgbClr val="C00000"/>
                          </a:solidFill>
                          <a:effectLst/>
                          <a:latin typeface="微软雅黑" panose="020B0503020204020204" pitchFamily="34" charset="-122"/>
                        </a:rPr>
                        <a:t>4950275</a:t>
                      </a:r>
                      <a:endParaRPr lang="en-US" altLang="zh-CN" sz="1200" b="0"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dirty="0">
                          <a:solidFill>
                            <a:srgbClr val="C00000"/>
                          </a:solidFill>
                          <a:effectLst/>
                          <a:latin typeface="微软雅黑" panose="020B0503020204020204" pitchFamily="34" charset="-122"/>
                        </a:rPr>
                        <a:t>741107897</a:t>
                      </a:r>
                      <a:endParaRPr lang="en-US" altLang="zh-CN" sz="1200" b="0"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b="0" i="0" dirty="0">
                          <a:solidFill>
                            <a:srgbClr val="000000"/>
                          </a:solidFill>
                          <a:effectLst/>
                          <a:latin typeface="PingFang SC" panose="020B0400000000000000" pitchFamily="34" charset="-122"/>
                          <a:ea typeface="PingFang SC" panose="020B0400000000000000" pitchFamily="34" charset="-122"/>
                        </a:rPr>
                        <a:t>1419746930</a:t>
                      </a:r>
                      <a:endParaRPr lang="en-US" altLang="zh-CN" sz="1200" b="0"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extLst>
                  <a:ext uri="{0D108BD9-81ED-4DB2-BD59-A6C34878D82A}">
                    <a16:rowId xmlns:a16="http://schemas.microsoft.com/office/drawing/2014/main" xmlns="" val="10009"/>
                  </a:ext>
                </a:extLst>
              </a:tr>
            </a:tbl>
          </a:graphicData>
        </a:graphic>
      </p:graphicFrame>
      <p:grpSp>
        <p:nvGrpSpPr>
          <p:cNvPr id="19" name="组合 18">
            <a:extLst>
              <a:ext uri="{FF2B5EF4-FFF2-40B4-BE49-F238E27FC236}">
                <a16:creationId xmlns:a16="http://schemas.microsoft.com/office/drawing/2014/main" xmlns="" id="{5D3493B8-1BE8-414A-9583-BEAF87B37D31}"/>
              </a:ext>
            </a:extLst>
          </p:cNvPr>
          <p:cNvGrpSpPr/>
          <p:nvPr/>
        </p:nvGrpSpPr>
        <p:grpSpPr>
          <a:xfrm>
            <a:off x="6024283" y="2652932"/>
            <a:ext cx="5809702" cy="3234581"/>
            <a:chOff x="6353290" y="2384602"/>
            <a:chExt cx="5620858" cy="3260866"/>
          </a:xfrm>
        </p:grpSpPr>
        <p:graphicFrame>
          <p:nvGraphicFramePr>
            <p:cNvPr id="20" name="图表 19">
              <a:extLst>
                <a:ext uri="{FF2B5EF4-FFF2-40B4-BE49-F238E27FC236}">
                  <a16:creationId xmlns:a16="http://schemas.microsoft.com/office/drawing/2014/main" xmlns="" id="{1F2122A8-A1E7-6A43-BE31-7E8EF8AAA941}"/>
                </a:ext>
              </a:extLst>
            </p:cNvPr>
            <p:cNvGraphicFramePr/>
            <p:nvPr>
              <p:extLst>
                <p:ext uri="{D42A27DB-BD31-4B8C-83A1-F6EECF244321}">
                  <p14:modId xmlns:p14="http://schemas.microsoft.com/office/powerpoint/2010/main" val="867741133"/>
                </p:ext>
              </p:extLst>
            </p:nvPr>
          </p:nvGraphicFramePr>
          <p:xfrm>
            <a:off x="6353290" y="2384602"/>
            <a:ext cx="5620858" cy="3260866"/>
          </p:xfrm>
          <a:graphic>
            <a:graphicData uri="http://schemas.openxmlformats.org/drawingml/2006/chart">
              <c:chart xmlns:c="http://schemas.openxmlformats.org/drawingml/2006/chart" xmlns:r="http://schemas.openxmlformats.org/officeDocument/2006/relationships" r:id="rId2"/>
            </a:graphicData>
          </a:graphic>
        </p:graphicFrame>
        <p:sp>
          <p:nvSpPr>
            <p:cNvPr id="21" name="矩形 20">
              <a:extLst>
                <a:ext uri="{FF2B5EF4-FFF2-40B4-BE49-F238E27FC236}">
                  <a16:creationId xmlns:a16="http://schemas.microsoft.com/office/drawing/2014/main" xmlns="" id="{1DFAB74F-307B-EC48-9CBB-272409C8F6C8}"/>
                </a:ext>
              </a:extLst>
            </p:cNvPr>
            <p:cNvSpPr/>
            <p:nvPr/>
          </p:nvSpPr>
          <p:spPr>
            <a:xfrm>
              <a:off x="10865146" y="2526660"/>
              <a:ext cx="782587"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单位：</a:t>
              </a:r>
              <a:r>
                <a:rPr lang="en-US"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ndParaRPr>
            </a:p>
          </p:txBody>
        </p:sp>
      </p:grpSp>
      <p:sp>
        <p:nvSpPr>
          <p:cNvPr id="22" name="矩形 21">
            <a:extLst>
              <a:ext uri="{FF2B5EF4-FFF2-40B4-BE49-F238E27FC236}">
                <a16:creationId xmlns:a16="http://schemas.microsoft.com/office/drawing/2014/main" xmlns="" id="{5C9DD539-08CE-7044-8125-308F7CE6A906}"/>
              </a:ext>
            </a:extLst>
          </p:cNvPr>
          <p:cNvSpPr/>
          <p:nvPr/>
        </p:nvSpPr>
        <p:spPr>
          <a:xfrm>
            <a:off x="6699488" y="2103282"/>
            <a:ext cx="4236720" cy="492443"/>
          </a:xfrm>
          <a:prstGeom prst="rect">
            <a:avLst/>
          </a:prstGeom>
        </p:spPr>
        <p:txBody>
          <a:bodyPr wrap="square">
            <a:spAutoFit/>
          </a:bodyPr>
          <a:lstStyle/>
          <a:p>
            <a:pPr algn="ctr"/>
            <a:r>
              <a:rPr lang="zh-CN" altLang="en-US" sz="1400" dirty="0">
                <a:latin typeface="+mn-ea"/>
                <a:cs typeface="Times New Roman" panose="02020603050405020304" pitchFamily="18" charset="0"/>
              </a:rPr>
              <a:t>全球部分国家IPv6用户率发展情况</a:t>
            </a:r>
            <a:endParaRPr lang="en-US" altLang="zh-CN" sz="1400" dirty="0">
              <a:latin typeface="+mn-ea"/>
              <a:cs typeface="Times New Roman" panose="02020603050405020304" pitchFamily="18" charset="0"/>
            </a:endParaRPr>
          </a:p>
          <a:p>
            <a:pPr algn="ctr"/>
            <a:r>
              <a:rPr lang="zh-CN" altLang="en-US" sz="1200" i="1" dirty="0">
                <a:latin typeface="+mn-ea"/>
                <a:cs typeface="Times New Roman" panose="02020603050405020304" pitchFamily="18" charset="0"/>
              </a:rPr>
              <a:t>（</a:t>
            </a:r>
            <a:r>
              <a:rPr lang="en-US" altLang="zh-CN" sz="1200" i="1" dirty="0">
                <a:latin typeface="+mn-ea"/>
                <a:cs typeface="Times New Roman" panose="02020603050405020304" pitchFamily="18" charset="0"/>
              </a:rPr>
              <a:t>2017.08 VS 2018.</a:t>
            </a:r>
            <a:r>
              <a:rPr lang="en-US" altLang="zh-Hans" sz="1200" i="1" dirty="0">
                <a:latin typeface="+mn-ea"/>
                <a:cs typeface="Times New Roman" panose="02020603050405020304" pitchFamily="18" charset="0"/>
              </a:rPr>
              <a:t>12</a:t>
            </a:r>
            <a:r>
              <a:rPr lang="zh-CN" altLang="en-US" sz="1200" i="1" dirty="0">
                <a:latin typeface="+mn-ea"/>
                <a:cs typeface="Times New Roman" panose="02020603050405020304" pitchFamily="18" charset="0"/>
              </a:rPr>
              <a:t>）</a:t>
            </a:r>
            <a:endParaRPr lang="zh-CN" altLang="en-US" sz="1200" i="1" dirty="0">
              <a:latin typeface="+mn-ea"/>
            </a:endParaRPr>
          </a:p>
        </p:txBody>
      </p:sp>
    </p:spTree>
    <p:extLst>
      <p:ext uri="{BB962C8B-B14F-4D97-AF65-F5344CB8AC3E}">
        <p14:creationId xmlns:p14="http://schemas.microsoft.com/office/powerpoint/2010/main" val="3777932570"/>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3B6E0F-A2A6-2740-B390-58909664D5EA}"/>
              </a:ext>
            </a:extLst>
          </p:cNvPr>
          <p:cNvSpPr>
            <a:spLocks noGrp="1"/>
          </p:cNvSpPr>
          <p:nvPr>
            <p:ph type="title"/>
          </p:nvPr>
        </p:nvSpPr>
        <p:spPr>
          <a:xfrm>
            <a:off x="412073" y="356249"/>
            <a:ext cx="8028543" cy="504885"/>
          </a:xfrm>
        </p:spPr>
        <p:txBody>
          <a:bodyPr vert="horz" lIns="91440" tIns="45720" rIns="91440" bIns="45720" rtlCol="0" anchor="ctr">
            <a:normAutofit fontScale="90000"/>
          </a:bodyPr>
          <a:lstStyle/>
          <a:p>
            <a:r>
              <a:rPr kumimoji="1" lang="zh-CN" altLang="en-US" dirty="0"/>
              <a:t>加强</a:t>
            </a:r>
            <a:r>
              <a:rPr kumimoji="1" lang="en-US" altLang="zh-Hans" dirty="0"/>
              <a:t>IPv6</a:t>
            </a:r>
            <a:r>
              <a:rPr kumimoji="1" lang="zh-CN" altLang="en-US" dirty="0"/>
              <a:t>技术人才培养</a:t>
            </a:r>
            <a:endParaRPr kumimoji="1" lang="zh-CN" altLang="en-US" dirty="0">
              <a:solidFill>
                <a:srgbClr val="12436D"/>
              </a:solidFill>
              <a:latin typeface="Microsoft YaHei" panose="020B0503020204020204" pitchFamily="34" charset="-122"/>
              <a:ea typeface="Microsoft YaHei" panose="020B0503020204020204" pitchFamily="34" charset="-122"/>
            </a:endParaRPr>
          </a:p>
        </p:txBody>
      </p:sp>
      <p:sp>
        <p:nvSpPr>
          <p:cNvPr id="6" name="文本框 1">
            <a:extLst>
              <a:ext uri="{FF2B5EF4-FFF2-40B4-BE49-F238E27FC236}">
                <a16:creationId xmlns:a16="http://schemas.microsoft.com/office/drawing/2014/main" xmlns="" id="{D96810F0-1F4D-F847-8CE2-B1FE6154B9E4}"/>
              </a:ext>
            </a:extLst>
          </p:cNvPr>
          <p:cNvSpPr txBox="1"/>
          <p:nvPr/>
        </p:nvSpPr>
        <p:spPr>
          <a:xfrm>
            <a:off x="457113" y="1437846"/>
            <a:ext cx="3880528" cy="2615973"/>
          </a:xfrm>
          <a:prstGeom prst="rect">
            <a:avLst/>
          </a:prstGeom>
          <a:noFill/>
        </p:spPr>
        <p:txBody>
          <a:bodyPr wrap="square" rtlCol="0">
            <a:spAutoFit/>
          </a:bodyPr>
          <a:lstStyle>
            <a:defPPr>
              <a:defRPr lang="zh-CN"/>
            </a:defPPr>
            <a:lvl1pPr marL="457200" indent="-457200">
              <a:lnSpc>
                <a:spcPct val="150000"/>
              </a:lnSpc>
              <a:buClr>
                <a:srgbClr val="FF0000"/>
              </a:buClr>
              <a:buFont typeface="Wingdings" charset="2"/>
              <a:buChar char="u"/>
              <a:defRPr kumimoji="1" sz="2400">
                <a:latin typeface="微软雅黑"/>
                <a:ea typeface="微软雅黑"/>
                <a:cs typeface="微软雅黑"/>
              </a:defRPr>
            </a:lvl1pPr>
          </a:lstStyle>
          <a:p>
            <a:pPr marL="304808" indent="-304808">
              <a:lnSpc>
                <a:spcPct val="140000"/>
              </a:lnSpc>
              <a:buClr>
                <a:srgbClr val="349EEB"/>
              </a:buClr>
              <a:buFont typeface="Wingdings" pitchFamily="2" charset="2"/>
              <a:buChar char="u"/>
            </a:pPr>
            <a:r>
              <a:rPr lang="zh-CN" altLang="en-US" sz="1700" dirty="0">
                <a:latin typeface="Arial" panose="020B0604020202020204" pitchFamily="34" charset="0"/>
                <a:cs typeface="Arial" panose="020B0604020202020204" pitchFamily="34" charset="0"/>
              </a:rPr>
              <a:t>据不完全统计（来自</a:t>
            </a:r>
            <a:r>
              <a:rPr lang="en-US" altLang="zh-CN" sz="1700" dirty="0">
                <a:latin typeface="Arial" panose="020B0604020202020204" pitchFamily="34" charset="0"/>
                <a:cs typeface="Arial" panose="020B0604020202020204" pitchFamily="34" charset="0"/>
              </a:rPr>
              <a:t>9</a:t>
            </a:r>
            <a:r>
              <a:rPr lang="en-US" altLang="zh-Hans" sz="1700" dirty="0">
                <a:latin typeface="Arial" panose="020B0604020202020204" pitchFamily="34" charset="0"/>
                <a:cs typeface="Arial" panose="020B0604020202020204" pitchFamily="34" charset="0"/>
              </a:rPr>
              <a:t>8</a:t>
            </a:r>
            <a:r>
              <a:rPr lang="zh-CN" altLang="en-US" sz="1700" dirty="0">
                <a:latin typeface="Arial" panose="020B0604020202020204" pitchFamily="34" charset="0"/>
                <a:cs typeface="Arial" panose="020B0604020202020204" pitchFamily="34" charset="0"/>
              </a:rPr>
              <a:t>个项目的数据），目前报上来的成果有发表论文</a:t>
            </a:r>
            <a:r>
              <a:rPr lang="en-US" altLang="zh-CN" sz="1700" dirty="0">
                <a:latin typeface="Arial" panose="020B0604020202020204" pitchFamily="34" charset="0"/>
                <a:cs typeface="Arial" panose="020B0604020202020204" pitchFamily="34" charset="0"/>
              </a:rPr>
              <a:t>18</a:t>
            </a:r>
            <a:r>
              <a:rPr lang="en-US" altLang="zh-Hans" sz="1700" dirty="0">
                <a:latin typeface="Arial" panose="020B0604020202020204" pitchFamily="34" charset="0"/>
                <a:cs typeface="Arial" panose="020B0604020202020204" pitchFamily="34" charset="0"/>
              </a:rPr>
              <a:t>9</a:t>
            </a:r>
            <a:r>
              <a:rPr lang="zh-CN" altLang="en-US" sz="1700" dirty="0">
                <a:latin typeface="Arial" panose="020B0604020202020204" pitchFamily="34" charset="0"/>
                <a:cs typeface="Arial" panose="020B0604020202020204" pitchFamily="34" charset="0"/>
              </a:rPr>
              <a:t>篇、申请软著</a:t>
            </a:r>
            <a:r>
              <a:rPr lang="en-US" altLang="zh-Hans" sz="1700" dirty="0">
                <a:latin typeface="Arial" panose="020B0604020202020204" pitchFamily="34" charset="0"/>
                <a:cs typeface="Arial" panose="020B0604020202020204" pitchFamily="34" charset="0"/>
              </a:rPr>
              <a:t>71</a:t>
            </a:r>
            <a:r>
              <a:rPr lang="zh-CN" altLang="en-US" sz="1700" dirty="0">
                <a:latin typeface="Arial" panose="020B0604020202020204" pitchFamily="34" charset="0"/>
                <a:cs typeface="Arial" panose="020B0604020202020204" pitchFamily="34" charset="0"/>
              </a:rPr>
              <a:t>项，申请专利</a:t>
            </a:r>
            <a:r>
              <a:rPr lang="en-US" altLang="zh-CN" sz="1700" dirty="0">
                <a:latin typeface="Arial" panose="020B0604020202020204" pitchFamily="34" charset="0"/>
                <a:cs typeface="Arial" panose="020B0604020202020204" pitchFamily="34" charset="0"/>
              </a:rPr>
              <a:t>61</a:t>
            </a:r>
            <a:r>
              <a:rPr lang="zh-CN" altLang="en-US" sz="1700" dirty="0">
                <a:latin typeface="Arial" panose="020B0604020202020204" pitchFamily="34" charset="0"/>
                <a:cs typeface="Arial" panose="020B0604020202020204" pitchFamily="34" charset="0"/>
              </a:rPr>
              <a:t>项。另外还完成了数十个可以在纯</a:t>
            </a:r>
            <a:r>
              <a:rPr lang="zh-CN" altLang="zh-CN" sz="1700" dirty="0">
                <a:latin typeface="Arial" panose="020B0604020202020204" pitchFamily="34" charset="0"/>
                <a:cs typeface="Arial" panose="020B0604020202020204" pitchFamily="34" charset="0"/>
              </a:rPr>
              <a:t>I</a:t>
            </a:r>
            <a:r>
              <a:rPr lang="en-US" altLang="zh-CN" sz="1700" dirty="0">
                <a:latin typeface="Arial" panose="020B0604020202020204" pitchFamily="34" charset="0"/>
                <a:cs typeface="Arial" panose="020B0604020202020204" pitchFamily="34" charset="0"/>
              </a:rPr>
              <a:t>Pv6</a:t>
            </a:r>
            <a:r>
              <a:rPr lang="zh-CN" altLang="en-US" sz="1700" dirty="0">
                <a:latin typeface="Arial" panose="020B0604020202020204" pitchFamily="34" charset="0"/>
                <a:cs typeface="Arial" panose="020B0604020202020204" pitchFamily="34" charset="0"/>
              </a:rPr>
              <a:t>网络环境下运行的软件应用系统、</a:t>
            </a:r>
            <a:r>
              <a:rPr lang="en-US" altLang="zh-CN" sz="1700" dirty="0">
                <a:latin typeface="Arial" panose="020B0604020202020204" pitchFamily="34" charset="0"/>
                <a:cs typeface="Arial" panose="020B0604020202020204" pitchFamily="34" charset="0"/>
              </a:rPr>
              <a:t>APP</a:t>
            </a:r>
            <a:r>
              <a:rPr lang="zh-CN" altLang="en-US" sz="1700" dirty="0">
                <a:latin typeface="Arial" panose="020B0604020202020204" pitchFamily="34" charset="0"/>
                <a:cs typeface="Arial" panose="020B0604020202020204" pitchFamily="34" charset="0"/>
              </a:rPr>
              <a:t>、网站以及硬件设备等不同形式和应用的科技成果。</a:t>
            </a:r>
            <a:endParaRPr lang="en-US" altLang="zh-CN" sz="1700" dirty="0">
              <a:latin typeface="Arial" panose="020B0604020202020204" pitchFamily="34" charset="0"/>
              <a:cs typeface="Arial" panose="020B0604020202020204" pitchFamily="34" charset="0"/>
            </a:endParaRPr>
          </a:p>
        </p:txBody>
      </p:sp>
      <p:graphicFrame>
        <p:nvGraphicFramePr>
          <p:cNvPr id="7" name="表格 6">
            <a:extLst>
              <a:ext uri="{FF2B5EF4-FFF2-40B4-BE49-F238E27FC236}">
                <a16:creationId xmlns:a16="http://schemas.microsoft.com/office/drawing/2014/main" xmlns="" id="{D928CB51-AAA1-6A43-B05D-9B98DFCFDE91}"/>
              </a:ext>
            </a:extLst>
          </p:cNvPr>
          <p:cNvGraphicFramePr>
            <a:graphicFrameLocks noGrp="1"/>
          </p:cNvGraphicFramePr>
          <p:nvPr>
            <p:extLst>
              <p:ext uri="{D42A27DB-BD31-4B8C-83A1-F6EECF244321}">
                <p14:modId xmlns:p14="http://schemas.microsoft.com/office/powerpoint/2010/main" val="2121141614"/>
              </p:ext>
            </p:extLst>
          </p:nvPr>
        </p:nvGraphicFramePr>
        <p:xfrm>
          <a:off x="4413842" y="1510010"/>
          <a:ext cx="7201528" cy="1478902"/>
        </p:xfrm>
        <a:graphic>
          <a:graphicData uri="http://schemas.openxmlformats.org/drawingml/2006/table">
            <a:tbl>
              <a:tblPr firstRow="1" bandRow="1">
                <a:tableStyleId>{5C22544A-7EE6-4342-B048-85BDC9FD1C3A}</a:tableStyleId>
              </a:tblPr>
              <a:tblGrid>
                <a:gridCol w="692553">
                  <a:extLst>
                    <a:ext uri="{9D8B030D-6E8A-4147-A177-3AD203B41FA5}">
                      <a16:colId xmlns:a16="http://schemas.microsoft.com/office/drawing/2014/main" xmlns="" val="20000"/>
                    </a:ext>
                  </a:extLst>
                </a:gridCol>
                <a:gridCol w="608588">
                  <a:extLst>
                    <a:ext uri="{9D8B030D-6E8A-4147-A177-3AD203B41FA5}">
                      <a16:colId xmlns:a16="http://schemas.microsoft.com/office/drawing/2014/main" xmlns="" val="20001"/>
                    </a:ext>
                  </a:extLst>
                </a:gridCol>
                <a:gridCol w="1095301">
                  <a:extLst>
                    <a:ext uri="{9D8B030D-6E8A-4147-A177-3AD203B41FA5}">
                      <a16:colId xmlns:a16="http://schemas.microsoft.com/office/drawing/2014/main" xmlns="" val="20002"/>
                    </a:ext>
                  </a:extLst>
                </a:gridCol>
                <a:gridCol w="1523569">
                  <a:extLst>
                    <a:ext uri="{9D8B030D-6E8A-4147-A177-3AD203B41FA5}">
                      <a16:colId xmlns:a16="http://schemas.microsoft.com/office/drawing/2014/main" xmlns="" val="20003"/>
                    </a:ext>
                  </a:extLst>
                </a:gridCol>
                <a:gridCol w="608588">
                  <a:extLst>
                    <a:ext uri="{9D8B030D-6E8A-4147-A177-3AD203B41FA5}">
                      <a16:colId xmlns:a16="http://schemas.microsoft.com/office/drawing/2014/main" xmlns="" val="20004"/>
                    </a:ext>
                  </a:extLst>
                </a:gridCol>
                <a:gridCol w="608588">
                  <a:extLst>
                    <a:ext uri="{9D8B030D-6E8A-4147-A177-3AD203B41FA5}">
                      <a16:colId xmlns:a16="http://schemas.microsoft.com/office/drawing/2014/main" xmlns="" val="20005"/>
                    </a:ext>
                  </a:extLst>
                </a:gridCol>
                <a:gridCol w="617106">
                  <a:extLst>
                    <a:ext uri="{9D8B030D-6E8A-4147-A177-3AD203B41FA5}">
                      <a16:colId xmlns:a16="http://schemas.microsoft.com/office/drawing/2014/main" xmlns="" val="20006"/>
                    </a:ext>
                  </a:extLst>
                </a:gridCol>
                <a:gridCol w="830129">
                  <a:extLst>
                    <a:ext uri="{9D8B030D-6E8A-4147-A177-3AD203B41FA5}">
                      <a16:colId xmlns:a16="http://schemas.microsoft.com/office/drawing/2014/main" xmlns="" val="20007"/>
                    </a:ext>
                  </a:extLst>
                </a:gridCol>
                <a:gridCol w="617106">
                  <a:extLst>
                    <a:ext uri="{9D8B030D-6E8A-4147-A177-3AD203B41FA5}">
                      <a16:colId xmlns:a16="http://schemas.microsoft.com/office/drawing/2014/main" xmlns="" val="20008"/>
                    </a:ext>
                  </a:extLst>
                </a:gridCol>
              </a:tblGrid>
              <a:tr h="473056">
                <a:tc rowSpan="2">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年份</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gridSpan="5">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技术成果</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h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tc h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tc h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tc h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tc gridSpan="3">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知识产权</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h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tc h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xmlns="" val="10000"/>
                  </a:ext>
                </a:extLst>
              </a:tr>
              <a:tr h="335281">
                <a:tc vMerge="1">
                  <a:txBody>
                    <a:bodyPr/>
                    <a:lstStyle/>
                    <a:p>
                      <a:pPr algn="ctr"/>
                      <a:endParaRPr lang="zh-CN" altLang="en-US" sz="2400" dirty="0">
                        <a:latin typeface="微软雅黑" panose="020B0503020204020204" pitchFamily="34" charset="-122"/>
                        <a:ea typeface="微软雅黑" panose="020B0503020204020204" pitchFamily="34" charset="-122"/>
                      </a:endParaRPr>
                    </a:p>
                  </a:txBody>
                  <a:tcPr/>
                </a:tc>
                <a:tc>
                  <a:txBody>
                    <a:bodyPr/>
                    <a:lstStyle/>
                    <a:p>
                      <a:pPr algn="ctr">
                        <a:lnSpc>
                          <a:spcPct val="100000"/>
                        </a:lnSpc>
                      </a:pPr>
                      <a:r>
                        <a:rPr lang="zh-CN" altLang="zh-CN"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硬件</a:t>
                      </a:r>
                      <a:endPar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zh-CN" altLang="zh-CN"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软件平台 </a:t>
                      </a:r>
                      <a:endPar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zh-CN" altLang="zh-CN"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软件应用系统 </a:t>
                      </a:r>
                      <a:endPar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en-US" altLang="zh-CN"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APP</a:t>
                      </a:r>
                      <a:endPar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网站</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专利</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著作权</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tc>
                  <a:txBody>
                    <a:bodyPr/>
                    <a:lstStyle/>
                    <a:p>
                      <a:pPr algn="ctr">
                        <a:lnSpc>
                          <a:spcPct val="100000"/>
                        </a:lnSpc>
                      </a:pPr>
                      <a:r>
                        <a:rPr lang="zh-CN" altLang="en-US" sz="1600" b="1"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论文</a:t>
                      </a:r>
                    </a:p>
                  </a:txBody>
                  <a:tcPr marT="45721" marB="4572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9EEB"/>
                    </a:solidFill>
                  </a:tcPr>
                </a:tc>
                <a:extLst>
                  <a:ext uri="{0D108BD9-81ED-4DB2-BD59-A6C34878D82A}">
                    <a16:rowId xmlns:a16="http://schemas.microsoft.com/office/drawing/2014/main" xmlns="" val="10001"/>
                  </a:ext>
                </a:extLst>
              </a:tr>
              <a:tr h="335281">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2015</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4</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12</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r>
                        <a:rPr lang="en-US" altLang="zh-Hans"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4</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r>
                        <a:rPr lang="en-US" altLang="zh-Hans"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r>
                        <a:rPr lang="en-US" altLang="zh-Hans"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34</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Hans"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34</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Hans"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95</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35281">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2016</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6</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20</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28</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20</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16</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27</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37</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94</a:t>
                      </a:r>
                      <a:endParaRPr lang="zh-CN" altLang="en-US"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sp>
        <p:nvSpPr>
          <p:cNvPr id="9" name="文本框 1">
            <a:extLst>
              <a:ext uri="{FF2B5EF4-FFF2-40B4-BE49-F238E27FC236}">
                <a16:creationId xmlns:a16="http://schemas.microsoft.com/office/drawing/2014/main" xmlns="" id="{23FAB5EB-03D7-4649-AD64-526909E5AFB6}"/>
              </a:ext>
            </a:extLst>
          </p:cNvPr>
          <p:cNvSpPr txBox="1"/>
          <p:nvPr/>
        </p:nvSpPr>
        <p:spPr>
          <a:xfrm>
            <a:off x="4956314" y="3461465"/>
            <a:ext cx="6659058" cy="2749984"/>
          </a:xfrm>
          <a:prstGeom prst="rect">
            <a:avLst/>
          </a:prstGeom>
          <a:noFill/>
        </p:spPr>
        <p:txBody>
          <a:bodyPr wrap="square" rtlCol="0">
            <a:spAutoFit/>
          </a:bodyPr>
          <a:lstStyle>
            <a:defPPr>
              <a:defRPr lang="zh-CN"/>
            </a:defPPr>
            <a:lvl1pPr marL="457200" indent="-457200">
              <a:lnSpc>
                <a:spcPct val="150000"/>
              </a:lnSpc>
              <a:buClr>
                <a:srgbClr val="FF0000"/>
              </a:buClr>
              <a:buFont typeface="Wingdings" charset="2"/>
              <a:buChar char="u"/>
              <a:defRPr kumimoji="1" sz="2400">
                <a:latin typeface="微软雅黑"/>
                <a:ea typeface="微软雅黑"/>
                <a:cs typeface="微软雅黑"/>
              </a:defRPr>
            </a:lvl1pPr>
          </a:lstStyle>
          <a:p>
            <a:pPr marL="304808" indent="-304808">
              <a:lnSpc>
                <a:spcPct val="130000"/>
              </a:lnSpc>
              <a:buClr>
                <a:srgbClr val="349EEB"/>
              </a:buClr>
              <a:buFont typeface="Wingdings" pitchFamily="2" charset="2"/>
              <a:buChar char="u"/>
            </a:pPr>
            <a:r>
              <a:rPr lang="zh-CN" altLang="en-US" sz="1700" dirty="0">
                <a:latin typeface="Arial" panose="020B0604020202020204" pitchFamily="34" charset="0"/>
                <a:cs typeface="Arial" panose="020B0604020202020204" pitchFamily="34" charset="0"/>
              </a:rPr>
              <a:t>有不少项目在国家和地方以及学校各类大赛中获奖</a:t>
            </a:r>
            <a:endParaRPr lang="en-US" altLang="zh-CN" sz="1700" dirty="0">
              <a:latin typeface="Arial" panose="020B0604020202020204" pitchFamily="34" charset="0"/>
              <a:cs typeface="Arial" panose="020B0604020202020204" pitchFamily="34" charset="0"/>
            </a:endParaRPr>
          </a:p>
          <a:p>
            <a:pPr marL="482613" lvl="1" indent="-165104">
              <a:lnSpc>
                <a:spcPct val="130000"/>
              </a:lnSpc>
              <a:spcBef>
                <a:spcPts val="601"/>
              </a:spcBef>
              <a:buFont typeface=".AppleSystemUIFont"/>
              <a:buChar char="-"/>
            </a:pPr>
            <a:r>
              <a:rPr lang="zh-CN" altLang="en-US" sz="1600" dirty="0">
                <a:solidFill>
                  <a:srgbClr val="000000"/>
                </a:solidFill>
                <a:latin typeface="Arial" panose="020B0604020202020204" pitchFamily="34" charset="0"/>
                <a:ea typeface="微软雅黑"/>
                <a:cs typeface="Arial" panose="020B0604020202020204" pitchFamily="34" charset="0"/>
              </a:rPr>
              <a:t>2017年第四届全国高校软件定义网络（SDN）应用创新开发大赛全国三等奖</a:t>
            </a:r>
            <a:r>
              <a:rPr lang="en-US" altLang="zh-CN" sz="1600" dirty="0">
                <a:solidFill>
                  <a:srgbClr val="000000"/>
                </a:solidFill>
                <a:latin typeface="Arial" panose="020B0604020202020204" pitchFamily="34" charset="0"/>
                <a:ea typeface="微软雅黑"/>
                <a:cs typeface="Arial" panose="020B0604020202020204" pitchFamily="34" charset="0"/>
              </a:rPr>
              <a:t>1</a:t>
            </a:r>
            <a:r>
              <a:rPr lang="zh-CN" altLang="en-US" sz="1600" dirty="0">
                <a:solidFill>
                  <a:srgbClr val="000000"/>
                </a:solidFill>
                <a:latin typeface="Arial" panose="020B0604020202020204" pitchFamily="34" charset="0"/>
                <a:ea typeface="微软雅黑"/>
                <a:cs typeface="Arial" panose="020B0604020202020204" pitchFamily="34" charset="0"/>
              </a:rPr>
              <a:t>项</a:t>
            </a:r>
          </a:p>
          <a:p>
            <a:pPr marL="482613" lvl="1" indent="-165104">
              <a:lnSpc>
                <a:spcPct val="130000"/>
              </a:lnSpc>
              <a:buFont typeface=".AppleSystemUIFont"/>
              <a:buChar char="-"/>
            </a:pPr>
            <a:r>
              <a:rPr lang="zh-CN" altLang="en-US" sz="1600" dirty="0">
                <a:solidFill>
                  <a:srgbClr val="000000"/>
                </a:solidFill>
                <a:latin typeface="Arial" panose="020B0604020202020204" pitchFamily="34" charset="0"/>
                <a:cs typeface="Arial" panose="020B0604020202020204" pitchFamily="34" charset="0"/>
              </a:rPr>
              <a:t>第六届三亚微型创意企业创业大赛学生组总决赛一等奖</a:t>
            </a:r>
            <a:r>
              <a:rPr lang="en-US" altLang="zh-CN" sz="1600" dirty="0">
                <a:solidFill>
                  <a:srgbClr val="000000"/>
                </a:solidFill>
                <a:latin typeface="Arial" panose="020B0604020202020204" pitchFamily="34" charset="0"/>
                <a:cs typeface="Arial" panose="020B0604020202020204" pitchFamily="34" charset="0"/>
              </a:rPr>
              <a:t>1</a:t>
            </a:r>
            <a:r>
              <a:rPr lang="zh-CN" altLang="en-US" sz="1600" dirty="0">
                <a:solidFill>
                  <a:srgbClr val="000000"/>
                </a:solidFill>
                <a:latin typeface="Arial" panose="020B0604020202020204" pitchFamily="34" charset="0"/>
                <a:cs typeface="Arial" panose="020B0604020202020204" pitchFamily="34" charset="0"/>
              </a:rPr>
              <a:t>项</a:t>
            </a:r>
            <a:endParaRPr lang="en-US" altLang="zh-CN" sz="1600" dirty="0">
              <a:solidFill>
                <a:srgbClr val="000000"/>
              </a:solidFill>
              <a:latin typeface="Arial" panose="020B0604020202020204" pitchFamily="34" charset="0"/>
              <a:cs typeface="Arial" panose="020B0604020202020204" pitchFamily="34" charset="0"/>
            </a:endParaRPr>
          </a:p>
          <a:p>
            <a:pPr marL="482613" lvl="1" indent="-165104">
              <a:lnSpc>
                <a:spcPct val="130000"/>
              </a:lnSpc>
              <a:buFont typeface=".AppleSystemUIFont"/>
              <a:buChar char="-"/>
            </a:pPr>
            <a:r>
              <a:rPr lang="zh-CN" altLang="en-US" sz="1600" dirty="0">
                <a:solidFill>
                  <a:srgbClr val="000000"/>
                </a:solidFill>
                <a:latin typeface="Arial" panose="020B0604020202020204" pitchFamily="34" charset="0"/>
                <a:cs typeface="Arial" panose="020B0604020202020204" pitchFamily="34" charset="0"/>
              </a:rPr>
              <a:t>第三届全国研究生移动终端应用设计创新大赛三等奖</a:t>
            </a:r>
            <a:r>
              <a:rPr lang="en-US" altLang="zh-CN" sz="1600" dirty="0">
                <a:solidFill>
                  <a:srgbClr val="000000"/>
                </a:solidFill>
                <a:latin typeface="Arial" panose="020B0604020202020204" pitchFamily="34" charset="0"/>
                <a:cs typeface="Arial" panose="020B0604020202020204" pitchFamily="34" charset="0"/>
              </a:rPr>
              <a:t>1</a:t>
            </a:r>
            <a:r>
              <a:rPr lang="zh-CN" altLang="en-US" sz="1600" dirty="0">
                <a:solidFill>
                  <a:srgbClr val="000000"/>
                </a:solidFill>
                <a:latin typeface="Arial" panose="020B0604020202020204" pitchFamily="34" charset="0"/>
                <a:cs typeface="Arial" panose="020B0604020202020204" pitchFamily="34" charset="0"/>
              </a:rPr>
              <a:t>项</a:t>
            </a:r>
            <a:endParaRPr lang="en-US" altLang="zh-CN" sz="1600" dirty="0">
              <a:solidFill>
                <a:srgbClr val="000000"/>
              </a:solidFill>
              <a:latin typeface="Arial" panose="020B0604020202020204" pitchFamily="34" charset="0"/>
              <a:cs typeface="Arial" panose="020B0604020202020204" pitchFamily="34" charset="0"/>
            </a:endParaRPr>
          </a:p>
          <a:p>
            <a:pPr marL="482613" lvl="1" indent="-165104">
              <a:lnSpc>
                <a:spcPct val="130000"/>
              </a:lnSpc>
              <a:buFont typeface=".AppleSystemUIFont"/>
              <a:buChar char="-"/>
            </a:pPr>
            <a:r>
              <a:rPr lang="zh-CN" altLang="en-US" sz="1600" dirty="0">
                <a:solidFill>
                  <a:srgbClr val="000000"/>
                </a:solidFill>
                <a:latin typeface="Arial" panose="020B0604020202020204" pitchFamily="34" charset="0"/>
                <a:ea typeface="微软雅黑"/>
                <a:cs typeface="Arial" panose="020B0604020202020204" pitchFamily="34" charset="0"/>
              </a:rPr>
              <a:t>获得全国大学生计算机设计大赛团队赛二等奖1项</a:t>
            </a:r>
            <a:endParaRPr lang="en-US" altLang="zh-CN" sz="1600" dirty="0">
              <a:solidFill>
                <a:srgbClr val="000000"/>
              </a:solidFill>
              <a:latin typeface="Arial" panose="020B0604020202020204" pitchFamily="34" charset="0"/>
              <a:ea typeface="微软雅黑"/>
              <a:cs typeface="Arial" panose="020B0604020202020204" pitchFamily="34" charset="0"/>
            </a:endParaRPr>
          </a:p>
          <a:p>
            <a:pPr marL="482613" lvl="1" indent="-165104">
              <a:lnSpc>
                <a:spcPct val="130000"/>
              </a:lnSpc>
              <a:buFont typeface=".AppleSystemUIFont"/>
              <a:buChar char="-"/>
            </a:pPr>
            <a:r>
              <a:rPr lang="zh-CN" altLang="en-US" sz="1600" dirty="0">
                <a:solidFill>
                  <a:srgbClr val="000000"/>
                </a:solidFill>
                <a:latin typeface="Arial" panose="020B0604020202020204" pitchFamily="34" charset="0"/>
                <a:ea typeface="微软雅黑"/>
                <a:cs typeface="Arial" panose="020B0604020202020204" pitchFamily="34" charset="0"/>
              </a:rPr>
              <a:t>2017年SDN全国创新大赛二等奖</a:t>
            </a:r>
            <a:r>
              <a:rPr lang="zh-CN" altLang="zh-CN" sz="1600" dirty="0">
                <a:solidFill>
                  <a:srgbClr val="000000"/>
                </a:solidFill>
                <a:latin typeface="Arial" panose="020B0604020202020204" pitchFamily="34" charset="0"/>
                <a:ea typeface="微软雅黑"/>
                <a:cs typeface="Arial" panose="020B0604020202020204" pitchFamily="34" charset="0"/>
              </a:rPr>
              <a:t>1</a:t>
            </a:r>
            <a:r>
              <a:rPr lang="zh-CN" altLang="en-US" sz="1600" dirty="0">
                <a:solidFill>
                  <a:srgbClr val="000000"/>
                </a:solidFill>
                <a:latin typeface="Arial" panose="020B0604020202020204" pitchFamily="34" charset="0"/>
                <a:ea typeface="微软雅黑"/>
                <a:cs typeface="Arial" panose="020B0604020202020204" pitchFamily="34" charset="0"/>
              </a:rPr>
              <a:t>项</a:t>
            </a:r>
            <a:endParaRPr lang="en-US" altLang="zh-CN" sz="1600" dirty="0">
              <a:solidFill>
                <a:srgbClr val="000000"/>
              </a:solidFill>
              <a:latin typeface="Arial" panose="020B0604020202020204" pitchFamily="34" charset="0"/>
              <a:ea typeface="微软雅黑"/>
              <a:cs typeface="Arial" panose="020B0604020202020204" pitchFamily="34" charset="0"/>
            </a:endParaRPr>
          </a:p>
          <a:p>
            <a:pPr marL="482613" lvl="1" indent="-165104">
              <a:lnSpc>
                <a:spcPct val="130000"/>
              </a:lnSpc>
              <a:buFont typeface=".AppleSystemUIFont"/>
              <a:buChar char="-"/>
            </a:pPr>
            <a:r>
              <a:rPr lang="zh-CN" altLang="en-US" sz="1600" dirty="0">
                <a:solidFill>
                  <a:srgbClr val="000000"/>
                </a:solidFill>
                <a:latin typeface="Arial" panose="020B0604020202020204" pitchFamily="34" charset="0"/>
                <a:ea typeface="微软雅黑"/>
                <a:cs typeface="Arial" panose="020B0604020202020204" pitchFamily="34" charset="0"/>
              </a:rPr>
              <a:t>下一代互联网技术创新大赛获奖</a:t>
            </a:r>
            <a:r>
              <a:rPr lang="en-US" altLang="zh-CN" sz="1600" dirty="0">
                <a:solidFill>
                  <a:srgbClr val="000000"/>
                </a:solidFill>
                <a:latin typeface="Arial" panose="020B0604020202020204" pitchFamily="34" charset="0"/>
                <a:ea typeface="微软雅黑"/>
                <a:cs typeface="Arial" panose="020B0604020202020204" pitchFamily="34" charset="0"/>
              </a:rPr>
              <a:t>57</a:t>
            </a:r>
            <a:r>
              <a:rPr lang="zh-CN" altLang="en-US" sz="1600" dirty="0">
                <a:solidFill>
                  <a:srgbClr val="000000"/>
                </a:solidFill>
                <a:latin typeface="Arial" panose="020B0604020202020204" pitchFamily="34" charset="0"/>
                <a:ea typeface="微软雅黑"/>
                <a:cs typeface="Arial" panose="020B0604020202020204" pitchFamily="34" charset="0"/>
              </a:rPr>
              <a:t>项</a:t>
            </a:r>
            <a:r>
              <a:rPr lang="en-US" altLang="zh-CN" sz="1600" dirty="0">
                <a:solidFill>
                  <a:srgbClr val="000000"/>
                </a:solidFill>
                <a:latin typeface="Arial" panose="020B0604020202020204" pitchFamily="34" charset="0"/>
                <a:ea typeface="微软雅黑"/>
                <a:cs typeface="Arial" panose="020B0604020202020204" pitchFamily="34" charset="0"/>
              </a:rPr>
              <a:t>       </a:t>
            </a:r>
          </a:p>
        </p:txBody>
      </p:sp>
      <p:sp>
        <p:nvSpPr>
          <p:cNvPr id="10" name="矩形 9">
            <a:extLst>
              <a:ext uri="{FF2B5EF4-FFF2-40B4-BE49-F238E27FC236}">
                <a16:creationId xmlns:a16="http://schemas.microsoft.com/office/drawing/2014/main" xmlns="" id="{BD5DA2A0-9F6B-DB46-BF1D-92223D9AB3FC}"/>
              </a:ext>
            </a:extLst>
          </p:cNvPr>
          <p:cNvSpPr/>
          <p:nvPr/>
        </p:nvSpPr>
        <p:spPr>
          <a:xfrm>
            <a:off x="457113" y="4372179"/>
            <a:ext cx="3956729" cy="1150956"/>
          </a:xfrm>
          <a:prstGeom prst="rect">
            <a:avLst/>
          </a:prstGeom>
        </p:spPr>
        <p:txBody>
          <a:bodyPr wrap="square">
            <a:spAutoFit/>
          </a:bodyPr>
          <a:lstStyle/>
          <a:p>
            <a:pPr marL="285757" lvl="1" indent="-285757">
              <a:lnSpc>
                <a:spcPct val="140000"/>
              </a:lnSpc>
              <a:buClr>
                <a:srgbClr val="349EEB"/>
              </a:buClr>
              <a:buFont typeface="Wingdings" pitchFamily="2" charset="2"/>
              <a:buChar char="u"/>
            </a:pPr>
            <a:r>
              <a:rPr kumimoji="1" lang="zh-CN" altLang="en-US" sz="1700" dirty="0">
                <a:latin typeface="Arial" panose="020B0604020202020204" pitchFamily="34" charset="0"/>
                <a:cs typeface="Arial" panose="020B0604020202020204" pitchFamily="34" charset="0"/>
              </a:rPr>
              <a:t>在首批</a:t>
            </a:r>
            <a:r>
              <a:rPr kumimoji="1" lang="zh-CN" altLang="zh-CN" sz="1700" dirty="0">
                <a:latin typeface="Arial" panose="020B0604020202020204" pitchFamily="34" charset="0"/>
                <a:cs typeface="Arial" panose="020B0604020202020204" pitchFamily="34" charset="0"/>
              </a:rPr>
              <a:t>28</a:t>
            </a:r>
            <a:r>
              <a:rPr kumimoji="1" lang="zh-CN" altLang="en-US" sz="1700" dirty="0">
                <a:latin typeface="Arial" panose="020B0604020202020204" pitchFamily="34" charset="0"/>
                <a:cs typeface="Arial" panose="020B0604020202020204" pitchFamily="34" charset="0"/>
              </a:rPr>
              <a:t>个通过验收的项目中，有</a:t>
            </a:r>
            <a:r>
              <a:rPr kumimoji="1" lang="en-US" altLang="zh-CN" sz="1700" dirty="0">
                <a:latin typeface="Arial" panose="020B0604020202020204" pitchFamily="34" charset="0"/>
                <a:cs typeface="Arial" panose="020B0604020202020204" pitchFamily="34" charset="0"/>
              </a:rPr>
              <a:t>5</a:t>
            </a:r>
            <a:r>
              <a:rPr kumimoji="1" lang="zh-CN" altLang="en-US" sz="1700" dirty="0">
                <a:latin typeface="Arial" panose="020B0604020202020204" pitchFamily="34" charset="0"/>
                <a:cs typeface="Arial" panose="020B0604020202020204" pitchFamily="34" charset="0"/>
              </a:rPr>
              <a:t>个项目成果获得专家认可，建议赛尔开展应用推广。</a:t>
            </a:r>
            <a:endParaRPr kumimoji="1" lang="en-US" altLang="zh-CN" sz="17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xmlns="" id="{119948C3-24E1-5645-BC39-7A8CDB675E86}"/>
              </a:ext>
            </a:extLst>
          </p:cNvPr>
          <p:cNvSpPr/>
          <p:nvPr/>
        </p:nvSpPr>
        <p:spPr>
          <a:xfrm>
            <a:off x="3403846" y="921113"/>
            <a:ext cx="5955476" cy="523220"/>
          </a:xfrm>
          <a:prstGeom prst="rect">
            <a:avLst/>
          </a:prstGeom>
        </p:spPr>
        <p:txBody>
          <a:bodyPr wrap="none">
            <a:spAutoFit/>
          </a:bodyPr>
          <a:lstStyle/>
          <a:p>
            <a:r>
              <a:rPr lang="en-US" altLang="zh-Hans" sz="2800" b="1" dirty="0"/>
              <a:t>2015</a:t>
            </a:r>
            <a:r>
              <a:rPr lang="zh-Hans" altLang="en-US" sz="2800" b="1" dirty="0"/>
              <a:t>～</a:t>
            </a:r>
            <a:r>
              <a:rPr lang="en-US" altLang="zh-Hans" sz="2800" b="1" dirty="0"/>
              <a:t>2016</a:t>
            </a:r>
            <a:r>
              <a:rPr lang="zh-Hans" altLang="en-US" sz="2800" b="1" dirty="0"/>
              <a:t>年成果汇报（创新项目）</a:t>
            </a:r>
            <a:endParaRPr lang="zh-CN" altLang="en-US" sz="2800" b="1" dirty="0"/>
          </a:p>
        </p:txBody>
      </p:sp>
    </p:spTree>
    <p:extLst>
      <p:ext uri="{BB962C8B-B14F-4D97-AF65-F5344CB8AC3E}">
        <p14:creationId xmlns:p14="http://schemas.microsoft.com/office/powerpoint/2010/main" val="77179955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68795" y="2680716"/>
            <a:ext cx="8326024" cy="2328671"/>
          </a:xfrm>
        </p:spPr>
        <p:txBody>
          <a:bodyPr>
            <a:normAutofit/>
          </a:bodyPr>
          <a:lstStyle/>
          <a:p>
            <a:pPr>
              <a:lnSpc>
                <a:spcPct val="150000"/>
              </a:lnSpc>
            </a:pPr>
            <a:r>
              <a:rPr lang="zh-Hans" altLang="en-US" dirty="0">
                <a:solidFill>
                  <a:srgbClr val="12436D"/>
                </a:solidFill>
              </a:rPr>
              <a:t>教育网特色服务</a:t>
            </a:r>
            <a:endParaRPr lang="zh-CN" altLang="en-US" dirty="0">
              <a:solidFill>
                <a:srgbClr val="12436D"/>
              </a:solidFill>
            </a:endParaRPr>
          </a:p>
        </p:txBody>
      </p:sp>
      <p:sp>
        <p:nvSpPr>
          <p:cNvPr id="4" name="文本框 3">
            <a:extLst>
              <a:ext uri="{FF2B5EF4-FFF2-40B4-BE49-F238E27FC236}">
                <a16:creationId xmlns:a16="http://schemas.microsoft.com/office/drawing/2014/main" xmlns="" id="{DBE8F4CD-8DC0-304F-818C-35F3B9436A7A}"/>
              </a:ext>
            </a:extLst>
          </p:cNvPr>
          <p:cNvSpPr txBox="1"/>
          <p:nvPr/>
        </p:nvSpPr>
        <p:spPr>
          <a:xfrm>
            <a:off x="702652" y="4365511"/>
            <a:ext cx="3786187" cy="2169825"/>
          </a:xfrm>
          <a:prstGeom prst="rect">
            <a:avLst/>
          </a:prstGeom>
          <a:noFill/>
        </p:spPr>
        <p:txBody>
          <a:bodyPr wrap="square" rtlCol="0">
            <a:spAutoFit/>
          </a:bodyPr>
          <a:lstStyle/>
          <a:p>
            <a:pPr>
              <a:lnSpc>
                <a:spcPct val="150000"/>
              </a:lnSpc>
            </a:pPr>
            <a:r>
              <a:rPr kumimoji="1" lang="en-US" altLang="zh-Hans" dirty="0">
                <a:solidFill>
                  <a:schemeClr val="tx1">
                    <a:lumMod val="85000"/>
                    <a:lumOff val="15000"/>
                  </a:schemeClr>
                </a:solidFill>
              </a:rPr>
              <a:t>【</a:t>
            </a:r>
            <a:r>
              <a:rPr kumimoji="1" lang="zh-Hans" altLang="en-US" dirty="0">
                <a:solidFill>
                  <a:schemeClr val="tx1">
                    <a:lumMod val="85000"/>
                    <a:lumOff val="15000"/>
                  </a:schemeClr>
                </a:solidFill>
              </a:rPr>
              <a:t>校园网基础设施建设服务</a:t>
            </a:r>
            <a:r>
              <a:rPr kumimoji="1" lang="en-US" altLang="zh-Hans" dirty="0">
                <a:solidFill>
                  <a:schemeClr val="tx1">
                    <a:lumMod val="85000"/>
                    <a:lumOff val="15000"/>
                  </a:schemeClr>
                </a:solidFill>
              </a:rPr>
              <a:t>】</a:t>
            </a:r>
          </a:p>
          <a:p>
            <a:pPr>
              <a:lnSpc>
                <a:spcPct val="150000"/>
              </a:lnSpc>
            </a:pPr>
            <a:r>
              <a:rPr kumimoji="1" lang="en-US" altLang="zh-Hans" dirty="0">
                <a:solidFill>
                  <a:schemeClr val="tx1">
                    <a:lumMod val="85000"/>
                    <a:lumOff val="15000"/>
                  </a:schemeClr>
                </a:solidFill>
              </a:rPr>
              <a:t>【</a:t>
            </a:r>
            <a:r>
              <a:rPr kumimoji="1" lang="zh-Hans" altLang="en-US" dirty="0">
                <a:solidFill>
                  <a:schemeClr val="tx1">
                    <a:lumMod val="85000"/>
                    <a:lumOff val="15000"/>
                  </a:schemeClr>
                </a:solidFill>
              </a:rPr>
              <a:t>国际带宽保障服务</a:t>
            </a:r>
            <a:r>
              <a:rPr kumimoji="1" lang="en-US" altLang="zh-Hans" dirty="0">
                <a:solidFill>
                  <a:schemeClr val="tx1">
                    <a:lumMod val="85000"/>
                    <a:lumOff val="15000"/>
                  </a:schemeClr>
                </a:solidFill>
              </a:rPr>
              <a:t>】</a:t>
            </a:r>
          </a:p>
          <a:p>
            <a:pPr>
              <a:lnSpc>
                <a:spcPct val="150000"/>
              </a:lnSpc>
            </a:pPr>
            <a:r>
              <a:rPr kumimoji="1" lang="en-US" altLang="zh-Hans" dirty="0">
                <a:solidFill>
                  <a:schemeClr val="tx1">
                    <a:lumMod val="85000"/>
                    <a:lumOff val="15000"/>
                  </a:schemeClr>
                </a:solidFill>
              </a:rPr>
              <a:t>【</a:t>
            </a:r>
            <a:r>
              <a:rPr kumimoji="1" lang="zh-Hans" altLang="en-US" dirty="0">
                <a:solidFill>
                  <a:schemeClr val="tx1">
                    <a:lumMod val="85000"/>
                    <a:lumOff val="15000"/>
                  </a:schemeClr>
                </a:solidFill>
              </a:rPr>
              <a:t>网络安全服务</a:t>
            </a:r>
            <a:r>
              <a:rPr kumimoji="1" lang="en-US" altLang="zh-Hans" dirty="0">
                <a:solidFill>
                  <a:schemeClr val="tx1">
                    <a:lumMod val="85000"/>
                    <a:lumOff val="15000"/>
                  </a:schemeClr>
                </a:solidFill>
              </a:rPr>
              <a:t>】</a:t>
            </a:r>
          </a:p>
          <a:p>
            <a:pPr>
              <a:lnSpc>
                <a:spcPct val="150000"/>
              </a:lnSpc>
            </a:pPr>
            <a:r>
              <a:rPr kumimoji="1" lang="en-US" altLang="zh-Hans" dirty="0">
                <a:solidFill>
                  <a:schemeClr val="tx1">
                    <a:lumMod val="85000"/>
                    <a:lumOff val="15000"/>
                  </a:schemeClr>
                </a:solidFill>
              </a:rPr>
              <a:t>【</a:t>
            </a:r>
            <a:r>
              <a:rPr kumimoji="1" lang="zh-Hans" altLang="en-US" dirty="0">
                <a:solidFill>
                  <a:schemeClr val="tx1">
                    <a:lumMod val="85000"/>
                    <a:lumOff val="15000"/>
                  </a:schemeClr>
                </a:solidFill>
              </a:rPr>
              <a:t>特色应用服务</a:t>
            </a:r>
            <a:r>
              <a:rPr kumimoji="1" lang="en-US" altLang="zh-Hans" dirty="0">
                <a:solidFill>
                  <a:schemeClr val="tx1">
                    <a:lumMod val="85000"/>
                    <a:lumOff val="15000"/>
                  </a:schemeClr>
                </a:solidFill>
              </a:rPr>
              <a:t>】</a:t>
            </a:r>
          </a:p>
          <a:p>
            <a:pPr>
              <a:lnSpc>
                <a:spcPct val="150000"/>
              </a:lnSpc>
            </a:pPr>
            <a:r>
              <a:rPr kumimoji="1" lang="en-US" altLang="zh-Hans" dirty="0">
                <a:solidFill>
                  <a:schemeClr val="tx1">
                    <a:lumMod val="85000"/>
                    <a:lumOff val="15000"/>
                  </a:schemeClr>
                </a:solidFill>
              </a:rPr>
              <a:t>【</a:t>
            </a:r>
            <a:r>
              <a:rPr kumimoji="1" lang="zh-Hans" altLang="en-US" dirty="0">
                <a:solidFill>
                  <a:schemeClr val="tx1">
                    <a:lumMod val="85000"/>
                    <a:lumOff val="15000"/>
                  </a:schemeClr>
                </a:solidFill>
              </a:rPr>
              <a:t>教育云服务探索</a:t>
            </a:r>
            <a:r>
              <a:rPr kumimoji="1" lang="en-US" altLang="zh-Hans" dirty="0">
                <a:solidFill>
                  <a:schemeClr val="tx1">
                    <a:lumMod val="85000"/>
                    <a:lumOff val="15000"/>
                  </a:schemeClr>
                </a:solidFill>
              </a:rPr>
              <a:t>】</a:t>
            </a:r>
            <a:endParaRPr kumimoji="1" lang="zh-CN" altLang="en-US" dirty="0">
              <a:solidFill>
                <a:schemeClr val="tx1">
                  <a:lumMod val="85000"/>
                  <a:lumOff val="15000"/>
                </a:schemeClr>
              </a:solidFill>
            </a:endParaRPr>
          </a:p>
        </p:txBody>
      </p:sp>
    </p:spTree>
    <p:extLst>
      <p:ext uri="{BB962C8B-B14F-4D97-AF65-F5344CB8AC3E}">
        <p14:creationId xmlns:p14="http://schemas.microsoft.com/office/powerpoint/2010/main" val="2403677681"/>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D3DEB895-5F5A-5547-84F1-A32F886E45E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3052" t="14040" r="6769" b="20357"/>
          <a:stretch/>
        </p:blipFill>
        <p:spPr>
          <a:xfrm>
            <a:off x="4387029" y="4166794"/>
            <a:ext cx="3681851" cy="2259406"/>
          </a:xfrm>
          <a:custGeom>
            <a:avLst/>
            <a:gdLst>
              <a:gd name="connsiteX0" fmla="*/ 0 w 3061652"/>
              <a:gd name="connsiteY0" fmla="*/ 0 h 2897634"/>
              <a:gd name="connsiteX1" fmla="*/ 3061652 w 3061652"/>
              <a:gd name="connsiteY1" fmla="*/ 0 h 2897634"/>
              <a:gd name="connsiteX2" fmla="*/ 3061652 w 3061652"/>
              <a:gd name="connsiteY2" fmla="*/ 2897634 h 2897634"/>
              <a:gd name="connsiteX3" fmla="*/ 0 w 3061652"/>
              <a:gd name="connsiteY3" fmla="*/ 2897634 h 2897634"/>
            </a:gdLst>
            <a:ahLst/>
            <a:cxnLst>
              <a:cxn ang="0">
                <a:pos x="connsiteX0" y="connsiteY0"/>
              </a:cxn>
              <a:cxn ang="0">
                <a:pos x="connsiteX1" y="connsiteY1"/>
              </a:cxn>
              <a:cxn ang="0">
                <a:pos x="connsiteX2" y="connsiteY2"/>
              </a:cxn>
              <a:cxn ang="0">
                <a:pos x="connsiteX3" y="connsiteY3"/>
              </a:cxn>
            </a:cxnLst>
            <a:rect l="l" t="t" r="r" b="b"/>
            <a:pathLst>
              <a:path w="3061652" h="2897634">
                <a:moveTo>
                  <a:pt x="0" y="0"/>
                </a:moveTo>
                <a:lnTo>
                  <a:pt x="3061652" y="0"/>
                </a:lnTo>
                <a:lnTo>
                  <a:pt x="3061652" y="2897634"/>
                </a:lnTo>
                <a:lnTo>
                  <a:pt x="0" y="2897634"/>
                </a:lnTo>
                <a:close/>
              </a:path>
            </a:pathLst>
          </a:custGeom>
        </p:spPr>
      </p:pic>
      <p:pic>
        <p:nvPicPr>
          <p:cNvPr id="29" name="图片 28">
            <a:extLst>
              <a:ext uri="{FF2B5EF4-FFF2-40B4-BE49-F238E27FC236}">
                <a16:creationId xmlns:a16="http://schemas.microsoft.com/office/drawing/2014/main" xmlns="" id="{6C360B6C-DED8-D940-A128-D695BB100F2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rcRect l="28223" t="16074" r="13173" b="34552"/>
          <a:stretch/>
        </p:blipFill>
        <p:spPr>
          <a:xfrm>
            <a:off x="630259" y="4166794"/>
            <a:ext cx="3575780" cy="2259406"/>
          </a:xfrm>
          <a:custGeom>
            <a:avLst/>
            <a:gdLst>
              <a:gd name="connsiteX0" fmla="*/ 0 w 3061652"/>
              <a:gd name="connsiteY0" fmla="*/ 0 h 2897634"/>
              <a:gd name="connsiteX1" fmla="*/ 3061652 w 3061652"/>
              <a:gd name="connsiteY1" fmla="*/ 0 h 2897634"/>
              <a:gd name="connsiteX2" fmla="*/ 3061652 w 3061652"/>
              <a:gd name="connsiteY2" fmla="*/ 2897634 h 2897634"/>
              <a:gd name="connsiteX3" fmla="*/ 0 w 3061652"/>
              <a:gd name="connsiteY3" fmla="*/ 2897634 h 2897634"/>
            </a:gdLst>
            <a:ahLst/>
            <a:cxnLst>
              <a:cxn ang="0">
                <a:pos x="connsiteX0" y="connsiteY0"/>
              </a:cxn>
              <a:cxn ang="0">
                <a:pos x="connsiteX1" y="connsiteY1"/>
              </a:cxn>
              <a:cxn ang="0">
                <a:pos x="connsiteX2" y="connsiteY2"/>
              </a:cxn>
              <a:cxn ang="0">
                <a:pos x="connsiteX3" y="connsiteY3"/>
              </a:cxn>
            </a:cxnLst>
            <a:rect l="l" t="t" r="r" b="b"/>
            <a:pathLst>
              <a:path w="3061652" h="2897634">
                <a:moveTo>
                  <a:pt x="0" y="0"/>
                </a:moveTo>
                <a:lnTo>
                  <a:pt x="3061652" y="0"/>
                </a:lnTo>
                <a:lnTo>
                  <a:pt x="3061652" y="2897634"/>
                </a:lnTo>
                <a:lnTo>
                  <a:pt x="0" y="2897634"/>
                </a:lnTo>
                <a:close/>
              </a:path>
            </a:pathLst>
          </a:custGeom>
        </p:spPr>
      </p:pic>
      <p:pic>
        <p:nvPicPr>
          <p:cNvPr id="28" name="图片 27">
            <a:extLst>
              <a:ext uri="{FF2B5EF4-FFF2-40B4-BE49-F238E27FC236}">
                <a16:creationId xmlns:a16="http://schemas.microsoft.com/office/drawing/2014/main" xmlns="" id="{58D57A5A-0EF6-FA41-8EF8-E2A030D385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86" t="24893" r="19061" b="591"/>
          <a:stretch/>
        </p:blipFill>
        <p:spPr>
          <a:xfrm>
            <a:off x="8259077" y="1679843"/>
            <a:ext cx="3323323" cy="2314062"/>
          </a:xfrm>
          <a:custGeom>
            <a:avLst/>
            <a:gdLst>
              <a:gd name="connsiteX0" fmla="*/ 0 w 3061652"/>
              <a:gd name="connsiteY0" fmla="*/ 0 h 2897634"/>
              <a:gd name="connsiteX1" fmla="*/ 3061652 w 3061652"/>
              <a:gd name="connsiteY1" fmla="*/ 0 h 2897634"/>
              <a:gd name="connsiteX2" fmla="*/ 3061652 w 3061652"/>
              <a:gd name="connsiteY2" fmla="*/ 2897634 h 2897634"/>
              <a:gd name="connsiteX3" fmla="*/ 0 w 3061652"/>
              <a:gd name="connsiteY3" fmla="*/ 2897634 h 2897634"/>
            </a:gdLst>
            <a:ahLst/>
            <a:cxnLst>
              <a:cxn ang="0">
                <a:pos x="connsiteX0" y="connsiteY0"/>
              </a:cxn>
              <a:cxn ang="0">
                <a:pos x="connsiteX1" y="connsiteY1"/>
              </a:cxn>
              <a:cxn ang="0">
                <a:pos x="connsiteX2" y="connsiteY2"/>
              </a:cxn>
              <a:cxn ang="0">
                <a:pos x="connsiteX3" y="connsiteY3"/>
              </a:cxn>
            </a:cxnLst>
            <a:rect l="l" t="t" r="r" b="b"/>
            <a:pathLst>
              <a:path w="3061652" h="2897634">
                <a:moveTo>
                  <a:pt x="0" y="0"/>
                </a:moveTo>
                <a:lnTo>
                  <a:pt x="3061652" y="0"/>
                </a:lnTo>
                <a:lnTo>
                  <a:pt x="3061652" y="2897634"/>
                </a:lnTo>
                <a:lnTo>
                  <a:pt x="0" y="2897634"/>
                </a:lnTo>
                <a:close/>
              </a:path>
            </a:pathLst>
          </a:custGeom>
        </p:spPr>
      </p:pic>
      <p:pic>
        <p:nvPicPr>
          <p:cNvPr id="27" name="图片 26">
            <a:extLst>
              <a:ext uri="{FF2B5EF4-FFF2-40B4-BE49-F238E27FC236}">
                <a16:creationId xmlns:a16="http://schemas.microsoft.com/office/drawing/2014/main" xmlns="" id="{395221BB-69BE-844C-A6FF-E41B60E4C45F}"/>
              </a:ext>
            </a:extLst>
          </p:cNvPr>
          <p:cNvPicPr>
            <a:picLocks noChangeAspect="1"/>
          </p:cNvPicPr>
          <p:nvPr/>
        </p:nvPicPr>
        <p:blipFill rotWithShape="1">
          <a:blip r:embed="rId8"/>
          <a:srcRect l="7353" t="11111" r="2333" b="3427"/>
          <a:stretch/>
        </p:blipFill>
        <p:spPr>
          <a:xfrm>
            <a:off x="4387029" y="1679844"/>
            <a:ext cx="3681851" cy="2317947"/>
          </a:xfrm>
          <a:prstGeom prst="rect">
            <a:avLst/>
          </a:prstGeom>
        </p:spPr>
      </p:pic>
      <p:sp>
        <p:nvSpPr>
          <p:cNvPr id="2" name="标题 1">
            <a:extLst>
              <a:ext uri="{FF2B5EF4-FFF2-40B4-BE49-F238E27FC236}">
                <a16:creationId xmlns:a16="http://schemas.microsoft.com/office/drawing/2014/main" xmlns="" id="{8882A654-521A-564A-972E-674008163E51}"/>
              </a:ext>
            </a:extLst>
          </p:cNvPr>
          <p:cNvSpPr>
            <a:spLocks noGrp="1"/>
          </p:cNvSpPr>
          <p:nvPr>
            <p:ph type="title"/>
          </p:nvPr>
        </p:nvSpPr>
        <p:spPr/>
        <p:txBody>
          <a:bodyPr>
            <a:normAutofit fontScale="90000"/>
          </a:bodyPr>
          <a:lstStyle/>
          <a:p>
            <a:r>
              <a:rPr kumimoji="1" lang="zh-Hans" altLang="en-US" dirty="0"/>
              <a:t>一、</a:t>
            </a:r>
            <a:r>
              <a:rPr kumimoji="1" lang="zh-CN" altLang="en-US" dirty="0"/>
              <a:t>校园网基础设施建设服务</a:t>
            </a:r>
          </a:p>
        </p:txBody>
      </p:sp>
      <p:sp>
        <p:nvSpPr>
          <p:cNvPr id="4" name="矩形 3">
            <a:extLst>
              <a:ext uri="{FF2B5EF4-FFF2-40B4-BE49-F238E27FC236}">
                <a16:creationId xmlns:a16="http://schemas.microsoft.com/office/drawing/2014/main" xmlns="" id="{6D2956DA-0FC4-294A-B405-FADBF9F5B144}"/>
              </a:ext>
            </a:extLst>
          </p:cNvPr>
          <p:cNvSpPr/>
          <p:nvPr/>
        </p:nvSpPr>
        <p:spPr>
          <a:xfrm>
            <a:off x="630261" y="1161534"/>
            <a:ext cx="2749471" cy="400110"/>
          </a:xfrm>
          <a:prstGeom prst="rect">
            <a:avLst/>
          </a:prstGeom>
        </p:spPr>
        <p:txBody>
          <a:bodyPr wrap="none">
            <a:spAutoFit/>
          </a:bodyPr>
          <a:lstStyle/>
          <a:p>
            <a:r>
              <a:rPr lang="zh-CN" altLang="en-US" sz="2000" b="1" dirty="0">
                <a:latin typeface="微软雅黑"/>
                <a:sym typeface="Impact" pitchFamily="34" charset="0"/>
              </a:rPr>
              <a:t>高校无线网络建设服务</a:t>
            </a:r>
            <a:endParaRPr lang="zh-CN" altLang="en-US" sz="2000" b="1" dirty="0"/>
          </a:p>
        </p:txBody>
      </p:sp>
      <p:pic>
        <p:nvPicPr>
          <p:cNvPr id="7" name="图片 6">
            <a:extLst>
              <a:ext uri="{FF2B5EF4-FFF2-40B4-BE49-F238E27FC236}">
                <a16:creationId xmlns:a16="http://schemas.microsoft.com/office/drawing/2014/main" xmlns="" id="{B28A6779-8592-DA4F-9B1B-5D2453C53BC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rcRect l="19816" t="15208" r="994" b="1891"/>
          <a:stretch/>
        </p:blipFill>
        <p:spPr>
          <a:xfrm>
            <a:off x="630261" y="1679846"/>
            <a:ext cx="3584991" cy="2317946"/>
          </a:xfrm>
          <a:custGeom>
            <a:avLst/>
            <a:gdLst>
              <a:gd name="connsiteX0" fmla="*/ 0 w 3780230"/>
              <a:gd name="connsiteY0" fmla="*/ 0 h 2461548"/>
              <a:gd name="connsiteX1" fmla="*/ 3780230 w 3780230"/>
              <a:gd name="connsiteY1" fmla="*/ 0 h 2461548"/>
              <a:gd name="connsiteX2" fmla="*/ 3780230 w 3780230"/>
              <a:gd name="connsiteY2" fmla="*/ 2461548 h 2461548"/>
              <a:gd name="connsiteX3" fmla="*/ 0 w 3780230"/>
              <a:gd name="connsiteY3" fmla="*/ 2461548 h 2461548"/>
            </a:gdLst>
            <a:ahLst/>
            <a:cxnLst>
              <a:cxn ang="0">
                <a:pos x="connsiteX0" y="connsiteY0"/>
              </a:cxn>
              <a:cxn ang="0">
                <a:pos x="connsiteX1" y="connsiteY1"/>
              </a:cxn>
              <a:cxn ang="0">
                <a:pos x="connsiteX2" y="connsiteY2"/>
              </a:cxn>
              <a:cxn ang="0">
                <a:pos x="connsiteX3" y="connsiteY3"/>
              </a:cxn>
            </a:cxnLst>
            <a:rect l="l" t="t" r="r" b="b"/>
            <a:pathLst>
              <a:path w="3780230" h="2461548">
                <a:moveTo>
                  <a:pt x="0" y="0"/>
                </a:moveTo>
                <a:lnTo>
                  <a:pt x="3780230" y="0"/>
                </a:lnTo>
                <a:lnTo>
                  <a:pt x="3780230" y="2461548"/>
                </a:lnTo>
                <a:lnTo>
                  <a:pt x="0" y="2461548"/>
                </a:lnTo>
                <a:close/>
              </a:path>
            </a:pathLst>
          </a:custGeom>
        </p:spPr>
      </p:pic>
      <p:sp>
        <p:nvSpPr>
          <p:cNvPr id="11" name="任意多边形 23">
            <a:extLst>
              <a:ext uri="{FF2B5EF4-FFF2-40B4-BE49-F238E27FC236}">
                <a16:creationId xmlns:a16="http://schemas.microsoft.com/office/drawing/2014/main" xmlns="" id="{3F0FAB46-B5D9-BF41-946D-13A7C5868BE4}"/>
              </a:ext>
            </a:extLst>
          </p:cNvPr>
          <p:cNvSpPr/>
          <p:nvPr/>
        </p:nvSpPr>
        <p:spPr>
          <a:xfrm>
            <a:off x="630261" y="3539328"/>
            <a:ext cx="3584990" cy="458464"/>
          </a:xfrm>
          <a:custGeom>
            <a:avLst/>
            <a:gdLst>
              <a:gd name="connsiteX0" fmla="*/ 0 w 2228712"/>
              <a:gd name="connsiteY0" fmla="*/ 0 h 458464"/>
              <a:gd name="connsiteX1" fmla="*/ 2228712 w 2228712"/>
              <a:gd name="connsiteY1" fmla="*/ 0 h 458464"/>
              <a:gd name="connsiteX2" fmla="*/ 2228712 w 2228712"/>
              <a:gd name="connsiteY2" fmla="*/ 458464 h 458464"/>
              <a:gd name="connsiteX3" fmla="*/ 0 w 2228712"/>
              <a:gd name="connsiteY3" fmla="*/ 458464 h 458464"/>
              <a:gd name="connsiteX4" fmla="*/ 0 w 2228712"/>
              <a:gd name="connsiteY4" fmla="*/ 0 h 45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712" h="458464">
                <a:moveTo>
                  <a:pt x="0" y="0"/>
                </a:moveTo>
                <a:lnTo>
                  <a:pt x="2228712" y="0"/>
                </a:lnTo>
                <a:lnTo>
                  <a:pt x="2228712" y="458464"/>
                </a:lnTo>
                <a:lnTo>
                  <a:pt x="0" y="458464"/>
                </a:lnTo>
                <a:lnTo>
                  <a:pt x="0" y="0"/>
                </a:lnTo>
                <a:close/>
              </a:path>
            </a:pathLst>
          </a:custGeom>
          <a:solidFill>
            <a:srgbClr val="349EEB">
              <a:alpha val="7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10" name="矩形 9">
            <a:extLst>
              <a:ext uri="{FF2B5EF4-FFF2-40B4-BE49-F238E27FC236}">
                <a16:creationId xmlns:a16="http://schemas.microsoft.com/office/drawing/2014/main" xmlns="" id="{A034A908-8415-014B-8146-930034BEC083}"/>
              </a:ext>
            </a:extLst>
          </p:cNvPr>
          <p:cNvSpPr/>
          <p:nvPr/>
        </p:nvSpPr>
        <p:spPr>
          <a:xfrm>
            <a:off x="630261" y="3527344"/>
            <a:ext cx="3584990" cy="418191"/>
          </a:xfrm>
          <a:prstGeom prst="rect">
            <a:avLst/>
          </a:prstGeom>
        </p:spPr>
        <p:txBody>
          <a:bodyPr wrap="square" anchor="ctr">
            <a:spAutoFit/>
          </a:bodyPr>
          <a:lstStyle/>
          <a:p>
            <a:pPr lvl="0" algn="ctr">
              <a:lnSpc>
                <a:spcPct val="150000"/>
              </a:lnSpc>
            </a:pPr>
            <a:r>
              <a:rPr lang="zh-CN" altLang="en-US" sz="1600" b="1" kern="0" spc="-30" dirty="0">
                <a:solidFill>
                  <a:schemeClr val="bg1"/>
                </a:solidFill>
                <a:latin typeface="思源黑体 CN Bold" panose="020B0800000000000000" pitchFamily="34" charset="-122"/>
                <a:ea typeface="思源黑体 CN Bold" panose="020B0800000000000000" pitchFamily="34" charset="-122"/>
              </a:rPr>
              <a:t>天大新校区校园网络建设运行服务项目</a:t>
            </a:r>
          </a:p>
        </p:txBody>
      </p:sp>
      <p:sp>
        <p:nvSpPr>
          <p:cNvPr id="12" name="任意多边形 23">
            <a:extLst>
              <a:ext uri="{FF2B5EF4-FFF2-40B4-BE49-F238E27FC236}">
                <a16:creationId xmlns:a16="http://schemas.microsoft.com/office/drawing/2014/main" xmlns="" id="{4F24FA48-03F3-C442-9ACF-5252F61129D4}"/>
              </a:ext>
            </a:extLst>
          </p:cNvPr>
          <p:cNvSpPr/>
          <p:nvPr/>
        </p:nvSpPr>
        <p:spPr>
          <a:xfrm>
            <a:off x="4390041" y="3539328"/>
            <a:ext cx="3688048" cy="458464"/>
          </a:xfrm>
          <a:custGeom>
            <a:avLst/>
            <a:gdLst>
              <a:gd name="connsiteX0" fmla="*/ 0 w 2228712"/>
              <a:gd name="connsiteY0" fmla="*/ 0 h 458464"/>
              <a:gd name="connsiteX1" fmla="*/ 2228712 w 2228712"/>
              <a:gd name="connsiteY1" fmla="*/ 0 h 458464"/>
              <a:gd name="connsiteX2" fmla="*/ 2228712 w 2228712"/>
              <a:gd name="connsiteY2" fmla="*/ 458464 h 458464"/>
              <a:gd name="connsiteX3" fmla="*/ 0 w 2228712"/>
              <a:gd name="connsiteY3" fmla="*/ 458464 h 458464"/>
              <a:gd name="connsiteX4" fmla="*/ 0 w 2228712"/>
              <a:gd name="connsiteY4" fmla="*/ 0 h 45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712" h="458464">
                <a:moveTo>
                  <a:pt x="0" y="0"/>
                </a:moveTo>
                <a:lnTo>
                  <a:pt x="2228712" y="0"/>
                </a:lnTo>
                <a:lnTo>
                  <a:pt x="2228712" y="458464"/>
                </a:lnTo>
                <a:lnTo>
                  <a:pt x="0" y="458464"/>
                </a:lnTo>
                <a:lnTo>
                  <a:pt x="0" y="0"/>
                </a:lnTo>
                <a:close/>
              </a:path>
            </a:pathLst>
          </a:custGeom>
          <a:solidFill>
            <a:srgbClr val="349EEB">
              <a:alpha val="7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13" name="矩形 12">
            <a:extLst>
              <a:ext uri="{FF2B5EF4-FFF2-40B4-BE49-F238E27FC236}">
                <a16:creationId xmlns:a16="http://schemas.microsoft.com/office/drawing/2014/main" xmlns="" id="{E06A1688-662D-E64F-92B2-DDA6BB473CC0}"/>
              </a:ext>
            </a:extLst>
          </p:cNvPr>
          <p:cNvSpPr/>
          <p:nvPr/>
        </p:nvSpPr>
        <p:spPr>
          <a:xfrm>
            <a:off x="4301141" y="3505607"/>
            <a:ext cx="3862838" cy="461665"/>
          </a:xfrm>
          <a:prstGeom prst="rect">
            <a:avLst/>
          </a:prstGeom>
        </p:spPr>
        <p:txBody>
          <a:bodyPr wrap="square" anchor="ctr">
            <a:spAutoFit/>
          </a:bodyPr>
          <a:lstStyle/>
          <a:p>
            <a:pPr algn="ctr">
              <a:lnSpc>
                <a:spcPct val="150000"/>
              </a:lnSpc>
            </a:pPr>
            <a:r>
              <a:rPr lang="zh-CN" altLang="en-US" sz="1600" b="1" kern="0" spc="-50" dirty="0">
                <a:solidFill>
                  <a:schemeClr val="bg1"/>
                </a:solidFill>
                <a:ea typeface="思源黑体 CN Bold" panose="020B0800000000000000" pitchFamily="34" charset="-122"/>
              </a:rPr>
              <a:t>复旦大学“银校通”智能卡网络接入项目</a:t>
            </a:r>
          </a:p>
        </p:txBody>
      </p:sp>
      <p:sp>
        <p:nvSpPr>
          <p:cNvPr id="14" name="任意多边形 23">
            <a:extLst>
              <a:ext uri="{FF2B5EF4-FFF2-40B4-BE49-F238E27FC236}">
                <a16:creationId xmlns:a16="http://schemas.microsoft.com/office/drawing/2014/main" xmlns="" id="{AC8E4803-8181-294D-9A3E-77B82BCB68DE}"/>
              </a:ext>
            </a:extLst>
          </p:cNvPr>
          <p:cNvSpPr/>
          <p:nvPr/>
        </p:nvSpPr>
        <p:spPr>
          <a:xfrm>
            <a:off x="8249868" y="3539328"/>
            <a:ext cx="3332532" cy="458464"/>
          </a:xfrm>
          <a:custGeom>
            <a:avLst/>
            <a:gdLst>
              <a:gd name="connsiteX0" fmla="*/ 0 w 2228712"/>
              <a:gd name="connsiteY0" fmla="*/ 0 h 458464"/>
              <a:gd name="connsiteX1" fmla="*/ 2228712 w 2228712"/>
              <a:gd name="connsiteY1" fmla="*/ 0 h 458464"/>
              <a:gd name="connsiteX2" fmla="*/ 2228712 w 2228712"/>
              <a:gd name="connsiteY2" fmla="*/ 458464 h 458464"/>
              <a:gd name="connsiteX3" fmla="*/ 0 w 2228712"/>
              <a:gd name="connsiteY3" fmla="*/ 458464 h 458464"/>
              <a:gd name="connsiteX4" fmla="*/ 0 w 2228712"/>
              <a:gd name="connsiteY4" fmla="*/ 0 h 45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712" h="458464">
                <a:moveTo>
                  <a:pt x="0" y="0"/>
                </a:moveTo>
                <a:lnTo>
                  <a:pt x="2228712" y="0"/>
                </a:lnTo>
                <a:lnTo>
                  <a:pt x="2228712" y="458464"/>
                </a:lnTo>
                <a:lnTo>
                  <a:pt x="0" y="458464"/>
                </a:lnTo>
                <a:lnTo>
                  <a:pt x="0" y="0"/>
                </a:lnTo>
                <a:close/>
              </a:path>
            </a:pathLst>
          </a:custGeom>
          <a:solidFill>
            <a:srgbClr val="349EEB">
              <a:alpha val="7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15" name="矩形 14">
            <a:extLst>
              <a:ext uri="{FF2B5EF4-FFF2-40B4-BE49-F238E27FC236}">
                <a16:creationId xmlns:a16="http://schemas.microsoft.com/office/drawing/2014/main" xmlns="" id="{D097D3A1-E847-594E-BAD1-222DFCCAF443}"/>
              </a:ext>
            </a:extLst>
          </p:cNvPr>
          <p:cNvSpPr/>
          <p:nvPr/>
        </p:nvSpPr>
        <p:spPr>
          <a:xfrm>
            <a:off x="8249868" y="3505606"/>
            <a:ext cx="3332532" cy="461665"/>
          </a:xfrm>
          <a:prstGeom prst="rect">
            <a:avLst/>
          </a:prstGeom>
        </p:spPr>
        <p:txBody>
          <a:bodyPr wrap="square" anchor="ctr">
            <a:spAutoFit/>
          </a:bodyPr>
          <a:lstStyle/>
          <a:p>
            <a:pPr algn="ctr">
              <a:lnSpc>
                <a:spcPct val="150000"/>
              </a:lnSpc>
            </a:pPr>
            <a:r>
              <a:rPr lang="zh-CN" altLang="en-US" sz="1600" b="1" kern="0" spc="-50" dirty="0">
                <a:solidFill>
                  <a:schemeClr val="bg1"/>
                </a:solidFill>
                <a:ea typeface="思源黑体 CN Bold" panose="020B0800000000000000" pitchFamily="34" charset="-122"/>
              </a:rPr>
              <a:t>清华大学无线校园网扩容和升级项目</a:t>
            </a:r>
          </a:p>
        </p:txBody>
      </p:sp>
      <p:sp>
        <p:nvSpPr>
          <p:cNvPr id="18" name="任意多边形 23">
            <a:extLst>
              <a:ext uri="{FF2B5EF4-FFF2-40B4-BE49-F238E27FC236}">
                <a16:creationId xmlns:a16="http://schemas.microsoft.com/office/drawing/2014/main" xmlns="" id="{C463C288-E20D-0745-A09A-9291F6808DF6}"/>
              </a:ext>
            </a:extLst>
          </p:cNvPr>
          <p:cNvSpPr/>
          <p:nvPr/>
        </p:nvSpPr>
        <p:spPr>
          <a:xfrm>
            <a:off x="630261" y="5976510"/>
            <a:ext cx="3584990" cy="458464"/>
          </a:xfrm>
          <a:custGeom>
            <a:avLst/>
            <a:gdLst>
              <a:gd name="connsiteX0" fmla="*/ 0 w 2228712"/>
              <a:gd name="connsiteY0" fmla="*/ 0 h 458464"/>
              <a:gd name="connsiteX1" fmla="*/ 2228712 w 2228712"/>
              <a:gd name="connsiteY1" fmla="*/ 0 h 458464"/>
              <a:gd name="connsiteX2" fmla="*/ 2228712 w 2228712"/>
              <a:gd name="connsiteY2" fmla="*/ 458464 h 458464"/>
              <a:gd name="connsiteX3" fmla="*/ 0 w 2228712"/>
              <a:gd name="connsiteY3" fmla="*/ 458464 h 458464"/>
              <a:gd name="connsiteX4" fmla="*/ 0 w 2228712"/>
              <a:gd name="connsiteY4" fmla="*/ 0 h 45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712" h="458464">
                <a:moveTo>
                  <a:pt x="0" y="0"/>
                </a:moveTo>
                <a:lnTo>
                  <a:pt x="2228712" y="0"/>
                </a:lnTo>
                <a:lnTo>
                  <a:pt x="2228712" y="458464"/>
                </a:lnTo>
                <a:lnTo>
                  <a:pt x="0" y="458464"/>
                </a:lnTo>
                <a:lnTo>
                  <a:pt x="0" y="0"/>
                </a:lnTo>
                <a:close/>
              </a:path>
            </a:pathLst>
          </a:custGeom>
          <a:solidFill>
            <a:srgbClr val="349EEB">
              <a:alpha val="7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19" name="矩形 18">
            <a:extLst>
              <a:ext uri="{FF2B5EF4-FFF2-40B4-BE49-F238E27FC236}">
                <a16:creationId xmlns:a16="http://schemas.microsoft.com/office/drawing/2014/main" xmlns="" id="{D8535646-19A4-CF48-9F2C-EEFEB84B0329}"/>
              </a:ext>
            </a:extLst>
          </p:cNvPr>
          <p:cNvSpPr/>
          <p:nvPr/>
        </p:nvSpPr>
        <p:spPr>
          <a:xfrm>
            <a:off x="630261" y="5964526"/>
            <a:ext cx="3584990" cy="418191"/>
          </a:xfrm>
          <a:prstGeom prst="rect">
            <a:avLst/>
          </a:prstGeom>
        </p:spPr>
        <p:txBody>
          <a:bodyPr wrap="square" anchor="ctr">
            <a:spAutoFit/>
          </a:bodyPr>
          <a:lstStyle/>
          <a:p>
            <a:pPr lvl="0" algn="ctr">
              <a:lnSpc>
                <a:spcPct val="150000"/>
              </a:lnSpc>
            </a:pPr>
            <a:r>
              <a:rPr lang="zh-CN" altLang="en-US" sz="1600" b="1" kern="0" spc="-50" dirty="0">
                <a:solidFill>
                  <a:schemeClr val="bg1"/>
                </a:solidFill>
                <a:latin typeface="思源黑体 CN Bold" panose="020B0800000000000000" pitchFamily="34" charset="-122"/>
                <a:ea typeface="思源黑体 CN Bold" panose="020B0800000000000000" pitchFamily="34" charset="-122"/>
              </a:rPr>
              <a:t>新疆财经大学数字化校园升级改造项目</a:t>
            </a:r>
          </a:p>
        </p:txBody>
      </p:sp>
      <p:sp>
        <p:nvSpPr>
          <p:cNvPr id="21" name="任意多边形 23">
            <a:extLst>
              <a:ext uri="{FF2B5EF4-FFF2-40B4-BE49-F238E27FC236}">
                <a16:creationId xmlns:a16="http://schemas.microsoft.com/office/drawing/2014/main" xmlns="" id="{41DC9E83-F8B4-734C-B696-F326328ECFF8}"/>
              </a:ext>
            </a:extLst>
          </p:cNvPr>
          <p:cNvSpPr/>
          <p:nvPr/>
        </p:nvSpPr>
        <p:spPr>
          <a:xfrm>
            <a:off x="4390040" y="5967736"/>
            <a:ext cx="3678841" cy="458464"/>
          </a:xfrm>
          <a:custGeom>
            <a:avLst/>
            <a:gdLst>
              <a:gd name="connsiteX0" fmla="*/ 0 w 2228712"/>
              <a:gd name="connsiteY0" fmla="*/ 0 h 458464"/>
              <a:gd name="connsiteX1" fmla="*/ 2228712 w 2228712"/>
              <a:gd name="connsiteY1" fmla="*/ 0 h 458464"/>
              <a:gd name="connsiteX2" fmla="*/ 2228712 w 2228712"/>
              <a:gd name="connsiteY2" fmla="*/ 458464 h 458464"/>
              <a:gd name="connsiteX3" fmla="*/ 0 w 2228712"/>
              <a:gd name="connsiteY3" fmla="*/ 458464 h 458464"/>
              <a:gd name="connsiteX4" fmla="*/ 0 w 2228712"/>
              <a:gd name="connsiteY4" fmla="*/ 0 h 45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712" h="458464">
                <a:moveTo>
                  <a:pt x="0" y="0"/>
                </a:moveTo>
                <a:lnTo>
                  <a:pt x="2228712" y="0"/>
                </a:lnTo>
                <a:lnTo>
                  <a:pt x="2228712" y="458464"/>
                </a:lnTo>
                <a:lnTo>
                  <a:pt x="0" y="458464"/>
                </a:lnTo>
                <a:lnTo>
                  <a:pt x="0" y="0"/>
                </a:lnTo>
                <a:close/>
              </a:path>
            </a:pathLst>
          </a:custGeom>
          <a:solidFill>
            <a:srgbClr val="349EEB">
              <a:alpha val="7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22" name="矩形 21">
            <a:extLst>
              <a:ext uri="{FF2B5EF4-FFF2-40B4-BE49-F238E27FC236}">
                <a16:creationId xmlns:a16="http://schemas.microsoft.com/office/drawing/2014/main" xmlns="" id="{B15B1CCF-28B6-474B-A72D-629AD9284324}"/>
              </a:ext>
            </a:extLst>
          </p:cNvPr>
          <p:cNvSpPr/>
          <p:nvPr/>
        </p:nvSpPr>
        <p:spPr>
          <a:xfrm>
            <a:off x="4390040" y="5955752"/>
            <a:ext cx="3678841" cy="418191"/>
          </a:xfrm>
          <a:prstGeom prst="rect">
            <a:avLst/>
          </a:prstGeom>
        </p:spPr>
        <p:txBody>
          <a:bodyPr wrap="square" anchor="ctr">
            <a:spAutoFit/>
          </a:bodyPr>
          <a:lstStyle/>
          <a:p>
            <a:pPr algn="ctr">
              <a:lnSpc>
                <a:spcPct val="150000"/>
              </a:lnSpc>
            </a:pPr>
            <a:r>
              <a:rPr lang="zh-CN" altLang="en-US" sz="1600" b="1" kern="0" dirty="0">
                <a:solidFill>
                  <a:schemeClr val="bg1"/>
                </a:solidFill>
                <a:ea typeface="思源黑体 CN Bold" panose="020B0800000000000000" pitchFamily="34" charset="-122"/>
              </a:rPr>
              <a:t>湖北师范大学校园无线网建设项目</a:t>
            </a:r>
          </a:p>
        </p:txBody>
      </p:sp>
      <p:pic>
        <p:nvPicPr>
          <p:cNvPr id="23" name="图片 22">
            <a:extLst>
              <a:ext uri="{FF2B5EF4-FFF2-40B4-BE49-F238E27FC236}">
                <a16:creationId xmlns:a16="http://schemas.microsoft.com/office/drawing/2014/main" xmlns="" id="{2F2AF12A-162B-644E-9643-2C3311FEDB4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rcRect t="9521"/>
          <a:stretch/>
        </p:blipFill>
        <p:spPr>
          <a:xfrm>
            <a:off x="8252880" y="4166794"/>
            <a:ext cx="3329520" cy="2259406"/>
          </a:xfrm>
          <a:prstGeom prst="rect">
            <a:avLst/>
          </a:prstGeom>
        </p:spPr>
      </p:pic>
      <p:sp>
        <p:nvSpPr>
          <p:cNvPr id="24" name="任意多边形 23">
            <a:extLst>
              <a:ext uri="{FF2B5EF4-FFF2-40B4-BE49-F238E27FC236}">
                <a16:creationId xmlns:a16="http://schemas.microsoft.com/office/drawing/2014/main" xmlns="" id="{31E5339F-193F-0D4D-BC59-4DFEE6971425}"/>
              </a:ext>
            </a:extLst>
          </p:cNvPr>
          <p:cNvSpPr/>
          <p:nvPr/>
        </p:nvSpPr>
        <p:spPr>
          <a:xfrm>
            <a:off x="8252881" y="5967736"/>
            <a:ext cx="3329520" cy="458464"/>
          </a:xfrm>
          <a:custGeom>
            <a:avLst/>
            <a:gdLst>
              <a:gd name="connsiteX0" fmla="*/ 0 w 2228712"/>
              <a:gd name="connsiteY0" fmla="*/ 0 h 458464"/>
              <a:gd name="connsiteX1" fmla="*/ 2228712 w 2228712"/>
              <a:gd name="connsiteY1" fmla="*/ 0 h 458464"/>
              <a:gd name="connsiteX2" fmla="*/ 2228712 w 2228712"/>
              <a:gd name="connsiteY2" fmla="*/ 458464 h 458464"/>
              <a:gd name="connsiteX3" fmla="*/ 0 w 2228712"/>
              <a:gd name="connsiteY3" fmla="*/ 458464 h 458464"/>
              <a:gd name="connsiteX4" fmla="*/ 0 w 2228712"/>
              <a:gd name="connsiteY4" fmla="*/ 0 h 45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712" h="458464">
                <a:moveTo>
                  <a:pt x="0" y="0"/>
                </a:moveTo>
                <a:lnTo>
                  <a:pt x="2228712" y="0"/>
                </a:lnTo>
                <a:lnTo>
                  <a:pt x="2228712" y="458464"/>
                </a:lnTo>
                <a:lnTo>
                  <a:pt x="0" y="458464"/>
                </a:lnTo>
                <a:lnTo>
                  <a:pt x="0" y="0"/>
                </a:lnTo>
                <a:close/>
              </a:path>
            </a:pathLst>
          </a:custGeom>
          <a:solidFill>
            <a:srgbClr val="349EEB">
              <a:alpha val="7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25" name="矩形 24">
            <a:extLst>
              <a:ext uri="{FF2B5EF4-FFF2-40B4-BE49-F238E27FC236}">
                <a16:creationId xmlns:a16="http://schemas.microsoft.com/office/drawing/2014/main" xmlns="" id="{F29A11D0-BB23-A04E-9625-9E8B864304D7}"/>
              </a:ext>
            </a:extLst>
          </p:cNvPr>
          <p:cNvSpPr/>
          <p:nvPr/>
        </p:nvSpPr>
        <p:spPr>
          <a:xfrm>
            <a:off x="8252881" y="5955752"/>
            <a:ext cx="3329520" cy="418191"/>
          </a:xfrm>
          <a:prstGeom prst="rect">
            <a:avLst/>
          </a:prstGeom>
        </p:spPr>
        <p:txBody>
          <a:bodyPr wrap="square" anchor="ctr">
            <a:spAutoFit/>
          </a:bodyPr>
          <a:lstStyle/>
          <a:p>
            <a:pPr lvl="0" algn="ctr">
              <a:lnSpc>
                <a:spcPct val="150000"/>
              </a:lnSpc>
            </a:pPr>
            <a:r>
              <a:rPr lang="zh-CN" altLang="en-US" sz="1600" b="1" kern="0" dirty="0">
                <a:solidFill>
                  <a:schemeClr val="bg1"/>
                </a:solidFill>
                <a:latin typeface="思源黑体 CN Bold" panose="020B0800000000000000" pitchFamily="34" charset="-122"/>
                <a:ea typeface="思源黑体 CN Bold" panose="020B0800000000000000" pitchFamily="34" charset="-122"/>
              </a:rPr>
              <a:t>南开</a:t>
            </a:r>
            <a:r>
              <a:rPr lang="en-US" altLang="zh-Hans" sz="1600" b="1" kern="0" dirty="0">
                <a:solidFill>
                  <a:schemeClr val="bg1"/>
                </a:solidFill>
                <a:latin typeface="思源黑体 CN Bold" panose="020B0800000000000000" pitchFamily="34" charset="-122"/>
                <a:ea typeface="思源黑体 CN Bold" panose="020B0800000000000000" pitchFamily="34" charset="-122"/>
              </a:rPr>
              <a:t>(</a:t>
            </a:r>
            <a:r>
              <a:rPr lang="zh-CN" altLang="en-US" sz="1600" b="1" kern="0" dirty="0">
                <a:solidFill>
                  <a:schemeClr val="bg1"/>
                </a:solidFill>
                <a:latin typeface="思源黑体 CN Bold" panose="020B0800000000000000" pitchFamily="34" charset="-122"/>
                <a:ea typeface="思源黑体 CN Bold" panose="020B0800000000000000" pitchFamily="34" charset="-122"/>
              </a:rPr>
              <a:t>津南校区</a:t>
            </a:r>
            <a:r>
              <a:rPr lang="en-US" altLang="zh-Hans" sz="1600" b="1" kern="0" dirty="0">
                <a:solidFill>
                  <a:schemeClr val="bg1"/>
                </a:solidFill>
                <a:latin typeface="思源黑体 CN Bold" panose="020B0800000000000000" pitchFamily="34" charset="-122"/>
                <a:ea typeface="思源黑体 CN Bold" panose="020B0800000000000000" pitchFamily="34" charset="-122"/>
              </a:rPr>
              <a:t>)</a:t>
            </a:r>
            <a:r>
              <a:rPr lang="zh-CN" altLang="en-US" sz="1600" b="1" kern="0" dirty="0">
                <a:solidFill>
                  <a:schemeClr val="bg1"/>
                </a:solidFill>
                <a:latin typeface="思源黑体 CN Bold" panose="020B0800000000000000" pitchFamily="34" charset="-122"/>
                <a:ea typeface="思源黑体 CN Bold" panose="020B0800000000000000" pitchFamily="34" charset="-122"/>
              </a:rPr>
              <a:t>网络集成建设项目</a:t>
            </a:r>
          </a:p>
        </p:txBody>
      </p:sp>
    </p:spTree>
    <p:extLst>
      <p:ext uri="{BB962C8B-B14F-4D97-AF65-F5344CB8AC3E}">
        <p14:creationId xmlns:p14="http://schemas.microsoft.com/office/powerpoint/2010/main" val="883340416"/>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82A654-521A-564A-972E-674008163E51}"/>
              </a:ext>
            </a:extLst>
          </p:cNvPr>
          <p:cNvSpPr>
            <a:spLocks noGrp="1"/>
          </p:cNvSpPr>
          <p:nvPr>
            <p:ph type="title"/>
          </p:nvPr>
        </p:nvSpPr>
        <p:spPr/>
        <p:txBody>
          <a:bodyPr>
            <a:normAutofit fontScale="90000"/>
          </a:bodyPr>
          <a:lstStyle/>
          <a:p>
            <a:r>
              <a:rPr kumimoji="1" lang="zh-Hans" altLang="en-US" dirty="0"/>
              <a:t>一、</a:t>
            </a:r>
            <a:r>
              <a:rPr kumimoji="1" lang="zh-CN" altLang="en-US" dirty="0"/>
              <a:t>校园网基础设施建设服务</a:t>
            </a:r>
          </a:p>
        </p:txBody>
      </p:sp>
      <p:sp>
        <p:nvSpPr>
          <p:cNvPr id="4" name="矩形 3">
            <a:extLst>
              <a:ext uri="{FF2B5EF4-FFF2-40B4-BE49-F238E27FC236}">
                <a16:creationId xmlns:a16="http://schemas.microsoft.com/office/drawing/2014/main" xmlns="" id="{6D2956DA-0FC4-294A-B405-FADBF9F5B144}"/>
              </a:ext>
            </a:extLst>
          </p:cNvPr>
          <p:cNvSpPr/>
          <p:nvPr/>
        </p:nvSpPr>
        <p:spPr>
          <a:xfrm>
            <a:off x="630261" y="1042265"/>
            <a:ext cx="6699270" cy="430887"/>
          </a:xfrm>
          <a:prstGeom prst="rect">
            <a:avLst/>
          </a:prstGeom>
        </p:spPr>
        <p:txBody>
          <a:bodyPr wrap="none">
            <a:spAutoFit/>
          </a:bodyPr>
          <a:lstStyle/>
          <a:p>
            <a:r>
              <a:rPr lang="en-US" altLang="zh-CN" sz="2000" b="1" dirty="0" smtClean="0">
                <a:latin typeface="微软雅黑"/>
              </a:rPr>
              <a:t>I</a:t>
            </a:r>
            <a:r>
              <a:rPr lang="en-US" altLang="zh-Hans" sz="2000" b="1" dirty="0" smtClean="0">
                <a:latin typeface="微软雅黑"/>
              </a:rPr>
              <a:t>VI</a:t>
            </a:r>
            <a:r>
              <a:rPr lang="zh-CN" altLang="en-US" sz="2000" b="1" dirty="0" smtClean="0">
                <a:latin typeface="微软雅黑"/>
              </a:rPr>
              <a:t>技术</a:t>
            </a:r>
            <a:r>
              <a:rPr lang="zh-CN" altLang="en-US" sz="2000" b="1" dirty="0">
                <a:latin typeface="微软雅黑"/>
              </a:rPr>
              <a:t>产品</a:t>
            </a:r>
            <a:r>
              <a:rPr lang="zh-Hans" altLang="en-US" sz="2000" b="1" dirty="0" smtClean="0">
                <a:latin typeface="微软雅黑"/>
              </a:rPr>
              <a:t>及</a:t>
            </a:r>
            <a:r>
              <a:rPr lang="zh-Hans" altLang="en-US" sz="2000" b="1" dirty="0">
                <a:latin typeface="微软雅黑"/>
              </a:rPr>
              <a:t>隧道服务等实现各类</a:t>
            </a:r>
            <a:r>
              <a:rPr lang="zh-CN" altLang="en-US" sz="2200" b="1" dirty="0">
                <a:solidFill>
                  <a:srgbClr val="C00000"/>
                </a:solidFill>
                <a:latin typeface="微软雅黑"/>
              </a:rPr>
              <a:t>网站</a:t>
            </a:r>
            <a:r>
              <a:rPr lang="en-US" altLang="zh-Hans" sz="2200" b="1" dirty="0">
                <a:solidFill>
                  <a:srgbClr val="C00000"/>
                </a:solidFill>
                <a:latin typeface="微软雅黑"/>
              </a:rPr>
              <a:t>IPv6</a:t>
            </a:r>
            <a:r>
              <a:rPr lang="zh-CN" altLang="en-US" sz="2200" b="1" dirty="0">
                <a:solidFill>
                  <a:srgbClr val="C00000"/>
                </a:solidFill>
                <a:latin typeface="微软雅黑"/>
              </a:rPr>
              <a:t>升级改造</a:t>
            </a:r>
            <a:r>
              <a:rPr lang="zh-CN" altLang="en-US" sz="2000" b="1" dirty="0">
                <a:latin typeface="微软雅黑"/>
              </a:rPr>
              <a:t>。</a:t>
            </a:r>
          </a:p>
        </p:txBody>
      </p:sp>
      <p:pic>
        <p:nvPicPr>
          <p:cNvPr id="13" name="图片 12">
            <a:extLst>
              <a:ext uri="{FF2B5EF4-FFF2-40B4-BE49-F238E27FC236}">
                <a16:creationId xmlns:a16="http://schemas.microsoft.com/office/drawing/2014/main" xmlns="" id="{60532820-9720-9D43-9A64-6BD91A48E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261" y="1932033"/>
            <a:ext cx="5422542" cy="3213100"/>
          </a:xfrm>
          <a:prstGeom prst="rect">
            <a:avLst/>
          </a:prstGeom>
          <a:ln w="3175">
            <a:solidFill>
              <a:schemeClr val="bg1">
                <a:lumMod val="85000"/>
              </a:schemeClr>
            </a:solidFill>
          </a:ln>
          <a:effectLst/>
        </p:spPr>
      </p:pic>
      <p:pic>
        <p:nvPicPr>
          <p:cNvPr id="23" name="图片 22">
            <a:extLst>
              <a:ext uri="{FF2B5EF4-FFF2-40B4-BE49-F238E27FC236}">
                <a16:creationId xmlns:a16="http://schemas.microsoft.com/office/drawing/2014/main" xmlns="" id="{87FD65CC-854A-5540-8714-EE072E4E2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3" y="1932033"/>
            <a:ext cx="4936864" cy="3213100"/>
          </a:xfrm>
          <a:prstGeom prst="rect">
            <a:avLst/>
          </a:prstGeom>
          <a:ln w="3175">
            <a:solidFill>
              <a:schemeClr val="bg1">
                <a:lumMod val="85000"/>
              </a:schemeClr>
            </a:solidFill>
          </a:ln>
        </p:spPr>
      </p:pic>
    </p:spTree>
    <p:extLst>
      <p:ext uri="{BB962C8B-B14F-4D97-AF65-F5344CB8AC3E}">
        <p14:creationId xmlns:p14="http://schemas.microsoft.com/office/powerpoint/2010/main" val="1805643706"/>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1874EB-42FE-2A4F-8A1F-C8F6ED56B581}"/>
              </a:ext>
            </a:extLst>
          </p:cNvPr>
          <p:cNvSpPr>
            <a:spLocks noGrp="1"/>
          </p:cNvSpPr>
          <p:nvPr>
            <p:ph type="title"/>
          </p:nvPr>
        </p:nvSpPr>
        <p:spPr/>
        <p:txBody>
          <a:bodyPr>
            <a:normAutofit fontScale="90000"/>
          </a:bodyPr>
          <a:lstStyle/>
          <a:p>
            <a:r>
              <a:rPr kumimoji="1" lang="zh-Hans" altLang="en-US" dirty="0"/>
              <a:t>二、</a:t>
            </a:r>
            <a:r>
              <a:rPr kumimoji="1" lang="zh-CN" altLang="en-US" dirty="0"/>
              <a:t>国际带宽保障服务</a:t>
            </a:r>
          </a:p>
        </p:txBody>
      </p:sp>
      <p:grpSp>
        <p:nvGrpSpPr>
          <p:cNvPr id="34" name="Group 8">
            <a:extLst>
              <a:ext uri="{FF2B5EF4-FFF2-40B4-BE49-F238E27FC236}">
                <a16:creationId xmlns:a16="http://schemas.microsoft.com/office/drawing/2014/main" xmlns="" id="{BB0DD2DB-B536-2D43-955F-F4CF9F93E70D}"/>
              </a:ext>
            </a:extLst>
          </p:cNvPr>
          <p:cNvGrpSpPr/>
          <p:nvPr/>
        </p:nvGrpSpPr>
        <p:grpSpPr>
          <a:xfrm>
            <a:off x="1024830" y="1563755"/>
            <a:ext cx="2545178" cy="4103730"/>
            <a:chOff x="776261" y="2115835"/>
            <a:chExt cx="2257451" cy="4194499"/>
          </a:xfrm>
        </p:grpSpPr>
        <p:sp>
          <p:nvSpPr>
            <p:cNvPr id="35" name="Прямоугольник 47">
              <a:extLst>
                <a:ext uri="{FF2B5EF4-FFF2-40B4-BE49-F238E27FC236}">
                  <a16:creationId xmlns:a16="http://schemas.microsoft.com/office/drawing/2014/main" xmlns="" id="{27FF8C32-B5AE-8142-9965-F80309B5396E}"/>
                </a:ext>
              </a:extLst>
            </p:cNvPr>
            <p:cNvSpPr/>
            <p:nvPr/>
          </p:nvSpPr>
          <p:spPr>
            <a:xfrm>
              <a:off x="938187" y="2115835"/>
              <a:ext cx="2095525" cy="4194499"/>
            </a:xfrm>
            <a:prstGeom prst="rect">
              <a:avLst/>
            </a:prstGeom>
            <a:solidFill>
              <a:sysClr val="window" lastClr="FFFFFF"/>
            </a:solidFill>
            <a:ln w="9525"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685800" eaLnBrk="1" fontAlgn="auto" latinLnBrk="1" hangingPunct="1">
                <a:lnSpc>
                  <a:spcPct val="100000"/>
                </a:lnSpc>
                <a:spcBef>
                  <a:spcPts val="0"/>
                </a:spcBef>
                <a:spcAft>
                  <a:spcPts val="0"/>
                </a:spcAft>
                <a:buClrTx/>
                <a:buSzTx/>
                <a:buFontTx/>
                <a:buNone/>
                <a:tabLst/>
                <a:defRPr/>
              </a:pPr>
              <a:endParaRPr kumimoji="0" lang="ru-RU" b="0" i="0" u="none" strike="noStrike" kern="0" cap="none" spc="0" normalizeH="0" baseline="0" noProof="0" dirty="0">
                <a:ln>
                  <a:noFill/>
                </a:ln>
                <a:solidFill>
                  <a:prstClr val="black"/>
                </a:solidFill>
                <a:effectLst/>
                <a:uLnTx/>
                <a:uFillTx/>
                <a:latin typeface="微软雅黑"/>
                <a:ea typeface="微软雅黑"/>
                <a:cs typeface="+mn-cs"/>
              </a:endParaRPr>
            </a:p>
          </p:txBody>
        </p:sp>
        <p:grpSp>
          <p:nvGrpSpPr>
            <p:cNvPr id="36" name="Group 5">
              <a:extLst>
                <a:ext uri="{FF2B5EF4-FFF2-40B4-BE49-F238E27FC236}">
                  <a16:creationId xmlns:a16="http://schemas.microsoft.com/office/drawing/2014/main" xmlns="" id="{6B923F31-988D-5E49-B86E-63489C5678C2}"/>
                </a:ext>
              </a:extLst>
            </p:cNvPr>
            <p:cNvGrpSpPr/>
            <p:nvPr/>
          </p:nvGrpSpPr>
          <p:grpSpPr>
            <a:xfrm rot="16200000">
              <a:off x="307956" y="2706048"/>
              <a:ext cx="2089674" cy="1153064"/>
              <a:chOff x="-25057100" y="-21108988"/>
              <a:chExt cx="52976959" cy="29232249"/>
            </a:xfrm>
          </p:grpSpPr>
          <p:sp>
            <p:nvSpPr>
              <p:cNvPr id="37" name="Freeform 6">
                <a:extLst>
                  <a:ext uri="{FF2B5EF4-FFF2-40B4-BE49-F238E27FC236}">
                    <a16:creationId xmlns:a16="http://schemas.microsoft.com/office/drawing/2014/main" xmlns="" id="{362E6E45-588E-1841-AE4B-EA1F5CC47508}"/>
                  </a:ext>
                </a:extLst>
              </p:cNvPr>
              <p:cNvSpPr>
                <a:spLocks/>
              </p:cNvSpPr>
              <p:nvPr/>
            </p:nvSpPr>
            <p:spPr bwMode="auto">
              <a:xfrm>
                <a:off x="-25057100" y="-21108988"/>
                <a:ext cx="25727025" cy="4295775"/>
              </a:xfrm>
              <a:custGeom>
                <a:avLst/>
                <a:gdLst/>
                <a:ahLst/>
                <a:cxnLst>
                  <a:cxn ang="0">
                    <a:pos x="4404" y="0"/>
                  </a:cxn>
                  <a:cxn ang="0">
                    <a:pos x="4974" y="0"/>
                  </a:cxn>
                  <a:cxn ang="0">
                    <a:pos x="5262" y="6"/>
                  </a:cxn>
                  <a:cxn ang="0">
                    <a:pos x="5550" y="6"/>
                  </a:cxn>
                  <a:cxn ang="0">
                    <a:pos x="7212" y="0"/>
                  </a:cxn>
                  <a:cxn ang="0">
                    <a:pos x="8874" y="18"/>
                  </a:cxn>
                  <a:cxn ang="0">
                    <a:pos x="10536" y="30"/>
                  </a:cxn>
                  <a:cxn ang="0">
                    <a:pos x="12198" y="30"/>
                  </a:cxn>
                  <a:cxn ang="0">
                    <a:pos x="16098" y="24"/>
                  </a:cxn>
                  <a:cxn ang="0">
                    <a:pos x="16170" y="306"/>
                  </a:cxn>
                  <a:cxn ang="0">
                    <a:pos x="16206" y="588"/>
                  </a:cxn>
                  <a:cxn ang="0">
                    <a:pos x="16200" y="882"/>
                  </a:cxn>
                  <a:cxn ang="0">
                    <a:pos x="16164" y="1176"/>
                  </a:cxn>
                  <a:cxn ang="0">
                    <a:pos x="16098" y="1482"/>
                  </a:cxn>
                  <a:cxn ang="0">
                    <a:pos x="15996" y="1782"/>
                  </a:cxn>
                  <a:cxn ang="0">
                    <a:pos x="15858" y="2088"/>
                  </a:cxn>
                  <a:cxn ang="0">
                    <a:pos x="15696" y="2400"/>
                  </a:cxn>
                  <a:cxn ang="0">
                    <a:pos x="15498" y="2706"/>
                  </a:cxn>
                  <a:cxn ang="0">
                    <a:pos x="0" y="2706"/>
                  </a:cxn>
                  <a:cxn ang="0">
                    <a:pos x="294" y="2334"/>
                  </a:cxn>
                  <a:cxn ang="0">
                    <a:pos x="618" y="1974"/>
                  </a:cxn>
                  <a:cxn ang="0">
                    <a:pos x="960" y="1626"/>
                  </a:cxn>
                  <a:cxn ang="0">
                    <a:pos x="1326" y="1302"/>
                  </a:cxn>
                  <a:cxn ang="0">
                    <a:pos x="1704" y="996"/>
                  </a:cxn>
                  <a:cxn ang="0">
                    <a:pos x="2094" y="714"/>
                  </a:cxn>
                  <a:cxn ang="0">
                    <a:pos x="2490" y="450"/>
                  </a:cxn>
                  <a:cxn ang="0">
                    <a:pos x="2754" y="306"/>
                  </a:cxn>
                  <a:cxn ang="0">
                    <a:pos x="3018" y="198"/>
                  </a:cxn>
                  <a:cxn ang="0">
                    <a:pos x="3288" y="120"/>
                  </a:cxn>
                  <a:cxn ang="0">
                    <a:pos x="3564" y="60"/>
                  </a:cxn>
                  <a:cxn ang="0">
                    <a:pos x="3840" y="24"/>
                  </a:cxn>
                  <a:cxn ang="0">
                    <a:pos x="4122" y="6"/>
                  </a:cxn>
                  <a:cxn ang="0">
                    <a:pos x="4404" y="0"/>
                  </a:cxn>
                </a:cxnLst>
                <a:rect l="0" t="0" r="r" b="b"/>
                <a:pathLst>
                  <a:path w="16206" h="2706">
                    <a:moveTo>
                      <a:pt x="4404" y="0"/>
                    </a:moveTo>
                    <a:lnTo>
                      <a:pt x="4974" y="0"/>
                    </a:lnTo>
                    <a:lnTo>
                      <a:pt x="5262" y="6"/>
                    </a:lnTo>
                    <a:lnTo>
                      <a:pt x="5550" y="6"/>
                    </a:lnTo>
                    <a:lnTo>
                      <a:pt x="7212" y="0"/>
                    </a:lnTo>
                    <a:lnTo>
                      <a:pt x="8874" y="18"/>
                    </a:lnTo>
                    <a:lnTo>
                      <a:pt x="10536" y="30"/>
                    </a:lnTo>
                    <a:lnTo>
                      <a:pt x="12198" y="30"/>
                    </a:lnTo>
                    <a:lnTo>
                      <a:pt x="16098" y="24"/>
                    </a:lnTo>
                    <a:lnTo>
                      <a:pt x="16170" y="306"/>
                    </a:lnTo>
                    <a:lnTo>
                      <a:pt x="16206" y="588"/>
                    </a:lnTo>
                    <a:lnTo>
                      <a:pt x="16200" y="882"/>
                    </a:lnTo>
                    <a:lnTo>
                      <a:pt x="16164" y="1176"/>
                    </a:lnTo>
                    <a:lnTo>
                      <a:pt x="16098" y="1482"/>
                    </a:lnTo>
                    <a:lnTo>
                      <a:pt x="15996" y="1782"/>
                    </a:lnTo>
                    <a:lnTo>
                      <a:pt x="15858" y="2088"/>
                    </a:lnTo>
                    <a:lnTo>
                      <a:pt x="15696" y="2400"/>
                    </a:lnTo>
                    <a:lnTo>
                      <a:pt x="15498" y="2706"/>
                    </a:lnTo>
                    <a:lnTo>
                      <a:pt x="0" y="2706"/>
                    </a:lnTo>
                    <a:lnTo>
                      <a:pt x="294" y="2334"/>
                    </a:lnTo>
                    <a:lnTo>
                      <a:pt x="618" y="1974"/>
                    </a:lnTo>
                    <a:lnTo>
                      <a:pt x="960" y="1626"/>
                    </a:lnTo>
                    <a:lnTo>
                      <a:pt x="1326" y="1302"/>
                    </a:lnTo>
                    <a:lnTo>
                      <a:pt x="1704" y="996"/>
                    </a:lnTo>
                    <a:lnTo>
                      <a:pt x="2094" y="714"/>
                    </a:lnTo>
                    <a:lnTo>
                      <a:pt x="2490" y="450"/>
                    </a:lnTo>
                    <a:lnTo>
                      <a:pt x="2754" y="306"/>
                    </a:lnTo>
                    <a:lnTo>
                      <a:pt x="3018" y="198"/>
                    </a:lnTo>
                    <a:lnTo>
                      <a:pt x="3288" y="120"/>
                    </a:lnTo>
                    <a:lnTo>
                      <a:pt x="3564" y="60"/>
                    </a:lnTo>
                    <a:lnTo>
                      <a:pt x="3840" y="24"/>
                    </a:lnTo>
                    <a:lnTo>
                      <a:pt x="4122" y="6"/>
                    </a:lnTo>
                    <a:lnTo>
                      <a:pt x="4404" y="0"/>
                    </a:lnTo>
                    <a:close/>
                  </a:path>
                </a:pathLst>
              </a:custGeom>
              <a:solidFill>
                <a:srgbClr val="349EEB"/>
              </a:solidFill>
              <a:ln w="9525" cap="flat" cmpd="sng" algn="ctr">
                <a:noFill/>
                <a:prstDash val="solid"/>
                <a:headEnd/>
                <a:tailEnd/>
              </a:ln>
              <a:effectLst/>
            </p:spPr>
            <p:txBody>
              <a:bodyPr vert="horz" wrap="square" lIns="68580" tIns="34290" rIns="68580" bIns="34290" numCol="1" anchor="t" anchorCtr="0" compatLnSpc="1">
                <a:prstTxWarp prst="textNoShape">
                  <a:avLst/>
                </a:prstTxWarp>
              </a:bodyPr>
              <a:lstStyle/>
              <a:p>
                <a:pPr marL="0" marR="0" lvl="0" indent="0"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sp>
            <p:nvSpPr>
              <p:cNvPr id="38" name="Freeform 7">
                <a:extLst>
                  <a:ext uri="{FF2B5EF4-FFF2-40B4-BE49-F238E27FC236}">
                    <a16:creationId xmlns:a16="http://schemas.microsoft.com/office/drawing/2014/main" xmlns="" id="{F2487A96-0DA5-7240-85DD-31F0B56BD45B}"/>
                  </a:ext>
                </a:extLst>
              </p:cNvPr>
              <p:cNvSpPr>
                <a:spLocks/>
              </p:cNvSpPr>
              <p:nvPr/>
            </p:nvSpPr>
            <p:spPr bwMode="auto">
              <a:xfrm>
                <a:off x="-14627279" y="-21108965"/>
                <a:ext cx="42547138" cy="29232226"/>
              </a:xfrm>
              <a:custGeom>
                <a:avLst/>
                <a:gdLst/>
                <a:ahLst/>
                <a:cxnLst>
                  <a:cxn ang="0">
                    <a:pos x="0" y="0"/>
                  </a:cxn>
                  <a:cxn ang="0">
                    <a:pos x="35682" y="0"/>
                  </a:cxn>
                  <a:cxn ang="0">
                    <a:pos x="35934" y="24"/>
                  </a:cxn>
                  <a:cxn ang="0">
                    <a:pos x="36186" y="60"/>
                  </a:cxn>
                  <a:cxn ang="0">
                    <a:pos x="36426" y="120"/>
                  </a:cxn>
                  <a:cxn ang="0">
                    <a:pos x="36666" y="204"/>
                  </a:cxn>
                  <a:cxn ang="0">
                    <a:pos x="36894" y="318"/>
                  </a:cxn>
                  <a:cxn ang="0">
                    <a:pos x="37122" y="456"/>
                  </a:cxn>
                  <a:cxn ang="0">
                    <a:pos x="37500" y="738"/>
                  </a:cxn>
                  <a:cxn ang="0">
                    <a:pos x="37866" y="1032"/>
                  </a:cxn>
                  <a:cxn ang="0">
                    <a:pos x="38226" y="1344"/>
                  </a:cxn>
                  <a:cxn ang="0">
                    <a:pos x="38580" y="1674"/>
                  </a:cxn>
                  <a:cxn ang="0">
                    <a:pos x="19584" y="18414"/>
                  </a:cxn>
                  <a:cxn ang="0">
                    <a:pos x="3858" y="2682"/>
                  </a:cxn>
                  <a:cxn ang="0">
                    <a:pos x="3852" y="2682"/>
                  </a:cxn>
                  <a:cxn ang="0">
                    <a:pos x="3846" y="2670"/>
                  </a:cxn>
                  <a:cxn ang="0">
                    <a:pos x="3840" y="2664"/>
                  </a:cxn>
                  <a:cxn ang="0">
                    <a:pos x="3414" y="2232"/>
                  </a:cxn>
                  <a:cxn ang="0">
                    <a:pos x="2994" y="1800"/>
                  </a:cxn>
                  <a:cxn ang="0">
                    <a:pos x="2568" y="1374"/>
                  </a:cxn>
                  <a:cxn ang="0">
                    <a:pos x="2130" y="960"/>
                  </a:cxn>
                  <a:cxn ang="0">
                    <a:pos x="1908" y="774"/>
                  </a:cxn>
                  <a:cxn ang="0">
                    <a:pos x="1668" y="600"/>
                  </a:cxn>
                  <a:cxn ang="0">
                    <a:pos x="1410" y="438"/>
                  </a:cxn>
                  <a:cxn ang="0">
                    <a:pos x="1146" y="294"/>
                  </a:cxn>
                  <a:cxn ang="0">
                    <a:pos x="864" y="174"/>
                  </a:cxn>
                  <a:cxn ang="0">
                    <a:pos x="582" y="78"/>
                  </a:cxn>
                  <a:cxn ang="0">
                    <a:pos x="288" y="18"/>
                  </a:cxn>
                  <a:cxn ang="0">
                    <a:pos x="0" y="0"/>
                  </a:cxn>
                </a:cxnLst>
                <a:rect l="0" t="0" r="r" b="b"/>
                <a:pathLst>
                  <a:path w="38580" h="18414">
                    <a:moveTo>
                      <a:pt x="0" y="0"/>
                    </a:moveTo>
                    <a:lnTo>
                      <a:pt x="35682" y="0"/>
                    </a:lnTo>
                    <a:lnTo>
                      <a:pt x="35934" y="24"/>
                    </a:lnTo>
                    <a:lnTo>
                      <a:pt x="36186" y="60"/>
                    </a:lnTo>
                    <a:lnTo>
                      <a:pt x="36426" y="120"/>
                    </a:lnTo>
                    <a:lnTo>
                      <a:pt x="36666" y="204"/>
                    </a:lnTo>
                    <a:lnTo>
                      <a:pt x="36894" y="318"/>
                    </a:lnTo>
                    <a:lnTo>
                      <a:pt x="37122" y="456"/>
                    </a:lnTo>
                    <a:lnTo>
                      <a:pt x="37500" y="738"/>
                    </a:lnTo>
                    <a:lnTo>
                      <a:pt x="37866" y="1032"/>
                    </a:lnTo>
                    <a:lnTo>
                      <a:pt x="38226" y="1344"/>
                    </a:lnTo>
                    <a:lnTo>
                      <a:pt x="38580" y="1674"/>
                    </a:lnTo>
                    <a:lnTo>
                      <a:pt x="19584" y="18414"/>
                    </a:lnTo>
                    <a:lnTo>
                      <a:pt x="3858" y="2682"/>
                    </a:lnTo>
                    <a:lnTo>
                      <a:pt x="3852" y="2682"/>
                    </a:lnTo>
                    <a:lnTo>
                      <a:pt x="3846" y="2670"/>
                    </a:lnTo>
                    <a:lnTo>
                      <a:pt x="3840" y="2664"/>
                    </a:lnTo>
                    <a:lnTo>
                      <a:pt x="3414" y="2232"/>
                    </a:lnTo>
                    <a:lnTo>
                      <a:pt x="2994" y="1800"/>
                    </a:lnTo>
                    <a:lnTo>
                      <a:pt x="2568" y="1374"/>
                    </a:lnTo>
                    <a:lnTo>
                      <a:pt x="2130" y="960"/>
                    </a:lnTo>
                    <a:lnTo>
                      <a:pt x="1908" y="774"/>
                    </a:lnTo>
                    <a:lnTo>
                      <a:pt x="1668" y="600"/>
                    </a:lnTo>
                    <a:lnTo>
                      <a:pt x="1410" y="438"/>
                    </a:lnTo>
                    <a:lnTo>
                      <a:pt x="1146" y="294"/>
                    </a:lnTo>
                    <a:lnTo>
                      <a:pt x="864" y="174"/>
                    </a:lnTo>
                    <a:lnTo>
                      <a:pt x="582" y="78"/>
                    </a:lnTo>
                    <a:lnTo>
                      <a:pt x="288" y="18"/>
                    </a:lnTo>
                    <a:lnTo>
                      <a:pt x="0" y="0"/>
                    </a:lnTo>
                    <a:close/>
                  </a:path>
                </a:pathLst>
              </a:custGeom>
              <a:solidFill>
                <a:srgbClr val="349EEB"/>
              </a:solidFill>
              <a:ln w="9525" cap="flat" cmpd="sng" algn="ctr">
                <a:noFill/>
                <a:prstDash val="soli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marR="0" lvl="0" indent="0"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grpSp>
      </p:grpSp>
      <p:grpSp>
        <p:nvGrpSpPr>
          <p:cNvPr id="39" name="Group 22">
            <a:extLst>
              <a:ext uri="{FF2B5EF4-FFF2-40B4-BE49-F238E27FC236}">
                <a16:creationId xmlns:a16="http://schemas.microsoft.com/office/drawing/2014/main" xmlns="" id="{490ED5A3-222C-CD4E-8D4D-51FA4B4C9859}"/>
              </a:ext>
            </a:extLst>
          </p:cNvPr>
          <p:cNvGrpSpPr/>
          <p:nvPr/>
        </p:nvGrpSpPr>
        <p:grpSpPr>
          <a:xfrm>
            <a:off x="4722474" y="1563756"/>
            <a:ext cx="2545179" cy="4103732"/>
            <a:chOff x="776259" y="2115835"/>
            <a:chExt cx="2257453" cy="4194499"/>
          </a:xfrm>
        </p:grpSpPr>
        <p:sp>
          <p:nvSpPr>
            <p:cNvPr id="40" name="Прямоугольник 47">
              <a:extLst>
                <a:ext uri="{FF2B5EF4-FFF2-40B4-BE49-F238E27FC236}">
                  <a16:creationId xmlns:a16="http://schemas.microsoft.com/office/drawing/2014/main" xmlns="" id="{16EAB210-17A6-FB45-B570-6F5D4A7ECA96}"/>
                </a:ext>
              </a:extLst>
            </p:cNvPr>
            <p:cNvSpPr/>
            <p:nvPr/>
          </p:nvSpPr>
          <p:spPr>
            <a:xfrm>
              <a:off x="938187" y="2115835"/>
              <a:ext cx="2095525" cy="4194499"/>
            </a:xfrm>
            <a:prstGeom prst="rect">
              <a:avLst/>
            </a:prstGeom>
            <a:solidFill>
              <a:sysClr val="window" lastClr="FFFFFF"/>
            </a:solidFill>
            <a:ln w="9525"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685800" eaLnBrk="1" fontAlgn="auto" latinLnBrk="1" hangingPunct="1">
                <a:lnSpc>
                  <a:spcPct val="100000"/>
                </a:lnSpc>
                <a:spcBef>
                  <a:spcPts val="0"/>
                </a:spcBef>
                <a:spcAft>
                  <a:spcPts val="0"/>
                </a:spcAft>
                <a:buClrTx/>
                <a:buSzTx/>
                <a:buFontTx/>
                <a:buNone/>
                <a:tabLst/>
                <a:defRPr/>
              </a:pPr>
              <a:endParaRPr kumimoji="0" lang="ru-RU" b="0" i="0" u="none" strike="noStrike" kern="0" cap="none" spc="0" normalizeH="0" baseline="0" noProof="0" dirty="0">
                <a:ln>
                  <a:noFill/>
                </a:ln>
                <a:solidFill>
                  <a:prstClr val="black"/>
                </a:solidFill>
                <a:effectLst/>
                <a:uLnTx/>
                <a:uFillTx/>
                <a:latin typeface="微软雅黑"/>
                <a:ea typeface="微软雅黑"/>
                <a:cs typeface="+mn-cs"/>
              </a:endParaRPr>
            </a:p>
          </p:txBody>
        </p:sp>
        <p:grpSp>
          <p:nvGrpSpPr>
            <p:cNvPr id="41" name="Group 24">
              <a:extLst>
                <a:ext uri="{FF2B5EF4-FFF2-40B4-BE49-F238E27FC236}">
                  <a16:creationId xmlns:a16="http://schemas.microsoft.com/office/drawing/2014/main" xmlns="" id="{0136D485-F882-9A46-BF72-18B7C51AF75C}"/>
                </a:ext>
              </a:extLst>
            </p:cNvPr>
            <p:cNvGrpSpPr/>
            <p:nvPr/>
          </p:nvGrpSpPr>
          <p:grpSpPr>
            <a:xfrm rot="16200000">
              <a:off x="307951" y="2706045"/>
              <a:ext cx="2089682" cy="1153066"/>
              <a:chOff x="-25057100" y="-21108988"/>
              <a:chExt cx="52977122" cy="29232226"/>
            </a:xfrm>
          </p:grpSpPr>
          <p:sp>
            <p:nvSpPr>
              <p:cNvPr id="42" name="Freeform 25">
                <a:extLst>
                  <a:ext uri="{FF2B5EF4-FFF2-40B4-BE49-F238E27FC236}">
                    <a16:creationId xmlns:a16="http://schemas.microsoft.com/office/drawing/2014/main" xmlns="" id="{60B8B2E4-7466-804B-BBEB-D30A27B057A7}"/>
                  </a:ext>
                </a:extLst>
              </p:cNvPr>
              <p:cNvSpPr>
                <a:spLocks/>
              </p:cNvSpPr>
              <p:nvPr/>
            </p:nvSpPr>
            <p:spPr bwMode="auto">
              <a:xfrm>
                <a:off x="-25057100" y="-21108988"/>
                <a:ext cx="25727025" cy="4295775"/>
              </a:xfrm>
              <a:custGeom>
                <a:avLst/>
                <a:gdLst/>
                <a:ahLst/>
                <a:cxnLst>
                  <a:cxn ang="0">
                    <a:pos x="4404" y="0"/>
                  </a:cxn>
                  <a:cxn ang="0">
                    <a:pos x="4974" y="0"/>
                  </a:cxn>
                  <a:cxn ang="0">
                    <a:pos x="5262" y="6"/>
                  </a:cxn>
                  <a:cxn ang="0">
                    <a:pos x="5550" y="6"/>
                  </a:cxn>
                  <a:cxn ang="0">
                    <a:pos x="7212" y="0"/>
                  </a:cxn>
                  <a:cxn ang="0">
                    <a:pos x="8874" y="18"/>
                  </a:cxn>
                  <a:cxn ang="0">
                    <a:pos x="10536" y="30"/>
                  </a:cxn>
                  <a:cxn ang="0">
                    <a:pos x="12198" y="30"/>
                  </a:cxn>
                  <a:cxn ang="0">
                    <a:pos x="16098" y="24"/>
                  </a:cxn>
                  <a:cxn ang="0">
                    <a:pos x="16170" y="306"/>
                  </a:cxn>
                  <a:cxn ang="0">
                    <a:pos x="16206" y="588"/>
                  </a:cxn>
                  <a:cxn ang="0">
                    <a:pos x="16200" y="882"/>
                  </a:cxn>
                  <a:cxn ang="0">
                    <a:pos x="16164" y="1176"/>
                  </a:cxn>
                  <a:cxn ang="0">
                    <a:pos x="16098" y="1482"/>
                  </a:cxn>
                  <a:cxn ang="0">
                    <a:pos x="15996" y="1782"/>
                  </a:cxn>
                  <a:cxn ang="0">
                    <a:pos x="15858" y="2088"/>
                  </a:cxn>
                  <a:cxn ang="0">
                    <a:pos x="15696" y="2400"/>
                  </a:cxn>
                  <a:cxn ang="0">
                    <a:pos x="15498" y="2706"/>
                  </a:cxn>
                  <a:cxn ang="0">
                    <a:pos x="0" y="2706"/>
                  </a:cxn>
                  <a:cxn ang="0">
                    <a:pos x="294" y="2334"/>
                  </a:cxn>
                  <a:cxn ang="0">
                    <a:pos x="618" y="1974"/>
                  </a:cxn>
                  <a:cxn ang="0">
                    <a:pos x="960" y="1626"/>
                  </a:cxn>
                  <a:cxn ang="0">
                    <a:pos x="1326" y="1302"/>
                  </a:cxn>
                  <a:cxn ang="0">
                    <a:pos x="1704" y="996"/>
                  </a:cxn>
                  <a:cxn ang="0">
                    <a:pos x="2094" y="714"/>
                  </a:cxn>
                  <a:cxn ang="0">
                    <a:pos x="2490" y="450"/>
                  </a:cxn>
                  <a:cxn ang="0">
                    <a:pos x="2754" y="306"/>
                  </a:cxn>
                  <a:cxn ang="0">
                    <a:pos x="3018" y="198"/>
                  </a:cxn>
                  <a:cxn ang="0">
                    <a:pos x="3288" y="120"/>
                  </a:cxn>
                  <a:cxn ang="0">
                    <a:pos x="3564" y="60"/>
                  </a:cxn>
                  <a:cxn ang="0">
                    <a:pos x="3840" y="24"/>
                  </a:cxn>
                  <a:cxn ang="0">
                    <a:pos x="4122" y="6"/>
                  </a:cxn>
                  <a:cxn ang="0">
                    <a:pos x="4404" y="0"/>
                  </a:cxn>
                </a:cxnLst>
                <a:rect l="0" t="0" r="r" b="b"/>
                <a:pathLst>
                  <a:path w="16206" h="2706">
                    <a:moveTo>
                      <a:pt x="4404" y="0"/>
                    </a:moveTo>
                    <a:lnTo>
                      <a:pt x="4974" y="0"/>
                    </a:lnTo>
                    <a:lnTo>
                      <a:pt x="5262" y="6"/>
                    </a:lnTo>
                    <a:lnTo>
                      <a:pt x="5550" y="6"/>
                    </a:lnTo>
                    <a:lnTo>
                      <a:pt x="7212" y="0"/>
                    </a:lnTo>
                    <a:lnTo>
                      <a:pt x="8874" y="18"/>
                    </a:lnTo>
                    <a:lnTo>
                      <a:pt x="10536" y="30"/>
                    </a:lnTo>
                    <a:lnTo>
                      <a:pt x="12198" y="30"/>
                    </a:lnTo>
                    <a:lnTo>
                      <a:pt x="16098" y="24"/>
                    </a:lnTo>
                    <a:lnTo>
                      <a:pt x="16170" y="306"/>
                    </a:lnTo>
                    <a:lnTo>
                      <a:pt x="16206" y="588"/>
                    </a:lnTo>
                    <a:lnTo>
                      <a:pt x="16200" y="882"/>
                    </a:lnTo>
                    <a:lnTo>
                      <a:pt x="16164" y="1176"/>
                    </a:lnTo>
                    <a:lnTo>
                      <a:pt x="16098" y="1482"/>
                    </a:lnTo>
                    <a:lnTo>
                      <a:pt x="15996" y="1782"/>
                    </a:lnTo>
                    <a:lnTo>
                      <a:pt x="15858" y="2088"/>
                    </a:lnTo>
                    <a:lnTo>
                      <a:pt x="15696" y="2400"/>
                    </a:lnTo>
                    <a:lnTo>
                      <a:pt x="15498" y="2706"/>
                    </a:lnTo>
                    <a:lnTo>
                      <a:pt x="0" y="2706"/>
                    </a:lnTo>
                    <a:lnTo>
                      <a:pt x="294" y="2334"/>
                    </a:lnTo>
                    <a:lnTo>
                      <a:pt x="618" y="1974"/>
                    </a:lnTo>
                    <a:lnTo>
                      <a:pt x="960" y="1626"/>
                    </a:lnTo>
                    <a:lnTo>
                      <a:pt x="1326" y="1302"/>
                    </a:lnTo>
                    <a:lnTo>
                      <a:pt x="1704" y="996"/>
                    </a:lnTo>
                    <a:lnTo>
                      <a:pt x="2094" y="714"/>
                    </a:lnTo>
                    <a:lnTo>
                      <a:pt x="2490" y="450"/>
                    </a:lnTo>
                    <a:lnTo>
                      <a:pt x="2754" y="306"/>
                    </a:lnTo>
                    <a:lnTo>
                      <a:pt x="3018" y="198"/>
                    </a:lnTo>
                    <a:lnTo>
                      <a:pt x="3288" y="120"/>
                    </a:lnTo>
                    <a:lnTo>
                      <a:pt x="3564" y="60"/>
                    </a:lnTo>
                    <a:lnTo>
                      <a:pt x="3840" y="24"/>
                    </a:lnTo>
                    <a:lnTo>
                      <a:pt x="4122" y="6"/>
                    </a:lnTo>
                    <a:lnTo>
                      <a:pt x="4404" y="0"/>
                    </a:lnTo>
                    <a:close/>
                  </a:path>
                </a:pathLst>
              </a:custGeom>
              <a:solidFill>
                <a:srgbClr val="349EEB"/>
              </a:solidFill>
              <a:ln w="9525" cap="flat" cmpd="sng" algn="ctr">
                <a:noFill/>
                <a:prstDash val="solid"/>
                <a:headEnd/>
                <a:tailEnd/>
              </a:ln>
              <a:effectLst/>
            </p:spPr>
            <p:txBody>
              <a:bodyPr vert="horz" wrap="square" lIns="68580" tIns="34290" rIns="68580" bIns="34290" numCol="1" anchor="t" anchorCtr="0" compatLnSpc="1">
                <a:prstTxWarp prst="textNoShape">
                  <a:avLst/>
                </a:prstTxWarp>
              </a:bodyPr>
              <a:lstStyle/>
              <a:p>
                <a:pPr marL="0" marR="0" lvl="0" indent="0"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sp>
            <p:nvSpPr>
              <p:cNvPr id="43" name="Freeform 26">
                <a:extLst>
                  <a:ext uri="{FF2B5EF4-FFF2-40B4-BE49-F238E27FC236}">
                    <a16:creationId xmlns:a16="http://schemas.microsoft.com/office/drawing/2014/main" xmlns="" id="{605F12E8-24A6-274A-8A8A-3CAB93FB53EF}"/>
                  </a:ext>
                </a:extLst>
              </p:cNvPr>
              <p:cNvSpPr>
                <a:spLocks/>
              </p:cNvSpPr>
              <p:nvPr/>
            </p:nvSpPr>
            <p:spPr bwMode="auto">
              <a:xfrm>
                <a:off x="-14627220" y="-21108988"/>
                <a:ext cx="42547242" cy="29232226"/>
              </a:xfrm>
              <a:custGeom>
                <a:avLst/>
                <a:gdLst/>
                <a:ahLst/>
                <a:cxnLst>
                  <a:cxn ang="0">
                    <a:pos x="0" y="0"/>
                  </a:cxn>
                  <a:cxn ang="0">
                    <a:pos x="35682" y="0"/>
                  </a:cxn>
                  <a:cxn ang="0">
                    <a:pos x="35934" y="24"/>
                  </a:cxn>
                  <a:cxn ang="0">
                    <a:pos x="36186" y="60"/>
                  </a:cxn>
                  <a:cxn ang="0">
                    <a:pos x="36426" y="120"/>
                  </a:cxn>
                  <a:cxn ang="0">
                    <a:pos x="36666" y="204"/>
                  </a:cxn>
                  <a:cxn ang="0">
                    <a:pos x="36894" y="318"/>
                  </a:cxn>
                  <a:cxn ang="0">
                    <a:pos x="37122" y="456"/>
                  </a:cxn>
                  <a:cxn ang="0">
                    <a:pos x="37500" y="738"/>
                  </a:cxn>
                  <a:cxn ang="0">
                    <a:pos x="37866" y="1032"/>
                  </a:cxn>
                  <a:cxn ang="0">
                    <a:pos x="38226" y="1344"/>
                  </a:cxn>
                  <a:cxn ang="0">
                    <a:pos x="38580" y="1674"/>
                  </a:cxn>
                  <a:cxn ang="0">
                    <a:pos x="19584" y="18414"/>
                  </a:cxn>
                  <a:cxn ang="0">
                    <a:pos x="3858" y="2682"/>
                  </a:cxn>
                  <a:cxn ang="0">
                    <a:pos x="3852" y="2682"/>
                  </a:cxn>
                  <a:cxn ang="0">
                    <a:pos x="3846" y="2670"/>
                  </a:cxn>
                  <a:cxn ang="0">
                    <a:pos x="3840" y="2664"/>
                  </a:cxn>
                  <a:cxn ang="0">
                    <a:pos x="3414" y="2232"/>
                  </a:cxn>
                  <a:cxn ang="0">
                    <a:pos x="2994" y="1800"/>
                  </a:cxn>
                  <a:cxn ang="0">
                    <a:pos x="2568" y="1374"/>
                  </a:cxn>
                  <a:cxn ang="0">
                    <a:pos x="2130" y="960"/>
                  </a:cxn>
                  <a:cxn ang="0">
                    <a:pos x="1908" y="774"/>
                  </a:cxn>
                  <a:cxn ang="0">
                    <a:pos x="1668" y="600"/>
                  </a:cxn>
                  <a:cxn ang="0">
                    <a:pos x="1410" y="438"/>
                  </a:cxn>
                  <a:cxn ang="0">
                    <a:pos x="1146" y="294"/>
                  </a:cxn>
                  <a:cxn ang="0">
                    <a:pos x="864" y="174"/>
                  </a:cxn>
                  <a:cxn ang="0">
                    <a:pos x="582" y="78"/>
                  </a:cxn>
                  <a:cxn ang="0">
                    <a:pos x="288" y="18"/>
                  </a:cxn>
                  <a:cxn ang="0">
                    <a:pos x="0" y="0"/>
                  </a:cxn>
                </a:cxnLst>
                <a:rect l="0" t="0" r="r" b="b"/>
                <a:pathLst>
                  <a:path w="38580" h="18414">
                    <a:moveTo>
                      <a:pt x="0" y="0"/>
                    </a:moveTo>
                    <a:lnTo>
                      <a:pt x="35682" y="0"/>
                    </a:lnTo>
                    <a:lnTo>
                      <a:pt x="35934" y="24"/>
                    </a:lnTo>
                    <a:lnTo>
                      <a:pt x="36186" y="60"/>
                    </a:lnTo>
                    <a:lnTo>
                      <a:pt x="36426" y="120"/>
                    </a:lnTo>
                    <a:lnTo>
                      <a:pt x="36666" y="204"/>
                    </a:lnTo>
                    <a:lnTo>
                      <a:pt x="36894" y="318"/>
                    </a:lnTo>
                    <a:lnTo>
                      <a:pt x="37122" y="456"/>
                    </a:lnTo>
                    <a:lnTo>
                      <a:pt x="37500" y="738"/>
                    </a:lnTo>
                    <a:lnTo>
                      <a:pt x="37866" y="1032"/>
                    </a:lnTo>
                    <a:lnTo>
                      <a:pt x="38226" y="1344"/>
                    </a:lnTo>
                    <a:lnTo>
                      <a:pt x="38580" y="1674"/>
                    </a:lnTo>
                    <a:lnTo>
                      <a:pt x="19584" y="18414"/>
                    </a:lnTo>
                    <a:lnTo>
                      <a:pt x="3858" y="2682"/>
                    </a:lnTo>
                    <a:lnTo>
                      <a:pt x="3852" y="2682"/>
                    </a:lnTo>
                    <a:lnTo>
                      <a:pt x="3846" y="2670"/>
                    </a:lnTo>
                    <a:lnTo>
                      <a:pt x="3840" y="2664"/>
                    </a:lnTo>
                    <a:lnTo>
                      <a:pt x="3414" y="2232"/>
                    </a:lnTo>
                    <a:lnTo>
                      <a:pt x="2994" y="1800"/>
                    </a:lnTo>
                    <a:lnTo>
                      <a:pt x="2568" y="1374"/>
                    </a:lnTo>
                    <a:lnTo>
                      <a:pt x="2130" y="960"/>
                    </a:lnTo>
                    <a:lnTo>
                      <a:pt x="1908" y="774"/>
                    </a:lnTo>
                    <a:lnTo>
                      <a:pt x="1668" y="600"/>
                    </a:lnTo>
                    <a:lnTo>
                      <a:pt x="1410" y="438"/>
                    </a:lnTo>
                    <a:lnTo>
                      <a:pt x="1146" y="294"/>
                    </a:lnTo>
                    <a:lnTo>
                      <a:pt x="864" y="174"/>
                    </a:lnTo>
                    <a:lnTo>
                      <a:pt x="582" y="78"/>
                    </a:lnTo>
                    <a:lnTo>
                      <a:pt x="288" y="18"/>
                    </a:lnTo>
                    <a:lnTo>
                      <a:pt x="0" y="0"/>
                    </a:lnTo>
                    <a:close/>
                  </a:path>
                </a:pathLst>
              </a:custGeom>
              <a:solidFill>
                <a:srgbClr val="349EEB"/>
              </a:solidFill>
              <a:ln w="9525" cap="flat" cmpd="sng" algn="ctr">
                <a:noFill/>
                <a:prstDash val="soli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marR="0" lvl="0" indent="0"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grpSp>
      </p:grpSp>
      <p:grpSp>
        <p:nvGrpSpPr>
          <p:cNvPr id="44" name="Group 27">
            <a:extLst>
              <a:ext uri="{FF2B5EF4-FFF2-40B4-BE49-F238E27FC236}">
                <a16:creationId xmlns:a16="http://schemas.microsoft.com/office/drawing/2014/main" xmlns="" id="{9FDDD4D8-8C45-4A41-93D7-10A50F439CF2}"/>
              </a:ext>
            </a:extLst>
          </p:cNvPr>
          <p:cNvGrpSpPr/>
          <p:nvPr/>
        </p:nvGrpSpPr>
        <p:grpSpPr>
          <a:xfrm>
            <a:off x="8314104" y="1563756"/>
            <a:ext cx="2545179" cy="4103732"/>
            <a:chOff x="776259" y="2115834"/>
            <a:chExt cx="2257453" cy="4194499"/>
          </a:xfrm>
        </p:grpSpPr>
        <p:sp>
          <p:nvSpPr>
            <p:cNvPr id="45" name="Прямоугольник 47">
              <a:extLst>
                <a:ext uri="{FF2B5EF4-FFF2-40B4-BE49-F238E27FC236}">
                  <a16:creationId xmlns:a16="http://schemas.microsoft.com/office/drawing/2014/main" xmlns="" id="{9A08D8F7-16F9-AA44-95EA-E315625E7546}"/>
                </a:ext>
              </a:extLst>
            </p:cNvPr>
            <p:cNvSpPr/>
            <p:nvPr/>
          </p:nvSpPr>
          <p:spPr>
            <a:xfrm>
              <a:off x="938187" y="2115834"/>
              <a:ext cx="2095525" cy="4194499"/>
            </a:xfrm>
            <a:prstGeom prst="rect">
              <a:avLst/>
            </a:prstGeom>
            <a:solidFill>
              <a:sysClr val="window" lastClr="FFFFFF"/>
            </a:solidFill>
            <a:ln w="9525"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685800" eaLnBrk="1" fontAlgn="auto" latinLnBrk="1" hangingPunct="1">
                <a:lnSpc>
                  <a:spcPct val="100000"/>
                </a:lnSpc>
                <a:spcBef>
                  <a:spcPts val="0"/>
                </a:spcBef>
                <a:spcAft>
                  <a:spcPts val="0"/>
                </a:spcAft>
                <a:buClrTx/>
                <a:buSzTx/>
                <a:buFontTx/>
                <a:buNone/>
                <a:tabLst/>
                <a:defRPr/>
              </a:pPr>
              <a:endParaRPr kumimoji="0" lang="ru-RU" b="0" i="0" u="none" strike="noStrike" kern="0" cap="none" spc="0" normalizeH="0" baseline="0" noProof="0" dirty="0">
                <a:ln>
                  <a:noFill/>
                </a:ln>
                <a:solidFill>
                  <a:prstClr val="black"/>
                </a:solidFill>
                <a:effectLst/>
                <a:uLnTx/>
                <a:uFillTx/>
                <a:latin typeface="微软雅黑"/>
                <a:ea typeface="微软雅黑"/>
                <a:cs typeface="+mn-cs"/>
              </a:endParaRPr>
            </a:p>
          </p:txBody>
        </p:sp>
        <p:grpSp>
          <p:nvGrpSpPr>
            <p:cNvPr id="46" name="Group 29">
              <a:extLst>
                <a:ext uri="{FF2B5EF4-FFF2-40B4-BE49-F238E27FC236}">
                  <a16:creationId xmlns:a16="http://schemas.microsoft.com/office/drawing/2014/main" xmlns="" id="{8B699BD3-A2CD-1E43-81AB-182C0CC8F779}"/>
                </a:ext>
              </a:extLst>
            </p:cNvPr>
            <p:cNvGrpSpPr/>
            <p:nvPr/>
          </p:nvGrpSpPr>
          <p:grpSpPr>
            <a:xfrm rot="16200000">
              <a:off x="307953" y="2706047"/>
              <a:ext cx="2089678" cy="1153066"/>
              <a:chOff x="-25057100" y="-21108988"/>
              <a:chExt cx="52977018" cy="29232248"/>
            </a:xfrm>
          </p:grpSpPr>
          <p:sp>
            <p:nvSpPr>
              <p:cNvPr id="47" name="Freeform 30">
                <a:extLst>
                  <a:ext uri="{FF2B5EF4-FFF2-40B4-BE49-F238E27FC236}">
                    <a16:creationId xmlns:a16="http://schemas.microsoft.com/office/drawing/2014/main" xmlns="" id="{085E1352-E6DC-864E-BF1E-83357683F4A6}"/>
                  </a:ext>
                </a:extLst>
              </p:cNvPr>
              <p:cNvSpPr>
                <a:spLocks/>
              </p:cNvSpPr>
              <p:nvPr/>
            </p:nvSpPr>
            <p:spPr bwMode="auto">
              <a:xfrm>
                <a:off x="-25057100" y="-21108988"/>
                <a:ext cx="25727025" cy="4295775"/>
              </a:xfrm>
              <a:custGeom>
                <a:avLst/>
                <a:gdLst/>
                <a:ahLst/>
                <a:cxnLst>
                  <a:cxn ang="0">
                    <a:pos x="4404" y="0"/>
                  </a:cxn>
                  <a:cxn ang="0">
                    <a:pos x="4974" y="0"/>
                  </a:cxn>
                  <a:cxn ang="0">
                    <a:pos x="5262" y="6"/>
                  </a:cxn>
                  <a:cxn ang="0">
                    <a:pos x="5550" y="6"/>
                  </a:cxn>
                  <a:cxn ang="0">
                    <a:pos x="7212" y="0"/>
                  </a:cxn>
                  <a:cxn ang="0">
                    <a:pos x="8874" y="18"/>
                  </a:cxn>
                  <a:cxn ang="0">
                    <a:pos x="10536" y="30"/>
                  </a:cxn>
                  <a:cxn ang="0">
                    <a:pos x="12198" y="30"/>
                  </a:cxn>
                  <a:cxn ang="0">
                    <a:pos x="16098" y="24"/>
                  </a:cxn>
                  <a:cxn ang="0">
                    <a:pos x="16170" y="306"/>
                  </a:cxn>
                  <a:cxn ang="0">
                    <a:pos x="16206" y="588"/>
                  </a:cxn>
                  <a:cxn ang="0">
                    <a:pos x="16200" y="882"/>
                  </a:cxn>
                  <a:cxn ang="0">
                    <a:pos x="16164" y="1176"/>
                  </a:cxn>
                  <a:cxn ang="0">
                    <a:pos x="16098" y="1482"/>
                  </a:cxn>
                  <a:cxn ang="0">
                    <a:pos x="15996" y="1782"/>
                  </a:cxn>
                  <a:cxn ang="0">
                    <a:pos x="15858" y="2088"/>
                  </a:cxn>
                  <a:cxn ang="0">
                    <a:pos x="15696" y="2400"/>
                  </a:cxn>
                  <a:cxn ang="0">
                    <a:pos x="15498" y="2706"/>
                  </a:cxn>
                  <a:cxn ang="0">
                    <a:pos x="0" y="2706"/>
                  </a:cxn>
                  <a:cxn ang="0">
                    <a:pos x="294" y="2334"/>
                  </a:cxn>
                  <a:cxn ang="0">
                    <a:pos x="618" y="1974"/>
                  </a:cxn>
                  <a:cxn ang="0">
                    <a:pos x="960" y="1626"/>
                  </a:cxn>
                  <a:cxn ang="0">
                    <a:pos x="1326" y="1302"/>
                  </a:cxn>
                  <a:cxn ang="0">
                    <a:pos x="1704" y="996"/>
                  </a:cxn>
                  <a:cxn ang="0">
                    <a:pos x="2094" y="714"/>
                  </a:cxn>
                  <a:cxn ang="0">
                    <a:pos x="2490" y="450"/>
                  </a:cxn>
                  <a:cxn ang="0">
                    <a:pos x="2754" y="306"/>
                  </a:cxn>
                  <a:cxn ang="0">
                    <a:pos x="3018" y="198"/>
                  </a:cxn>
                  <a:cxn ang="0">
                    <a:pos x="3288" y="120"/>
                  </a:cxn>
                  <a:cxn ang="0">
                    <a:pos x="3564" y="60"/>
                  </a:cxn>
                  <a:cxn ang="0">
                    <a:pos x="3840" y="24"/>
                  </a:cxn>
                  <a:cxn ang="0">
                    <a:pos x="4122" y="6"/>
                  </a:cxn>
                  <a:cxn ang="0">
                    <a:pos x="4404" y="0"/>
                  </a:cxn>
                </a:cxnLst>
                <a:rect l="0" t="0" r="r" b="b"/>
                <a:pathLst>
                  <a:path w="16206" h="2706">
                    <a:moveTo>
                      <a:pt x="4404" y="0"/>
                    </a:moveTo>
                    <a:lnTo>
                      <a:pt x="4974" y="0"/>
                    </a:lnTo>
                    <a:lnTo>
                      <a:pt x="5262" y="6"/>
                    </a:lnTo>
                    <a:lnTo>
                      <a:pt x="5550" y="6"/>
                    </a:lnTo>
                    <a:lnTo>
                      <a:pt x="7212" y="0"/>
                    </a:lnTo>
                    <a:lnTo>
                      <a:pt x="8874" y="18"/>
                    </a:lnTo>
                    <a:lnTo>
                      <a:pt x="10536" y="30"/>
                    </a:lnTo>
                    <a:lnTo>
                      <a:pt x="12198" y="30"/>
                    </a:lnTo>
                    <a:lnTo>
                      <a:pt x="16098" y="24"/>
                    </a:lnTo>
                    <a:lnTo>
                      <a:pt x="16170" y="306"/>
                    </a:lnTo>
                    <a:lnTo>
                      <a:pt x="16206" y="588"/>
                    </a:lnTo>
                    <a:lnTo>
                      <a:pt x="16200" y="882"/>
                    </a:lnTo>
                    <a:lnTo>
                      <a:pt x="16164" y="1176"/>
                    </a:lnTo>
                    <a:lnTo>
                      <a:pt x="16098" y="1482"/>
                    </a:lnTo>
                    <a:lnTo>
                      <a:pt x="15996" y="1782"/>
                    </a:lnTo>
                    <a:lnTo>
                      <a:pt x="15858" y="2088"/>
                    </a:lnTo>
                    <a:lnTo>
                      <a:pt x="15696" y="2400"/>
                    </a:lnTo>
                    <a:lnTo>
                      <a:pt x="15498" y="2706"/>
                    </a:lnTo>
                    <a:lnTo>
                      <a:pt x="0" y="2706"/>
                    </a:lnTo>
                    <a:lnTo>
                      <a:pt x="294" y="2334"/>
                    </a:lnTo>
                    <a:lnTo>
                      <a:pt x="618" y="1974"/>
                    </a:lnTo>
                    <a:lnTo>
                      <a:pt x="960" y="1626"/>
                    </a:lnTo>
                    <a:lnTo>
                      <a:pt x="1326" y="1302"/>
                    </a:lnTo>
                    <a:lnTo>
                      <a:pt x="1704" y="996"/>
                    </a:lnTo>
                    <a:lnTo>
                      <a:pt x="2094" y="714"/>
                    </a:lnTo>
                    <a:lnTo>
                      <a:pt x="2490" y="450"/>
                    </a:lnTo>
                    <a:lnTo>
                      <a:pt x="2754" y="306"/>
                    </a:lnTo>
                    <a:lnTo>
                      <a:pt x="3018" y="198"/>
                    </a:lnTo>
                    <a:lnTo>
                      <a:pt x="3288" y="120"/>
                    </a:lnTo>
                    <a:lnTo>
                      <a:pt x="3564" y="60"/>
                    </a:lnTo>
                    <a:lnTo>
                      <a:pt x="3840" y="24"/>
                    </a:lnTo>
                    <a:lnTo>
                      <a:pt x="4122" y="6"/>
                    </a:lnTo>
                    <a:lnTo>
                      <a:pt x="4404" y="0"/>
                    </a:lnTo>
                    <a:close/>
                  </a:path>
                </a:pathLst>
              </a:custGeom>
              <a:solidFill>
                <a:srgbClr val="349EEB"/>
              </a:solidFill>
              <a:ln w="9525" cap="flat" cmpd="sng" algn="ctr">
                <a:noFill/>
                <a:prstDash val="solid"/>
                <a:headEnd/>
                <a:tailEnd/>
              </a:ln>
              <a:effectLst/>
            </p:spPr>
            <p:txBody>
              <a:bodyPr vert="horz" wrap="square" lIns="68580" tIns="34290" rIns="68580" bIns="34290" numCol="1" anchor="t" anchorCtr="0" compatLnSpc="1">
                <a:prstTxWarp prst="textNoShape">
                  <a:avLst/>
                </a:prstTxWarp>
              </a:bodyPr>
              <a:lstStyle/>
              <a:p>
                <a:pPr marL="0" marR="0" lvl="0" indent="0"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sp>
            <p:nvSpPr>
              <p:cNvPr id="48" name="Freeform 31">
                <a:extLst>
                  <a:ext uri="{FF2B5EF4-FFF2-40B4-BE49-F238E27FC236}">
                    <a16:creationId xmlns:a16="http://schemas.microsoft.com/office/drawing/2014/main" xmlns="" id="{7A522654-1B88-FC4E-824F-79A54BD49833}"/>
                  </a:ext>
                </a:extLst>
              </p:cNvPr>
              <p:cNvSpPr>
                <a:spLocks/>
              </p:cNvSpPr>
              <p:nvPr/>
            </p:nvSpPr>
            <p:spPr bwMode="auto">
              <a:xfrm>
                <a:off x="-14627282" y="-21108977"/>
                <a:ext cx="42547200" cy="29232237"/>
              </a:xfrm>
              <a:custGeom>
                <a:avLst/>
                <a:gdLst/>
                <a:ahLst/>
                <a:cxnLst>
                  <a:cxn ang="0">
                    <a:pos x="0" y="0"/>
                  </a:cxn>
                  <a:cxn ang="0">
                    <a:pos x="35682" y="0"/>
                  </a:cxn>
                  <a:cxn ang="0">
                    <a:pos x="35934" y="24"/>
                  </a:cxn>
                  <a:cxn ang="0">
                    <a:pos x="36186" y="60"/>
                  </a:cxn>
                  <a:cxn ang="0">
                    <a:pos x="36426" y="120"/>
                  </a:cxn>
                  <a:cxn ang="0">
                    <a:pos x="36666" y="204"/>
                  </a:cxn>
                  <a:cxn ang="0">
                    <a:pos x="36894" y="318"/>
                  </a:cxn>
                  <a:cxn ang="0">
                    <a:pos x="37122" y="456"/>
                  </a:cxn>
                  <a:cxn ang="0">
                    <a:pos x="37500" y="738"/>
                  </a:cxn>
                  <a:cxn ang="0">
                    <a:pos x="37866" y="1032"/>
                  </a:cxn>
                  <a:cxn ang="0">
                    <a:pos x="38226" y="1344"/>
                  </a:cxn>
                  <a:cxn ang="0">
                    <a:pos x="38580" y="1674"/>
                  </a:cxn>
                  <a:cxn ang="0">
                    <a:pos x="19584" y="18414"/>
                  </a:cxn>
                  <a:cxn ang="0">
                    <a:pos x="3858" y="2682"/>
                  </a:cxn>
                  <a:cxn ang="0">
                    <a:pos x="3852" y="2682"/>
                  </a:cxn>
                  <a:cxn ang="0">
                    <a:pos x="3846" y="2670"/>
                  </a:cxn>
                  <a:cxn ang="0">
                    <a:pos x="3840" y="2664"/>
                  </a:cxn>
                  <a:cxn ang="0">
                    <a:pos x="3414" y="2232"/>
                  </a:cxn>
                  <a:cxn ang="0">
                    <a:pos x="2994" y="1800"/>
                  </a:cxn>
                  <a:cxn ang="0">
                    <a:pos x="2568" y="1374"/>
                  </a:cxn>
                  <a:cxn ang="0">
                    <a:pos x="2130" y="960"/>
                  </a:cxn>
                  <a:cxn ang="0">
                    <a:pos x="1908" y="774"/>
                  </a:cxn>
                  <a:cxn ang="0">
                    <a:pos x="1668" y="600"/>
                  </a:cxn>
                  <a:cxn ang="0">
                    <a:pos x="1410" y="438"/>
                  </a:cxn>
                  <a:cxn ang="0">
                    <a:pos x="1146" y="294"/>
                  </a:cxn>
                  <a:cxn ang="0">
                    <a:pos x="864" y="174"/>
                  </a:cxn>
                  <a:cxn ang="0">
                    <a:pos x="582" y="78"/>
                  </a:cxn>
                  <a:cxn ang="0">
                    <a:pos x="288" y="18"/>
                  </a:cxn>
                  <a:cxn ang="0">
                    <a:pos x="0" y="0"/>
                  </a:cxn>
                </a:cxnLst>
                <a:rect l="0" t="0" r="r" b="b"/>
                <a:pathLst>
                  <a:path w="38580" h="18414">
                    <a:moveTo>
                      <a:pt x="0" y="0"/>
                    </a:moveTo>
                    <a:lnTo>
                      <a:pt x="35682" y="0"/>
                    </a:lnTo>
                    <a:lnTo>
                      <a:pt x="35934" y="24"/>
                    </a:lnTo>
                    <a:lnTo>
                      <a:pt x="36186" y="60"/>
                    </a:lnTo>
                    <a:lnTo>
                      <a:pt x="36426" y="120"/>
                    </a:lnTo>
                    <a:lnTo>
                      <a:pt x="36666" y="204"/>
                    </a:lnTo>
                    <a:lnTo>
                      <a:pt x="36894" y="318"/>
                    </a:lnTo>
                    <a:lnTo>
                      <a:pt x="37122" y="456"/>
                    </a:lnTo>
                    <a:lnTo>
                      <a:pt x="37500" y="738"/>
                    </a:lnTo>
                    <a:lnTo>
                      <a:pt x="37866" y="1032"/>
                    </a:lnTo>
                    <a:lnTo>
                      <a:pt x="38226" y="1344"/>
                    </a:lnTo>
                    <a:lnTo>
                      <a:pt x="38580" y="1674"/>
                    </a:lnTo>
                    <a:lnTo>
                      <a:pt x="19584" y="18414"/>
                    </a:lnTo>
                    <a:lnTo>
                      <a:pt x="3858" y="2682"/>
                    </a:lnTo>
                    <a:lnTo>
                      <a:pt x="3852" y="2682"/>
                    </a:lnTo>
                    <a:lnTo>
                      <a:pt x="3846" y="2670"/>
                    </a:lnTo>
                    <a:lnTo>
                      <a:pt x="3840" y="2664"/>
                    </a:lnTo>
                    <a:lnTo>
                      <a:pt x="3414" y="2232"/>
                    </a:lnTo>
                    <a:lnTo>
                      <a:pt x="2994" y="1800"/>
                    </a:lnTo>
                    <a:lnTo>
                      <a:pt x="2568" y="1374"/>
                    </a:lnTo>
                    <a:lnTo>
                      <a:pt x="2130" y="960"/>
                    </a:lnTo>
                    <a:lnTo>
                      <a:pt x="1908" y="774"/>
                    </a:lnTo>
                    <a:lnTo>
                      <a:pt x="1668" y="600"/>
                    </a:lnTo>
                    <a:lnTo>
                      <a:pt x="1410" y="438"/>
                    </a:lnTo>
                    <a:lnTo>
                      <a:pt x="1146" y="294"/>
                    </a:lnTo>
                    <a:lnTo>
                      <a:pt x="864" y="174"/>
                    </a:lnTo>
                    <a:lnTo>
                      <a:pt x="582" y="78"/>
                    </a:lnTo>
                    <a:lnTo>
                      <a:pt x="288" y="18"/>
                    </a:lnTo>
                    <a:lnTo>
                      <a:pt x="0" y="0"/>
                    </a:lnTo>
                    <a:close/>
                  </a:path>
                </a:pathLst>
              </a:custGeom>
              <a:solidFill>
                <a:srgbClr val="349EEB"/>
              </a:solidFill>
              <a:ln w="9525" cap="flat" cmpd="sng" algn="ctr">
                <a:noFill/>
                <a:prstDash val="soli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pPr marL="0" marR="0" lvl="0" indent="0"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grpSp>
      </p:grpSp>
      <p:sp>
        <p:nvSpPr>
          <p:cNvPr id="49" name="Right Arrow 32">
            <a:extLst>
              <a:ext uri="{FF2B5EF4-FFF2-40B4-BE49-F238E27FC236}">
                <a16:creationId xmlns:a16="http://schemas.microsoft.com/office/drawing/2014/main" xmlns="" id="{92697ECB-042A-E447-B3DA-D72E1A2F998B}"/>
              </a:ext>
            </a:extLst>
          </p:cNvPr>
          <p:cNvSpPr/>
          <p:nvPr/>
        </p:nvSpPr>
        <p:spPr>
          <a:xfrm>
            <a:off x="4046869" y="4134517"/>
            <a:ext cx="483260" cy="1397842"/>
          </a:xfrm>
          <a:prstGeom prst="rightArrow">
            <a:avLst/>
          </a:prstGeom>
          <a:solidFill>
            <a:sysClr val="window" lastClr="FFFFFF">
              <a:lumMod val="65000"/>
            </a:sysClr>
          </a:solidFill>
          <a:ln w="25400" cap="flat" cmpd="sng" algn="ctr">
            <a:noFill/>
            <a:prstDash val="solid"/>
          </a:ln>
          <a:effectLst/>
        </p:spPr>
        <p:txBody>
          <a:bodyPr rtlCol="0" anchor="ctr"/>
          <a:lstStyle/>
          <a:p>
            <a:pPr marL="0" marR="0" lvl="0" indent="0" algn="ctr"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sp>
        <p:nvSpPr>
          <p:cNvPr id="50" name="Right Arrow 33">
            <a:extLst>
              <a:ext uri="{FF2B5EF4-FFF2-40B4-BE49-F238E27FC236}">
                <a16:creationId xmlns:a16="http://schemas.microsoft.com/office/drawing/2014/main" xmlns="" id="{48EF05BD-5C1C-AC45-9EAE-991FC84127C8}"/>
              </a:ext>
            </a:extLst>
          </p:cNvPr>
          <p:cNvSpPr/>
          <p:nvPr/>
        </p:nvSpPr>
        <p:spPr>
          <a:xfrm>
            <a:off x="7640529" y="4134517"/>
            <a:ext cx="483260" cy="1397842"/>
          </a:xfrm>
          <a:prstGeom prst="rightArrow">
            <a:avLst/>
          </a:prstGeom>
          <a:solidFill>
            <a:sysClr val="window" lastClr="FFFFFF">
              <a:lumMod val="65000"/>
            </a:sysClr>
          </a:solidFill>
          <a:ln w="25400" cap="flat" cmpd="sng" algn="ctr">
            <a:noFill/>
            <a:prstDash val="solid"/>
          </a:ln>
          <a:effectLst/>
        </p:spPr>
        <p:txBody>
          <a:bodyPr rtlCol="0" anchor="ctr"/>
          <a:lstStyle/>
          <a:p>
            <a:pPr marL="0" marR="0" lvl="0" indent="0" algn="ctr" defTabSz="685800" eaLnBrk="1" fontAlgn="auto" latinLnBrk="1"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微软雅黑"/>
              <a:ea typeface="微软雅黑"/>
              <a:cs typeface="+mn-cs"/>
            </a:endParaRPr>
          </a:p>
        </p:txBody>
      </p:sp>
      <p:sp>
        <p:nvSpPr>
          <p:cNvPr id="51" name="Прямоугольник 121">
            <a:extLst>
              <a:ext uri="{FF2B5EF4-FFF2-40B4-BE49-F238E27FC236}">
                <a16:creationId xmlns:a16="http://schemas.microsoft.com/office/drawing/2014/main" xmlns="" id="{E41B80EC-1644-4D45-91DF-6B971550A461}"/>
              </a:ext>
            </a:extLst>
          </p:cNvPr>
          <p:cNvSpPr/>
          <p:nvPr/>
        </p:nvSpPr>
        <p:spPr>
          <a:xfrm>
            <a:off x="1493966" y="3041141"/>
            <a:ext cx="1889730" cy="1526124"/>
          </a:xfrm>
          <a:prstGeom prst="rect">
            <a:avLst/>
          </a:prstGeom>
        </p:spPr>
        <p:txBody>
          <a:bodyPr wrap="square">
            <a:spAutoFit/>
          </a:bodyPr>
          <a:lstStyle/>
          <a:p>
            <a:pPr marL="285750" indent="-285750" defTabSz="685800" latinLnBrk="1">
              <a:lnSpc>
                <a:spcPct val="150000"/>
              </a:lnSpc>
              <a:buFont typeface="Wingdings" pitchFamily="2" charset="2"/>
              <a:buChar char="l"/>
            </a:pPr>
            <a:r>
              <a:rPr lang="zh-CN" altLang="en-US" sz="1600" dirty="0">
                <a:solidFill>
                  <a:prstClr val="black"/>
                </a:solidFill>
                <a:latin typeface="+mn-ea"/>
                <a:cs typeface="Arial" pitchFamily="34" charset="0"/>
              </a:rPr>
              <a:t>学术专网特性</a:t>
            </a:r>
            <a:endParaRPr lang="en-US" altLang="zh-CN" sz="1600" dirty="0">
              <a:solidFill>
                <a:prstClr val="black"/>
              </a:solidFill>
              <a:latin typeface="+mn-ea"/>
              <a:cs typeface="Arial" pitchFamily="34" charset="0"/>
            </a:endParaRPr>
          </a:p>
          <a:p>
            <a:pPr marL="285750" indent="-285750" defTabSz="685800" latinLnBrk="1">
              <a:lnSpc>
                <a:spcPct val="150000"/>
              </a:lnSpc>
              <a:buFont typeface="Wingdings" pitchFamily="2" charset="2"/>
              <a:buChar char="l"/>
            </a:pPr>
            <a:r>
              <a:rPr lang="zh-Hans" altLang="en-US" sz="1600" dirty="0">
                <a:latin typeface="微软雅黑" panose="020B0503020204020204" pitchFamily="34" charset="-122"/>
                <a:ea typeface="微软雅黑" panose="020B0503020204020204" pitchFamily="34" charset="-122"/>
              </a:rPr>
              <a:t>跨境业务资质</a:t>
            </a:r>
            <a:endParaRPr lang="zh-CN" altLang="en-US" sz="1600" dirty="0">
              <a:latin typeface="微软雅黑" panose="020B0503020204020204" pitchFamily="34" charset="-122"/>
              <a:ea typeface="微软雅黑" panose="020B0503020204020204" pitchFamily="34" charset="-122"/>
            </a:endParaRPr>
          </a:p>
          <a:p>
            <a:pPr marL="285750" indent="-285750" defTabSz="685800" latinLnBrk="1">
              <a:lnSpc>
                <a:spcPct val="150000"/>
              </a:lnSpc>
              <a:buFont typeface="Wingdings" pitchFamily="2" charset="2"/>
              <a:buChar char="l"/>
            </a:pPr>
            <a:r>
              <a:rPr lang="zh-Hans" altLang="en-US" sz="1600" dirty="0">
                <a:latin typeface="微软雅黑" panose="020B0503020204020204" pitchFamily="34" charset="-122"/>
                <a:ea typeface="微软雅黑" panose="020B0503020204020204" pitchFamily="34" charset="-122"/>
              </a:rPr>
              <a:t>网络互联互通</a:t>
            </a:r>
            <a:endParaRPr lang="zh-CN" altLang="en-US" sz="1600" dirty="0">
              <a:latin typeface="微软雅黑" panose="020B0503020204020204" pitchFamily="34" charset="-122"/>
              <a:ea typeface="微软雅黑" panose="020B0503020204020204" pitchFamily="34" charset="-122"/>
            </a:endParaRPr>
          </a:p>
          <a:p>
            <a:pPr marL="285750" indent="-285750" defTabSz="685800" latinLnBrk="1">
              <a:lnSpc>
                <a:spcPct val="150000"/>
              </a:lnSpc>
              <a:buFont typeface="Wingdings" pitchFamily="2" charset="2"/>
              <a:buChar char="l"/>
            </a:pPr>
            <a:r>
              <a:rPr lang="zh-Hans" altLang="en-US" sz="1600" dirty="0">
                <a:latin typeface="微软雅黑" panose="020B0503020204020204" pitchFamily="34" charset="-122"/>
                <a:ea typeface="微软雅黑" panose="020B0503020204020204" pitchFamily="34" charset="-122"/>
              </a:rPr>
              <a:t>营销服务体系</a:t>
            </a:r>
            <a:endParaRPr lang="zh-CN" altLang="en-US" sz="1600" dirty="0">
              <a:latin typeface="微软雅黑" panose="020B0503020204020204" pitchFamily="34" charset="-122"/>
              <a:ea typeface="微软雅黑" panose="020B0503020204020204" pitchFamily="34" charset="-122"/>
            </a:endParaRPr>
          </a:p>
        </p:txBody>
      </p:sp>
      <p:sp>
        <p:nvSpPr>
          <p:cNvPr id="52" name="TextBox 44">
            <a:extLst>
              <a:ext uri="{FF2B5EF4-FFF2-40B4-BE49-F238E27FC236}">
                <a16:creationId xmlns:a16="http://schemas.microsoft.com/office/drawing/2014/main" xmlns="" id="{5CFA9FCB-6D85-8D4A-ACE6-8A0A90E36D50}"/>
              </a:ext>
            </a:extLst>
          </p:cNvPr>
          <p:cNvSpPr txBox="1">
            <a:spLocks noChangeArrowheads="1"/>
          </p:cNvSpPr>
          <p:nvPr/>
        </p:nvSpPr>
        <p:spPr bwMode="auto">
          <a:xfrm>
            <a:off x="896518" y="2171787"/>
            <a:ext cx="1300030" cy="677108"/>
          </a:xfrm>
          <a:prstGeom prst="rect">
            <a:avLst/>
          </a:prstGeom>
          <a:noFill/>
          <a:ln w="9525">
            <a:noFill/>
            <a:miter lim="800000"/>
            <a:headEnd/>
            <a:tailEnd/>
          </a:ln>
        </p:spPr>
        <p:txBody>
          <a:bodyPr wrap="square">
            <a:spAutoFit/>
          </a:bodyPr>
          <a:lstStyle/>
          <a:p>
            <a:pPr marL="171450" indent="-171450" algn="ctr" defTabSz="685800" latinLnBrk="1"/>
            <a:r>
              <a:rPr lang="en-US" altLang="zh-Hans" dirty="0">
                <a:latin typeface="Arial" pitchFamily="34" charset="0"/>
                <a:cs typeface="Arial" pitchFamily="34" charset="0"/>
              </a:rPr>
              <a:t>CERNET</a:t>
            </a:r>
          </a:p>
          <a:p>
            <a:pPr marL="171450" indent="-171450" algn="ctr" defTabSz="685800" latinLnBrk="1"/>
            <a:r>
              <a:rPr lang="zh-Hans" altLang="en-US" sz="2000" dirty="0">
                <a:latin typeface="Arial" pitchFamily="34" charset="0"/>
                <a:cs typeface="Arial" pitchFamily="34" charset="0"/>
              </a:rPr>
              <a:t>优势</a:t>
            </a:r>
            <a:endParaRPr lang="ru-RU" sz="2000" dirty="0">
              <a:latin typeface="Arial" pitchFamily="34" charset="0"/>
              <a:cs typeface="Arial" pitchFamily="34" charset="0"/>
            </a:endParaRPr>
          </a:p>
        </p:txBody>
      </p:sp>
      <p:sp>
        <p:nvSpPr>
          <p:cNvPr id="53" name="TextBox 44">
            <a:extLst>
              <a:ext uri="{FF2B5EF4-FFF2-40B4-BE49-F238E27FC236}">
                <a16:creationId xmlns:a16="http://schemas.microsoft.com/office/drawing/2014/main" xmlns="" id="{9B6EA0BA-FD7E-9E4D-A185-1F00D6973232}"/>
              </a:ext>
            </a:extLst>
          </p:cNvPr>
          <p:cNvSpPr txBox="1">
            <a:spLocks noChangeArrowheads="1"/>
          </p:cNvSpPr>
          <p:nvPr/>
        </p:nvSpPr>
        <p:spPr bwMode="auto">
          <a:xfrm>
            <a:off x="4656217" y="2117844"/>
            <a:ext cx="1015174" cy="707886"/>
          </a:xfrm>
          <a:prstGeom prst="rect">
            <a:avLst/>
          </a:prstGeom>
          <a:noFill/>
          <a:ln w="9525">
            <a:noFill/>
            <a:miter lim="800000"/>
            <a:headEnd/>
            <a:tailEnd/>
          </a:ln>
        </p:spPr>
        <p:txBody>
          <a:bodyPr wrap="square">
            <a:spAutoFit/>
          </a:bodyPr>
          <a:lstStyle/>
          <a:p>
            <a:pPr marL="171450" indent="-171450" algn="ctr" defTabSz="685800" latinLnBrk="1"/>
            <a:r>
              <a:rPr lang="zh-Hans" altLang="en-US" sz="2000" dirty="0">
                <a:latin typeface="Arial" pitchFamily="34" charset="0"/>
                <a:cs typeface="Arial" pitchFamily="34" charset="0"/>
              </a:rPr>
              <a:t>服务</a:t>
            </a:r>
            <a:endParaRPr lang="en-US" altLang="zh-Hans" sz="2000" dirty="0">
              <a:latin typeface="Arial" pitchFamily="34" charset="0"/>
              <a:cs typeface="Arial" pitchFamily="34" charset="0"/>
            </a:endParaRPr>
          </a:p>
          <a:p>
            <a:pPr marL="171450" indent="-171450" algn="ctr" defTabSz="685800" latinLnBrk="1"/>
            <a:r>
              <a:rPr lang="zh-Hans" altLang="en-US" sz="2000" dirty="0">
                <a:latin typeface="Arial" pitchFamily="34" charset="0"/>
                <a:cs typeface="Arial" pitchFamily="34" charset="0"/>
              </a:rPr>
              <a:t>保障</a:t>
            </a:r>
            <a:endParaRPr lang="ru-RU" sz="1400" dirty="0">
              <a:latin typeface="Arial" pitchFamily="34" charset="0"/>
              <a:cs typeface="Arial" pitchFamily="34" charset="0"/>
            </a:endParaRPr>
          </a:p>
        </p:txBody>
      </p:sp>
      <p:sp>
        <p:nvSpPr>
          <p:cNvPr id="54" name="TextBox 44">
            <a:extLst>
              <a:ext uri="{FF2B5EF4-FFF2-40B4-BE49-F238E27FC236}">
                <a16:creationId xmlns:a16="http://schemas.microsoft.com/office/drawing/2014/main" xmlns="" id="{2776A29C-61B1-0641-A292-F0079B2ACC87}"/>
              </a:ext>
            </a:extLst>
          </p:cNvPr>
          <p:cNvSpPr txBox="1">
            <a:spLocks noChangeArrowheads="1"/>
          </p:cNvSpPr>
          <p:nvPr/>
        </p:nvSpPr>
        <p:spPr bwMode="auto">
          <a:xfrm>
            <a:off x="8242344" y="2117844"/>
            <a:ext cx="1015174" cy="707886"/>
          </a:xfrm>
          <a:prstGeom prst="rect">
            <a:avLst/>
          </a:prstGeom>
          <a:noFill/>
          <a:ln w="9525">
            <a:noFill/>
            <a:miter lim="800000"/>
            <a:headEnd/>
            <a:tailEnd/>
          </a:ln>
        </p:spPr>
        <p:txBody>
          <a:bodyPr wrap="square">
            <a:spAutoFit/>
          </a:bodyPr>
          <a:lstStyle/>
          <a:p>
            <a:pPr marL="171450" indent="-171450" algn="ctr" defTabSz="685800" latinLnBrk="1"/>
            <a:r>
              <a:rPr lang="zh-Hans" altLang="en-US" sz="2000" dirty="0">
                <a:latin typeface="Arial" pitchFamily="34" charset="0"/>
                <a:cs typeface="Arial" pitchFamily="34" charset="0"/>
              </a:rPr>
              <a:t>满足</a:t>
            </a:r>
            <a:endParaRPr lang="en-US" altLang="zh-Hans" sz="2000" dirty="0">
              <a:latin typeface="Arial" pitchFamily="34" charset="0"/>
              <a:cs typeface="Arial" pitchFamily="34" charset="0"/>
            </a:endParaRPr>
          </a:p>
          <a:p>
            <a:pPr marL="171450" indent="-171450" algn="ctr" defTabSz="685800" latinLnBrk="1"/>
            <a:r>
              <a:rPr lang="zh-Hans" altLang="en-US" sz="2000" dirty="0">
                <a:latin typeface="Arial" pitchFamily="34" charset="0"/>
                <a:cs typeface="Arial" pitchFamily="34" charset="0"/>
              </a:rPr>
              <a:t>需求</a:t>
            </a:r>
            <a:endParaRPr lang="ru-RU" sz="1400" dirty="0">
              <a:latin typeface="Arial" pitchFamily="34" charset="0"/>
              <a:cs typeface="Arial" pitchFamily="34" charset="0"/>
            </a:endParaRPr>
          </a:p>
        </p:txBody>
      </p:sp>
      <p:sp>
        <p:nvSpPr>
          <p:cNvPr id="55" name="Прямоугольник 121">
            <a:extLst>
              <a:ext uri="{FF2B5EF4-FFF2-40B4-BE49-F238E27FC236}">
                <a16:creationId xmlns:a16="http://schemas.microsoft.com/office/drawing/2014/main" xmlns="" id="{4DA4BCE4-CDC8-4A45-AB32-AF61C1B2D704}"/>
              </a:ext>
            </a:extLst>
          </p:cNvPr>
          <p:cNvSpPr/>
          <p:nvPr/>
        </p:nvSpPr>
        <p:spPr>
          <a:xfrm>
            <a:off x="4942254" y="3041143"/>
            <a:ext cx="2288182" cy="2653032"/>
          </a:xfrm>
          <a:prstGeom prst="rect">
            <a:avLst/>
          </a:prstGeom>
        </p:spPr>
        <p:txBody>
          <a:bodyPr wrap="square">
            <a:spAutoFit/>
          </a:bodyPr>
          <a:lstStyle/>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国际专线视频保障服务</a:t>
            </a:r>
            <a:endParaRPr lang="en-US" altLang="zh-CN" sz="1600" dirty="0">
              <a:solidFill>
                <a:prstClr val="black"/>
              </a:solidFill>
              <a:latin typeface="+mn-ea"/>
              <a:cs typeface="Arial" pitchFamily="34" charset="0"/>
            </a:endParaRPr>
          </a:p>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国际预约带宽服务</a:t>
            </a:r>
          </a:p>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支持中外合作办学服务 </a:t>
            </a:r>
          </a:p>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境外文献出版社保障服务 </a:t>
            </a:r>
          </a:p>
          <a:p>
            <a:pPr marL="285750" indent="-285750" defTabSz="685800" latinLnBrk="1">
              <a:lnSpc>
                <a:spcPct val="130000"/>
              </a:lnSpc>
              <a:buFont typeface="Wingdings" pitchFamily="2" charset="2"/>
              <a:buChar char="l"/>
            </a:pPr>
            <a:endParaRPr lang="zh-CN" altLang="en-US" sz="1600" dirty="0">
              <a:solidFill>
                <a:prstClr val="black"/>
              </a:solidFill>
              <a:latin typeface="+mn-ea"/>
              <a:cs typeface="Arial" pitchFamily="34" charset="0"/>
            </a:endParaRPr>
          </a:p>
        </p:txBody>
      </p:sp>
      <p:sp>
        <p:nvSpPr>
          <p:cNvPr id="56" name="Прямоугольник 121">
            <a:extLst>
              <a:ext uri="{FF2B5EF4-FFF2-40B4-BE49-F238E27FC236}">
                <a16:creationId xmlns:a16="http://schemas.microsoft.com/office/drawing/2014/main" xmlns="" id="{067071A7-E166-5640-A10D-D21280E5401C}"/>
              </a:ext>
            </a:extLst>
          </p:cNvPr>
          <p:cNvSpPr/>
          <p:nvPr/>
        </p:nvSpPr>
        <p:spPr>
          <a:xfrm>
            <a:off x="8496668" y="3041141"/>
            <a:ext cx="2462875" cy="2653034"/>
          </a:xfrm>
          <a:prstGeom prst="rect">
            <a:avLst/>
          </a:prstGeom>
        </p:spPr>
        <p:txBody>
          <a:bodyPr wrap="square">
            <a:spAutoFit/>
          </a:bodyPr>
          <a:lstStyle/>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重点实验室</a:t>
            </a:r>
            <a:r>
              <a:rPr lang="en-US" altLang="zh-CN" sz="1600" dirty="0">
                <a:solidFill>
                  <a:prstClr val="black"/>
                </a:solidFill>
                <a:latin typeface="+mn-ea"/>
                <a:cs typeface="Arial" pitchFamily="34" charset="0"/>
              </a:rPr>
              <a:t>/</a:t>
            </a:r>
            <a:r>
              <a:rPr lang="zh-Hans" altLang="en-US" sz="1600" dirty="0">
                <a:solidFill>
                  <a:prstClr val="black"/>
                </a:solidFill>
                <a:latin typeface="+mn-ea"/>
                <a:cs typeface="Arial" pitchFamily="34" charset="0"/>
              </a:rPr>
              <a:t>重点</a:t>
            </a:r>
            <a:r>
              <a:rPr lang="zh-CN" altLang="en-US" sz="1600" dirty="0">
                <a:solidFill>
                  <a:prstClr val="black"/>
                </a:solidFill>
                <a:latin typeface="+mn-ea"/>
                <a:cs typeface="Arial" pitchFamily="34" charset="0"/>
              </a:rPr>
              <a:t>学科 </a:t>
            </a:r>
            <a:endParaRPr lang="en-US" altLang="zh-CN" sz="1600" dirty="0">
              <a:solidFill>
                <a:prstClr val="black"/>
              </a:solidFill>
              <a:latin typeface="+mn-ea"/>
              <a:cs typeface="Arial" pitchFamily="34" charset="0"/>
            </a:endParaRPr>
          </a:p>
          <a:p>
            <a:pPr marL="285750" indent="-285750" defTabSz="685800" latinLnBrk="1">
              <a:lnSpc>
                <a:spcPct val="130000"/>
              </a:lnSpc>
              <a:buFont typeface="Wingdings" pitchFamily="2" charset="2"/>
              <a:buChar char="l"/>
            </a:pPr>
            <a:r>
              <a:rPr lang="zh-CN" altLang="zh-CN" sz="1600" dirty="0">
                <a:solidFill>
                  <a:prstClr val="black"/>
                </a:solidFill>
                <a:latin typeface="+mn-ea"/>
                <a:cs typeface="Arial" pitchFamily="34" charset="0"/>
              </a:rPr>
              <a:t>高校图书馆</a:t>
            </a:r>
            <a:r>
              <a:rPr lang="en-US" altLang="zh-Hans" sz="1600" dirty="0">
                <a:solidFill>
                  <a:prstClr val="black"/>
                </a:solidFill>
                <a:latin typeface="+mn-ea"/>
                <a:cs typeface="Arial" pitchFamily="34" charset="0"/>
              </a:rPr>
              <a:t>/</a:t>
            </a:r>
            <a:r>
              <a:rPr lang="zh-CN" altLang="zh-CN" sz="1600" dirty="0">
                <a:solidFill>
                  <a:prstClr val="black"/>
                </a:solidFill>
                <a:latin typeface="+mn-ea"/>
                <a:cs typeface="Arial" pitchFamily="34" charset="0"/>
              </a:rPr>
              <a:t>科研部门 </a:t>
            </a:r>
            <a:endParaRPr lang="zh-CN" altLang="en-US" sz="1600" dirty="0">
              <a:solidFill>
                <a:prstClr val="black"/>
              </a:solidFill>
              <a:latin typeface="+mn-ea"/>
              <a:cs typeface="Arial" pitchFamily="34" charset="0"/>
            </a:endParaRPr>
          </a:p>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中外双方教学与交流</a:t>
            </a:r>
            <a:endParaRPr lang="en-US" altLang="zh-CN" sz="1600" dirty="0">
              <a:solidFill>
                <a:prstClr val="black"/>
              </a:solidFill>
              <a:latin typeface="+mn-ea"/>
              <a:cs typeface="Arial" pitchFamily="34" charset="0"/>
            </a:endParaRPr>
          </a:p>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日常教学</a:t>
            </a:r>
            <a:r>
              <a:rPr lang="en-US" altLang="zh-CN" sz="1600" dirty="0">
                <a:solidFill>
                  <a:prstClr val="black"/>
                </a:solidFill>
                <a:latin typeface="+mn-ea"/>
                <a:cs typeface="Arial" pitchFamily="34" charset="0"/>
              </a:rPr>
              <a:t>&amp;</a:t>
            </a:r>
            <a:r>
              <a:rPr lang="zh-CN" altLang="en-US" sz="1600" dirty="0">
                <a:solidFill>
                  <a:prstClr val="black"/>
                </a:solidFill>
                <a:latin typeface="+mn-ea"/>
                <a:cs typeface="Arial" pitchFamily="34" charset="0"/>
              </a:rPr>
              <a:t>办公信息化管理</a:t>
            </a:r>
          </a:p>
          <a:p>
            <a:pPr marL="285750" indent="-285750" defTabSz="685800" latinLnBrk="1">
              <a:lnSpc>
                <a:spcPct val="130000"/>
              </a:lnSpc>
              <a:buFont typeface="Wingdings" pitchFamily="2" charset="2"/>
              <a:buChar char="l"/>
            </a:pPr>
            <a:r>
              <a:rPr lang="zh-CN" altLang="en-US" sz="1600" dirty="0">
                <a:solidFill>
                  <a:prstClr val="black"/>
                </a:solidFill>
                <a:latin typeface="+mn-ea"/>
                <a:cs typeface="Arial" pitchFamily="34" charset="0"/>
              </a:rPr>
              <a:t>留学考试、国际招生、海外招聘等 </a:t>
            </a:r>
          </a:p>
          <a:p>
            <a:pPr marL="285750" indent="-285750" defTabSz="685800" latinLnBrk="1">
              <a:lnSpc>
                <a:spcPct val="130000"/>
              </a:lnSpc>
              <a:buFont typeface="Wingdings" pitchFamily="2" charset="2"/>
              <a:buChar char="l"/>
            </a:pPr>
            <a:endParaRPr lang="zh-CN" altLang="en-US" sz="1600" dirty="0">
              <a:solidFill>
                <a:prstClr val="black"/>
              </a:solidFill>
              <a:latin typeface="+mn-ea"/>
              <a:cs typeface="Arial" pitchFamily="34" charset="0"/>
            </a:endParaRPr>
          </a:p>
        </p:txBody>
      </p:sp>
    </p:spTree>
    <p:extLst>
      <p:ext uri="{BB962C8B-B14F-4D97-AF65-F5344CB8AC3E}">
        <p14:creationId xmlns:p14="http://schemas.microsoft.com/office/powerpoint/2010/main" val="1975146811"/>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fontScale="90000"/>
          </a:bodyPr>
          <a:lstStyle/>
          <a:p>
            <a:r>
              <a:rPr kumimoji="1" lang="zh-Hans" altLang="en-US" dirty="0"/>
              <a:t>三、</a:t>
            </a:r>
            <a:r>
              <a:rPr kumimoji="1" lang="zh-CN" altLang="en-US" dirty="0"/>
              <a:t>网络安全服务</a:t>
            </a:r>
            <a:endParaRPr kumimoji="1" lang="zh-CN" altLang="en-US" dirty="0">
              <a:solidFill>
                <a:srgbClr val="12436D"/>
              </a:solidFill>
            </a:endParaRPr>
          </a:p>
        </p:txBody>
      </p:sp>
      <p:sp>
        <p:nvSpPr>
          <p:cNvPr id="109" name="矩形 108">
            <a:extLst>
              <a:ext uri="{FF2B5EF4-FFF2-40B4-BE49-F238E27FC236}">
                <a16:creationId xmlns:a16="http://schemas.microsoft.com/office/drawing/2014/main" xmlns="" id="{10AFDEAF-BB81-A040-A060-2A18EA5369EF}"/>
              </a:ext>
            </a:extLst>
          </p:cNvPr>
          <p:cNvSpPr/>
          <p:nvPr/>
        </p:nvSpPr>
        <p:spPr>
          <a:xfrm>
            <a:off x="3130665" y="5681105"/>
            <a:ext cx="5732293" cy="276999"/>
          </a:xfrm>
          <a:prstGeom prst="rect">
            <a:avLst/>
          </a:prstGeom>
        </p:spPr>
        <p:txBody>
          <a:bodyPr wrap="square">
            <a:spAutoFit/>
          </a:bodyPr>
          <a:lstStyle/>
          <a:p>
            <a:pPr>
              <a:spcBef>
                <a:spcPts val="600"/>
              </a:spcBef>
              <a:spcAft>
                <a:spcPts val="600"/>
              </a:spcAft>
            </a:pPr>
            <a:r>
              <a:rPr lang="zh-CN" altLang="en-US" sz="1200" dirty="0">
                <a:solidFill>
                  <a:srgbClr val="000000"/>
                </a:solidFill>
                <a:latin typeface="+mn-ea"/>
              </a:rPr>
              <a:t>*</a:t>
            </a:r>
            <a:r>
              <a:rPr lang="en-US" altLang="zh-CN" sz="1200" dirty="0">
                <a:solidFill>
                  <a:srgbClr val="000000"/>
                </a:solidFill>
                <a:latin typeface="+mn-ea"/>
              </a:rPr>
              <a:t>2018</a:t>
            </a:r>
            <a:r>
              <a:rPr lang="zh-CN" altLang="en-US" sz="1200" dirty="0">
                <a:solidFill>
                  <a:srgbClr val="000000"/>
                </a:solidFill>
                <a:latin typeface="+mn-ea"/>
              </a:rPr>
              <a:t>年将高危漏洞细分为高危漏洞和紧急漏洞</a:t>
            </a:r>
            <a:endParaRPr lang="zh-CN" altLang="en-US" sz="1200" dirty="0">
              <a:latin typeface="+mn-ea"/>
            </a:endParaRPr>
          </a:p>
        </p:txBody>
      </p:sp>
      <p:graphicFrame>
        <p:nvGraphicFramePr>
          <p:cNvPr id="186" name="表格 185">
            <a:extLst>
              <a:ext uri="{FF2B5EF4-FFF2-40B4-BE49-F238E27FC236}">
                <a16:creationId xmlns:a16="http://schemas.microsoft.com/office/drawing/2014/main" xmlns="" id="{8F0D1F37-2051-624E-9EC4-719E79098B81}"/>
              </a:ext>
            </a:extLst>
          </p:cNvPr>
          <p:cNvGraphicFramePr>
            <a:graphicFrameLocks noGrp="1"/>
          </p:cNvGraphicFramePr>
          <p:nvPr>
            <p:extLst/>
          </p:nvPr>
        </p:nvGraphicFramePr>
        <p:xfrm>
          <a:off x="412072" y="3256842"/>
          <a:ext cx="6003233" cy="2383666"/>
        </p:xfrm>
        <a:graphic>
          <a:graphicData uri="http://schemas.openxmlformats.org/drawingml/2006/table">
            <a:tbl>
              <a:tblPr>
                <a:tableStyleId>{5C22544A-7EE6-4342-B048-85BDC9FD1C3A}</a:tableStyleId>
              </a:tblPr>
              <a:tblGrid>
                <a:gridCol w="673912">
                  <a:extLst>
                    <a:ext uri="{9D8B030D-6E8A-4147-A177-3AD203B41FA5}">
                      <a16:colId xmlns:a16="http://schemas.microsoft.com/office/drawing/2014/main" xmlns="" val="1925519891"/>
                    </a:ext>
                  </a:extLst>
                </a:gridCol>
                <a:gridCol w="877891">
                  <a:extLst>
                    <a:ext uri="{9D8B030D-6E8A-4147-A177-3AD203B41FA5}">
                      <a16:colId xmlns:a16="http://schemas.microsoft.com/office/drawing/2014/main" xmlns="" val="3227204744"/>
                    </a:ext>
                  </a:extLst>
                </a:gridCol>
                <a:gridCol w="877891">
                  <a:extLst>
                    <a:ext uri="{9D8B030D-6E8A-4147-A177-3AD203B41FA5}">
                      <a16:colId xmlns:a16="http://schemas.microsoft.com/office/drawing/2014/main" xmlns="" val="544851456"/>
                    </a:ext>
                  </a:extLst>
                </a:gridCol>
                <a:gridCol w="673912">
                  <a:extLst>
                    <a:ext uri="{9D8B030D-6E8A-4147-A177-3AD203B41FA5}">
                      <a16:colId xmlns:a16="http://schemas.microsoft.com/office/drawing/2014/main" xmlns="" val="2419695247"/>
                    </a:ext>
                  </a:extLst>
                </a:gridCol>
                <a:gridCol w="673912">
                  <a:extLst>
                    <a:ext uri="{9D8B030D-6E8A-4147-A177-3AD203B41FA5}">
                      <a16:colId xmlns:a16="http://schemas.microsoft.com/office/drawing/2014/main" xmlns="" val="460186888"/>
                    </a:ext>
                  </a:extLst>
                </a:gridCol>
                <a:gridCol w="673912">
                  <a:extLst>
                    <a:ext uri="{9D8B030D-6E8A-4147-A177-3AD203B41FA5}">
                      <a16:colId xmlns:a16="http://schemas.microsoft.com/office/drawing/2014/main" xmlns="" val="1682568005"/>
                    </a:ext>
                  </a:extLst>
                </a:gridCol>
                <a:gridCol w="673912">
                  <a:extLst>
                    <a:ext uri="{9D8B030D-6E8A-4147-A177-3AD203B41FA5}">
                      <a16:colId xmlns:a16="http://schemas.microsoft.com/office/drawing/2014/main" xmlns="" val="236194241"/>
                    </a:ext>
                  </a:extLst>
                </a:gridCol>
                <a:gridCol w="877891">
                  <a:extLst>
                    <a:ext uri="{9D8B030D-6E8A-4147-A177-3AD203B41FA5}">
                      <a16:colId xmlns:a16="http://schemas.microsoft.com/office/drawing/2014/main" xmlns="" val="2794872859"/>
                    </a:ext>
                  </a:extLst>
                </a:gridCol>
              </a:tblGrid>
              <a:tr h="435820">
                <a:tc rowSpan="2">
                  <a:txBody>
                    <a:bodyPr/>
                    <a:lstStyle/>
                    <a:p>
                      <a:pPr algn="ctr" fontAlgn="ctr"/>
                      <a:r>
                        <a:rPr lang="zh-CN" altLang="en-US" sz="1600" b="1" u="none" strike="noStrike" dirty="0">
                          <a:solidFill>
                            <a:schemeClr val="tx1"/>
                          </a:solidFill>
                          <a:effectLst/>
                        </a:rPr>
                        <a:t>　</a:t>
                      </a:r>
                      <a:endParaRPr lang="zh-CN" altLang="en-US" sz="1600" b="1"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rowSpan="2">
                  <a:txBody>
                    <a:bodyPr/>
                    <a:lstStyle/>
                    <a:p>
                      <a:pPr algn="ctr" fontAlgn="ctr"/>
                      <a:r>
                        <a:rPr lang="zh-CN" altLang="en-US" sz="1600" b="0" u="none" strike="noStrike" dirty="0">
                          <a:solidFill>
                            <a:schemeClr val="tx1"/>
                          </a:solidFill>
                          <a:effectLst/>
                        </a:rPr>
                        <a:t>高校注</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册数量</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rowSpan="2">
                  <a:txBody>
                    <a:bodyPr/>
                    <a:lstStyle/>
                    <a:p>
                      <a:pPr algn="ctr" fontAlgn="ctr"/>
                      <a:r>
                        <a:rPr lang="zh-CN" altLang="en-US" sz="1600" b="0" u="none" strike="noStrike" dirty="0">
                          <a:solidFill>
                            <a:schemeClr val="tx1"/>
                          </a:solidFill>
                          <a:effectLst/>
                        </a:rPr>
                        <a:t>完成扫</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描学校</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gridSpan="2">
                  <a:txBody>
                    <a:bodyPr/>
                    <a:lstStyle/>
                    <a:p>
                      <a:pPr algn="ctr" fontAlgn="ctr"/>
                      <a:r>
                        <a:rPr lang="zh-CN" altLang="en-US" sz="1600" b="0" u="none" strike="noStrike" dirty="0">
                          <a:solidFill>
                            <a:schemeClr val="tx1"/>
                          </a:solidFill>
                          <a:effectLst/>
                        </a:rPr>
                        <a:t>高危漏洞</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hMerge="1">
                  <a:txBody>
                    <a:bodyPr/>
                    <a:lstStyle/>
                    <a:p>
                      <a:endParaRPr lang="zh-CN" altLang="en-US"/>
                    </a:p>
                  </a:txBody>
                  <a:tcPr/>
                </a:tc>
                <a:tc gridSpan="2">
                  <a:txBody>
                    <a:bodyPr/>
                    <a:lstStyle/>
                    <a:p>
                      <a:pPr algn="ctr" fontAlgn="ctr"/>
                      <a:r>
                        <a:rPr lang="zh-CN" altLang="en-US" sz="1600" b="0" u="none" strike="noStrike" dirty="0">
                          <a:solidFill>
                            <a:schemeClr val="tx1"/>
                          </a:solidFill>
                          <a:effectLst/>
                        </a:rPr>
                        <a:t>中危漏洞</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hMerge="1">
                  <a:txBody>
                    <a:bodyPr/>
                    <a:lstStyle/>
                    <a:p>
                      <a:endParaRPr lang="zh-CN" altLang="en-US"/>
                    </a:p>
                  </a:txBody>
                  <a:tcPr/>
                </a:tc>
                <a:tc rowSpan="2">
                  <a:txBody>
                    <a:bodyPr/>
                    <a:lstStyle/>
                    <a:p>
                      <a:pPr algn="ctr" fontAlgn="ctr"/>
                      <a:r>
                        <a:rPr lang="zh-CN" altLang="en-US" sz="1600" b="0" u="none" strike="noStrike" dirty="0">
                          <a:solidFill>
                            <a:schemeClr val="tx1"/>
                          </a:solidFill>
                          <a:effectLst/>
                        </a:rPr>
                        <a:t>完成复</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检学校</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extLst>
                  <a:ext uri="{0D108BD9-81ED-4DB2-BD59-A6C34878D82A}">
                    <a16:rowId xmlns:a16="http://schemas.microsoft.com/office/drawing/2014/main" xmlns="" val="2416498092"/>
                  </a:ext>
                </a:extLst>
              </a:tr>
              <a:tr h="64928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600" b="0" u="none" strike="noStrike" dirty="0">
                          <a:solidFill>
                            <a:schemeClr val="tx1"/>
                          </a:solidFill>
                          <a:effectLst/>
                        </a:rPr>
                        <a:t>漏洞</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数量</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a:txBody>
                    <a:bodyPr/>
                    <a:lstStyle/>
                    <a:p>
                      <a:pPr algn="ctr" fontAlgn="ctr"/>
                      <a:r>
                        <a:rPr lang="zh-CN" altLang="en-US" sz="1600" b="0" u="none" strike="noStrike" dirty="0">
                          <a:solidFill>
                            <a:schemeClr val="tx1"/>
                          </a:solidFill>
                          <a:effectLst/>
                        </a:rPr>
                        <a:t>学校</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数量</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a:txBody>
                    <a:bodyPr/>
                    <a:lstStyle/>
                    <a:p>
                      <a:pPr algn="ctr" fontAlgn="ctr"/>
                      <a:r>
                        <a:rPr lang="zh-CN" altLang="en-US" sz="1600" b="0" u="none" strike="noStrike" dirty="0">
                          <a:solidFill>
                            <a:schemeClr val="tx1"/>
                          </a:solidFill>
                          <a:effectLst/>
                        </a:rPr>
                        <a:t>漏洞</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数量</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a:txBody>
                    <a:bodyPr/>
                    <a:lstStyle/>
                    <a:p>
                      <a:pPr algn="ctr" fontAlgn="ctr"/>
                      <a:r>
                        <a:rPr lang="zh-CN" altLang="en-US" sz="1600" b="0" u="none" strike="noStrike" dirty="0">
                          <a:solidFill>
                            <a:schemeClr val="tx1"/>
                          </a:solidFill>
                          <a:effectLst/>
                        </a:rPr>
                        <a:t>学校</a:t>
                      </a:r>
                      <a:endParaRPr lang="en-US" altLang="zh-CN" sz="1600" b="0" u="none" strike="noStrike" dirty="0">
                        <a:solidFill>
                          <a:schemeClr val="tx1"/>
                        </a:solidFill>
                        <a:effectLst/>
                      </a:endParaRPr>
                    </a:p>
                    <a:p>
                      <a:pPr algn="ctr" fontAlgn="ctr"/>
                      <a:r>
                        <a:rPr lang="zh-CN" altLang="en-US" sz="1600" b="0" u="none" strike="noStrike" dirty="0">
                          <a:solidFill>
                            <a:schemeClr val="tx1"/>
                          </a:solidFill>
                          <a:effectLst/>
                        </a:rPr>
                        <a:t>数量</a:t>
                      </a:r>
                      <a:endParaRPr lang="zh-CN" altLang="en-US" sz="16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rgbClr val="349EEB"/>
                    </a:solidFill>
                  </a:tcPr>
                </a:tc>
                <a:tc vMerge="1">
                  <a:txBody>
                    <a:bodyPr/>
                    <a:lstStyle/>
                    <a:p>
                      <a:endParaRPr lang="zh-CN" altLang="en-US"/>
                    </a:p>
                  </a:txBody>
                  <a:tcPr/>
                </a:tc>
                <a:extLst>
                  <a:ext uri="{0D108BD9-81ED-4DB2-BD59-A6C34878D82A}">
                    <a16:rowId xmlns:a16="http://schemas.microsoft.com/office/drawing/2014/main" xmlns="" val="1462962877"/>
                  </a:ext>
                </a:extLst>
              </a:tr>
              <a:tr h="649282">
                <a:tc>
                  <a:txBody>
                    <a:bodyPr/>
                    <a:lstStyle/>
                    <a:p>
                      <a:pPr algn="ctr" fontAlgn="ctr"/>
                      <a:r>
                        <a:rPr lang="en-US" altLang="zh-CN" sz="1600" b="1" u="none" strike="noStrike" dirty="0">
                          <a:solidFill>
                            <a:schemeClr val="tx1"/>
                          </a:solidFill>
                          <a:effectLst/>
                        </a:rPr>
                        <a:t>2017</a:t>
                      </a:r>
                      <a:r>
                        <a:rPr lang="zh-CN" altLang="en-US" sz="1600" b="1" u="none" strike="noStrike" dirty="0">
                          <a:solidFill>
                            <a:schemeClr val="tx1"/>
                          </a:solidFill>
                          <a:effectLst/>
                        </a:rPr>
                        <a:t>年</a:t>
                      </a:r>
                      <a:endParaRPr lang="zh-CN" altLang="en-US" sz="1600" b="1"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1997</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1697</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37641</a:t>
                      </a:r>
                      <a:r>
                        <a:rPr lang="zh-CN" altLang="en-US" sz="1400" u="none" strike="noStrike" dirty="0">
                          <a:solidFill>
                            <a:schemeClr val="tx1"/>
                          </a:solidFill>
                          <a:effectLst/>
                        </a:rPr>
                        <a:t>个</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693</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10889</a:t>
                      </a:r>
                      <a:r>
                        <a:rPr lang="zh-CN" altLang="en-US" sz="1400" u="none" strike="noStrike" dirty="0">
                          <a:solidFill>
                            <a:schemeClr val="tx1"/>
                          </a:solidFill>
                          <a:effectLst/>
                        </a:rPr>
                        <a:t>个</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689</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386</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extLst>
                  <a:ext uri="{0D108BD9-81ED-4DB2-BD59-A6C34878D82A}">
                    <a16:rowId xmlns:a16="http://schemas.microsoft.com/office/drawing/2014/main" xmlns="" val="662755915"/>
                  </a:ext>
                </a:extLst>
              </a:tr>
              <a:tr h="649282">
                <a:tc>
                  <a:txBody>
                    <a:bodyPr/>
                    <a:lstStyle/>
                    <a:p>
                      <a:pPr algn="ctr" fontAlgn="ctr"/>
                      <a:r>
                        <a:rPr lang="en-US" altLang="zh-CN" sz="1600" b="1" u="none" strike="noStrike" dirty="0">
                          <a:solidFill>
                            <a:schemeClr val="tx1"/>
                          </a:solidFill>
                          <a:effectLst/>
                        </a:rPr>
                        <a:t>2018</a:t>
                      </a:r>
                      <a:r>
                        <a:rPr lang="zh-CN" altLang="en-US" sz="1600" b="1" u="none" strike="noStrike" dirty="0">
                          <a:solidFill>
                            <a:schemeClr val="tx1"/>
                          </a:solidFill>
                          <a:effectLst/>
                        </a:rPr>
                        <a:t>年</a:t>
                      </a:r>
                      <a:endParaRPr lang="zh-CN" altLang="en-US" sz="1600" b="1"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2031</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1890</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5849</a:t>
                      </a:r>
                      <a:r>
                        <a:rPr lang="zh-CN" altLang="en-US" sz="1400" u="none" strike="noStrike" dirty="0">
                          <a:solidFill>
                            <a:schemeClr val="tx1"/>
                          </a:solidFill>
                          <a:effectLst/>
                        </a:rPr>
                        <a:t>个</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707</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27479</a:t>
                      </a:r>
                      <a:r>
                        <a:rPr lang="zh-CN" altLang="en-US" sz="1400" u="none" strike="noStrike" dirty="0">
                          <a:solidFill>
                            <a:schemeClr val="tx1"/>
                          </a:solidFill>
                          <a:effectLst/>
                        </a:rPr>
                        <a:t>个</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1615</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tc>
                  <a:txBody>
                    <a:bodyPr/>
                    <a:lstStyle/>
                    <a:p>
                      <a:pPr algn="ctr" fontAlgn="ctr"/>
                      <a:r>
                        <a:rPr lang="en-US" altLang="zh-CN" sz="1400" u="none" strike="noStrike" dirty="0">
                          <a:solidFill>
                            <a:schemeClr val="tx1"/>
                          </a:solidFill>
                          <a:effectLst/>
                        </a:rPr>
                        <a:t>201</a:t>
                      </a:r>
                      <a:r>
                        <a:rPr lang="zh-CN" altLang="en-US" sz="1400" u="none" strike="noStrike" dirty="0">
                          <a:solidFill>
                            <a:schemeClr val="tx1"/>
                          </a:solidFill>
                          <a:effectLst/>
                        </a:rPr>
                        <a:t>所</a:t>
                      </a:r>
                      <a:endParaRPr lang="zh-CN" altLang="en-US" sz="1400" b="0" i="0" u="none" strike="noStrike" dirty="0">
                        <a:solidFill>
                          <a:schemeClr val="tx1"/>
                        </a:solidFill>
                        <a:effectLst/>
                        <a:latin typeface="等线" panose="02010600030101010101" pitchFamily="2" charset="-122"/>
                        <a:ea typeface="等线" panose="02010600030101010101" pitchFamily="2" charset="-122"/>
                      </a:endParaRPr>
                    </a:p>
                  </a:txBody>
                  <a:tcPr marL="9525" marR="9525" marT="9525" marB="0" anchor="ctr">
                    <a:solidFill>
                      <a:schemeClr val="bg1">
                        <a:lumMod val="95000"/>
                      </a:schemeClr>
                    </a:solidFill>
                  </a:tcPr>
                </a:tc>
                <a:extLst>
                  <a:ext uri="{0D108BD9-81ED-4DB2-BD59-A6C34878D82A}">
                    <a16:rowId xmlns:a16="http://schemas.microsoft.com/office/drawing/2014/main" xmlns="" val="3962614105"/>
                  </a:ext>
                </a:extLst>
              </a:tr>
            </a:tbl>
          </a:graphicData>
        </a:graphic>
      </p:graphicFrame>
      <p:sp>
        <p:nvSpPr>
          <p:cNvPr id="187" name="矩形 186">
            <a:extLst>
              <a:ext uri="{FF2B5EF4-FFF2-40B4-BE49-F238E27FC236}">
                <a16:creationId xmlns:a16="http://schemas.microsoft.com/office/drawing/2014/main" xmlns="" id="{CD4D5B00-E55B-E441-8EBB-517DC7703358}"/>
              </a:ext>
            </a:extLst>
          </p:cNvPr>
          <p:cNvSpPr/>
          <p:nvPr/>
        </p:nvSpPr>
        <p:spPr>
          <a:xfrm>
            <a:off x="412072" y="1776436"/>
            <a:ext cx="6003233" cy="1172629"/>
          </a:xfrm>
          <a:prstGeom prst="rect">
            <a:avLst/>
          </a:prstGeom>
        </p:spPr>
        <p:txBody>
          <a:bodyPr wrap="square">
            <a:spAutoFit/>
          </a:bodyPr>
          <a:lstStyle/>
          <a:p>
            <a:pPr marL="285750" indent="-285750">
              <a:lnSpc>
                <a:spcPct val="130000"/>
              </a:lnSpc>
              <a:buFont typeface="Wingdings" pitchFamily="2" charset="2"/>
              <a:buChar char="n"/>
            </a:pPr>
            <a:r>
              <a:rPr lang="zh-CN" altLang="en-US" dirty="0"/>
              <a:t>高招网站安全检测项目已连续实施两年，</a:t>
            </a:r>
            <a:r>
              <a:rPr lang="zh-Hans" altLang="en-US" dirty="0"/>
              <a:t>从</a:t>
            </a:r>
            <a:r>
              <a:rPr lang="en-US" altLang="zh-CN" dirty="0"/>
              <a:t>2018</a:t>
            </a:r>
            <a:r>
              <a:rPr lang="zh-CN" altLang="en-US" dirty="0"/>
              <a:t>年</a:t>
            </a:r>
            <a:r>
              <a:rPr lang="zh-Hans" altLang="en-US" dirty="0"/>
              <a:t>网站安全检查结果来看，高校平均高危紧急漏洞数量明显下降，</a:t>
            </a:r>
            <a:r>
              <a:rPr lang="zh-CN" altLang="en-US" dirty="0"/>
              <a:t>高校对</a:t>
            </a:r>
            <a:r>
              <a:rPr lang="zh-Hans" altLang="en-US" dirty="0"/>
              <a:t>该项工作的</a:t>
            </a:r>
            <a:r>
              <a:rPr lang="zh-CN" altLang="en-US" dirty="0"/>
              <a:t>重视</a:t>
            </a:r>
            <a:r>
              <a:rPr lang="zh-Hans" altLang="en-US" dirty="0"/>
              <a:t>程</a:t>
            </a:r>
            <a:r>
              <a:rPr lang="zh-CN" altLang="en-US" dirty="0"/>
              <a:t>度</a:t>
            </a:r>
            <a:r>
              <a:rPr lang="zh-Hans" altLang="en-US" dirty="0"/>
              <a:t>有所</a:t>
            </a:r>
            <a:r>
              <a:rPr lang="zh-CN" altLang="en-US" dirty="0"/>
              <a:t>提升。</a:t>
            </a:r>
          </a:p>
        </p:txBody>
      </p:sp>
      <p:sp>
        <p:nvSpPr>
          <p:cNvPr id="2" name="矩形 1">
            <a:extLst>
              <a:ext uri="{FF2B5EF4-FFF2-40B4-BE49-F238E27FC236}">
                <a16:creationId xmlns:a16="http://schemas.microsoft.com/office/drawing/2014/main" xmlns="" id="{FC952BA5-7A36-E74E-8040-737B8AA0ECE7}"/>
              </a:ext>
            </a:extLst>
          </p:cNvPr>
          <p:cNvSpPr/>
          <p:nvPr/>
        </p:nvSpPr>
        <p:spPr>
          <a:xfrm>
            <a:off x="1409681" y="5958104"/>
            <a:ext cx="3441968" cy="307777"/>
          </a:xfrm>
          <a:prstGeom prst="rect">
            <a:avLst/>
          </a:prstGeom>
        </p:spPr>
        <p:txBody>
          <a:bodyPr wrap="none">
            <a:spAutoFit/>
          </a:bodyPr>
          <a:lstStyle/>
          <a:p>
            <a:r>
              <a:rPr lang="zh-Hans" altLang="en-US" sz="1400" b="1" dirty="0">
                <a:latin typeface="Impact MT Std" pitchFamily="34" charset="0"/>
                <a:sym typeface="Impact" pitchFamily="34" charset="0"/>
              </a:rPr>
              <a:t>高考信息服务网站安全检查</a:t>
            </a:r>
            <a:r>
              <a:rPr lang="zh-CN" altLang="en-US" sz="1400" b="1" dirty="0">
                <a:latin typeface="Impact MT Std" pitchFamily="34" charset="0"/>
                <a:sym typeface="Impact" pitchFamily="34" charset="0"/>
              </a:rPr>
              <a:t>扫描结果</a:t>
            </a:r>
            <a:r>
              <a:rPr lang="zh-Hans" altLang="en-US" sz="1400" b="1" dirty="0">
                <a:latin typeface="Impact MT Std" pitchFamily="34" charset="0"/>
                <a:sym typeface="Impact" pitchFamily="34" charset="0"/>
              </a:rPr>
              <a:t>对比</a:t>
            </a:r>
            <a:endParaRPr lang="zh-CN" altLang="en-US" sz="1400" b="1" dirty="0"/>
          </a:p>
        </p:txBody>
      </p:sp>
      <p:sp>
        <p:nvSpPr>
          <p:cNvPr id="10" name="矩形 9">
            <a:extLst>
              <a:ext uri="{FF2B5EF4-FFF2-40B4-BE49-F238E27FC236}">
                <a16:creationId xmlns:a16="http://schemas.microsoft.com/office/drawing/2014/main" xmlns="" id="{875A4379-CE45-7F48-B215-A0C5277C28F5}"/>
              </a:ext>
            </a:extLst>
          </p:cNvPr>
          <p:cNvSpPr/>
          <p:nvPr/>
        </p:nvSpPr>
        <p:spPr>
          <a:xfrm>
            <a:off x="1129521" y="1060866"/>
            <a:ext cx="2738250" cy="400110"/>
          </a:xfrm>
          <a:prstGeom prst="rect">
            <a:avLst/>
          </a:prstGeom>
        </p:spPr>
        <p:txBody>
          <a:bodyPr wrap="none">
            <a:spAutoFit/>
          </a:bodyPr>
          <a:lstStyle/>
          <a:p>
            <a:r>
              <a:rPr lang="zh-CN" altLang="en-US" sz="2000" b="1" dirty="0">
                <a:latin typeface="+mn-ea"/>
              </a:rPr>
              <a:t>高招网站安全检测</a:t>
            </a:r>
            <a:r>
              <a:rPr lang="zh-Hans" altLang="en-US" sz="2000" b="1" dirty="0">
                <a:latin typeface="+mn-ea"/>
              </a:rPr>
              <a:t>服务</a:t>
            </a:r>
            <a:endParaRPr lang="zh-CN" altLang="en-US" sz="2000" b="1" dirty="0">
              <a:latin typeface="+mn-ea"/>
            </a:endParaRPr>
          </a:p>
        </p:txBody>
      </p:sp>
      <p:sp>
        <p:nvSpPr>
          <p:cNvPr id="11" name="TextBox 29">
            <a:extLst>
              <a:ext uri="{FF2B5EF4-FFF2-40B4-BE49-F238E27FC236}">
                <a16:creationId xmlns:a16="http://schemas.microsoft.com/office/drawing/2014/main" xmlns="" id="{DD183035-472E-EA4E-B8A3-F89A657C87EC}"/>
              </a:ext>
            </a:extLst>
          </p:cNvPr>
          <p:cNvSpPr txBox="1"/>
          <p:nvPr/>
        </p:nvSpPr>
        <p:spPr>
          <a:xfrm>
            <a:off x="9044087" y="5899626"/>
            <a:ext cx="2667718" cy="424732"/>
          </a:xfrm>
          <a:prstGeom prst="rect">
            <a:avLst/>
          </a:prstGeom>
          <a:noFill/>
        </p:spPr>
        <p:txBody>
          <a:bodyPr wrap="none" rtlCol="0">
            <a:spAutoFit/>
          </a:bodyPr>
          <a:lstStyle/>
          <a:p>
            <a:pPr lvl="0" algn="ctr">
              <a:lnSpc>
                <a:spcPct val="120000"/>
              </a:lnSpc>
              <a:defRPr/>
            </a:pPr>
            <a:r>
              <a:rPr lang="zh-CN" altLang="en-US" b="1" kern="0" dirty="0">
                <a:latin typeface="Arial Rounded MT Bold" pitchFamily="34" charset="0"/>
              </a:rPr>
              <a:t>赛尔网络</a:t>
            </a:r>
            <a:r>
              <a:rPr lang="en-US" altLang="zh-CN" b="1" kern="0" dirty="0">
                <a:latin typeface="Arial Rounded MT Bold" pitchFamily="34" charset="0"/>
              </a:rPr>
              <a:t>&amp;</a:t>
            </a:r>
            <a:r>
              <a:rPr lang="zh-CN" altLang="en-US" b="1" kern="0" dirty="0">
                <a:latin typeface="Arial Rounded MT Bold" pitchFamily="34" charset="0"/>
              </a:rPr>
              <a:t>绿盟科技</a:t>
            </a:r>
            <a:r>
              <a:rPr lang="zh-Hans" altLang="en-US" b="1" kern="0" dirty="0">
                <a:latin typeface="Arial Rounded MT Bold" pitchFamily="34" charset="0"/>
              </a:rPr>
              <a:t>提供</a:t>
            </a:r>
            <a:endParaRPr lang="zh-CN" altLang="en-US" b="1" kern="0" dirty="0">
              <a:latin typeface="Arial Rounded MT Bold" pitchFamily="34" charset="0"/>
            </a:endParaRPr>
          </a:p>
        </p:txBody>
      </p:sp>
      <p:cxnSp>
        <p:nvCxnSpPr>
          <p:cNvPr id="7" name="直线连接符 6">
            <a:extLst>
              <a:ext uri="{FF2B5EF4-FFF2-40B4-BE49-F238E27FC236}">
                <a16:creationId xmlns:a16="http://schemas.microsoft.com/office/drawing/2014/main" xmlns="" id="{8403E669-B239-CF47-839B-84B51417D92E}"/>
              </a:ext>
            </a:extLst>
          </p:cNvPr>
          <p:cNvCxnSpPr/>
          <p:nvPr/>
        </p:nvCxnSpPr>
        <p:spPr>
          <a:xfrm>
            <a:off x="6652592" y="1460976"/>
            <a:ext cx="0" cy="4804905"/>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xmlns="" id="{47BC2E19-DF3E-C94F-8562-0CBB347EBEF1}"/>
              </a:ext>
            </a:extLst>
          </p:cNvPr>
          <p:cNvSpPr/>
          <p:nvPr/>
        </p:nvSpPr>
        <p:spPr>
          <a:xfrm>
            <a:off x="7176896" y="1060866"/>
            <a:ext cx="1980029" cy="400110"/>
          </a:xfrm>
          <a:prstGeom prst="rect">
            <a:avLst/>
          </a:prstGeom>
        </p:spPr>
        <p:txBody>
          <a:bodyPr wrap="none">
            <a:spAutoFit/>
          </a:bodyPr>
          <a:lstStyle/>
          <a:p>
            <a:r>
              <a:rPr lang="zh-CN" altLang="en-US" sz="2000" b="1" dirty="0">
                <a:latin typeface="+mn-ea"/>
              </a:rPr>
              <a:t>网站安全</a:t>
            </a:r>
            <a:r>
              <a:rPr lang="zh-Hans" altLang="en-US" sz="2000" b="1" dirty="0">
                <a:latin typeface="+mn-ea"/>
              </a:rPr>
              <a:t>云服务</a:t>
            </a:r>
            <a:endParaRPr lang="zh-CN" altLang="en-US" sz="2000" b="1" dirty="0">
              <a:latin typeface="+mn-ea"/>
            </a:endParaRPr>
          </a:p>
        </p:txBody>
      </p:sp>
      <p:pic>
        <p:nvPicPr>
          <p:cNvPr id="8" name="图片 7">
            <a:extLst>
              <a:ext uri="{FF2B5EF4-FFF2-40B4-BE49-F238E27FC236}">
                <a16:creationId xmlns:a16="http://schemas.microsoft.com/office/drawing/2014/main" xmlns="" id="{EF338BC4-7494-CC40-8B2C-4ACEAF081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880" y="2810919"/>
            <a:ext cx="5066235" cy="2764193"/>
          </a:xfrm>
          <a:prstGeom prst="rect">
            <a:avLst/>
          </a:prstGeom>
        </p:spPr>
      </p:pic>
      <p:sp>
        <p:nvSpPr>
          <p:cNvPr id="34" name="圆角矩形 33">
            <a:extLst>
              <a:ext uri="{FF2B5EF4-FFF2-40B4-BE49-F238E27FC236}">
                <a16:creationId xmlns:a16="http://schemas.microsoft.com/office/drawing/2014/main" xmlns="" id="{58C883D1-0EC1-6247-BFC8-5DD8A3DB36C2}"/>
              </a:ext>
            </a:extLst>
          </p:cNvPr>
          <p:cNvSpPr/>
          <p:nvPr/>
        </p:nvSpPr>
        <p:spPr>
          <a:xfrm>
            <a:off x="7114024" y="1785490"/>
            <a:ext cx="1024822" cy="446936"/>
          </a:xfrm>
          <a:prstGeom prst="roundRect">
            <a:avLst/>
          </a:prstGeom>
          <a:solidFill>
            <a:srgbClr val="349EEB"/>
          </a:solid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Hans" altLang="en-US" dirty="0">
                <a:solidFill>
                  <a:schemeClr val="tx1"/>
                </a:solidFill>
              </a:rPr>
              <a:t>云扫描</a:t>
            </a:r>
            <a:endParaRPr kumimoji="1" lang="zh-CN" altLang="en-US" dirty="0">
              <a:solidFill>
                <a:schemeClr val="tx1"/>
              </a:solidFill>
            </a:endParaRPr>
          </a:p>
        </p:txBody>
      </p:sp>
      <p:sp>
        <p:nvSpPr>
          <p:cNvPr id="35" name="圆角矩形 34">
            <a:extLst>
              <a:ext uri="{FF2B5EF4-FFF2-40B4-BE49-F238E27FC236}">
                <a16:creationId xmlns:a16="http://schemas.microsoft.com/office/drawing/2014/main" xmlns="" id="{489990CF-BC40-6343-879B-3EB4AE3EE5E9}"/>
              </a:ext>
            </a:extLst>
          </p:cNvPr>
          <p:cNvSpPr/>
          <p:nvPr/>
        </p:nvSpPr>
        <p:spPr>
          <a:xfrm>
            <a:off x="8275719" y="1785490"/>
            <a:ext cx="1024822" cy="446936"/>
          </a:xfrm>
          <a:prstGeom prst="roundRect">
            <a:avLst/>
          </a:prstGeom>
          <a:solidFill>
            <a:srgbClr val="349EEB"/>
          </a:solid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Hans" altLang="en-US" dirty="0">
                <a:solidFill>
                  <a:schemeClr val="tx1"/>
                </a:solidFill>
              </a:rPr>
              <a:t>云监测</a:t>
            </a:r>
            <a:endParaRPr kumimoji="1" lang="zh-CN" altLang="en-US" dirty="0">
              <a:solidFill>
                <a:schemeClr val="tx1"/>
              </a:solidFill>
            </a:endParaRPr>
          </a:p>
        </p:txBody>
      </p:sp>
      <p:sp>
        <p:nvSpPr>
          <p:cNvPr id="36" name="圆角矩形 35">
            <a:extLst>
              <a:ext uri="{FF2B5EF4-FFF2-40B4-BE49-F238E27FC236}">
                <a16:creationId xmlns:a16="http://schemas.microsoft.com/office/drawing/2014/main" xmlns="" id="{47326D17-1411-464E-AE4B-7F4721E91B27}"/>
              </a:ext>
            </a:extLst>
          </p:cNvPr>
          <p:cNvSpPr/>
          <p:nvPr/>
        </p:nvSpPr>
        <p:spPr>
          <a:xfrm>
            <a:off x="9437414" y="1785490"/>
            <a:ext cx="1024822" cy="446936"/>
          </a:xfrm>
          <a:prstGeom prst="roundRect">
            <a:avLst/>
          </a:prstGeom>
          <a:solidFill>
            <a:srgbClr val="349EEB"/>
          </a:solid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Hans" altLang="en-US" dirty="0">
                <a:solidFill>
                  <a:schemeClr val="tx1"/>
                </a:solidFill>
              </a:rPr>
              <a:t>云</a:t>
            </a:r>
            <a:r>
              <a:rPr kumimoji="1" lang="en-US" altLang="zh-Hans" dirty="0">
                <a:solidFill>
                  <a:schemeClr val="tx1"/>
                </a:solidFill>
              </a:rPr>
              <a:t>WAF</a:t>
            </a:r>
            <a:endParaRPr kumimoji="1" lang="zh-CN" altLang="en-US" dirty="0">
              <a:solidFill>
                <a:schemeClr val="tx1"/>
              </a:solidFill>
            </a:endParaRPr>
          </a:p>
        </p:txBody>
      </p:sp>
      <p:sp>
        <p:nvSpPr>
          <p:cNvPr id="37" name="圆角矩形 36">
            <a:extLst>
              <a:ext uri="{FF2B5EF4-FFF2-40B4-BE49-F238E27FC236}">
                <a16:creationId xmlns:a16="http://schemas.microsoft.com/office/drawing/2014/main" xmlns="" id="{1154B326-FC0C-E54E-85A2-9E15690A1C29}"/>
              </a:ext>
            </a:extLst>
          </p:cNvPr>
          <p:cNvSpPr/>
          <p:nvPr/>
        </p:nvSpPr>
        <p:spPr>
          <a:xfrm>
            <a:off x="10599108" y="1785490"/>
            <a:ext cx="1024822" cy="446936"/>
          </a:xfrm>
          <a:prstGeom prst="roundRect">
            <a:avLst/>
          </a:prstGeom>
          <a:solidFill>
            <a:srgbClr val="349EEB"/>
          </a:solid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Hans" altLang="en-US" dirty="0">
                <a:solidFill>
                  <a:schemeClr val="tx1"/>
                </a:solidFill>
              </a:rPr>
              <a:t>云清洗</a:t>
            </a:r>
            <a:endParaRPr kumimoji="1" lang="zh-CN" altLang="en-US" dirty="0">
              <a:solidFill>
                <a:schemeClr val="tx1"/>
              </a:solidFill>
            </a:endParaRPr>
          </a:p>
        </p:txBody>
      </p:sp>
    </p:spTree>
    <p:extLst>
      <p:ext uri="{BB962C8B-B14F-4D97-AF65-F5344CB8AC3E}">
        <p14:creationId xmlns:p14="http://schemas.microsoft.com/office/powerpoint/2010/main" val="3018810962"/>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59163B-1A60-2843-85A1-403EF02B5BBF}"/>
              </a:ext>
            </a:extLst>
          </p:cNvPr>
          <p:cNvSpPr>
            <a:spLocks noGrp="1"/>
          </p:cNvSpPr>
          <p:nvPr>
            <p:ph type="title"/>
          </p:nvPr>
        </p:nvSpPr>
        <p:spPr/>
        <p:txBody>
          <a:bodyPr>
            <a:normAutofit fontScale="90000"/>
          </a:bodyPr>
          <a:lstStyle/>
          <a:p>
            <a:r>
              <a:rPr kumimoji="1" lang="zh-Hans" altLang="en-US" dirty="0">
                <a:latin typeface="+mn-ea"/>
                <a:ea typeface="+mn-ea"/>
              </a:rPr>
              <a:t>四、</a:t>
            </a:r>
            <a:r>
              <a:rPr kumimoji="1" lang="zh-CN" altLang="en-US" dirty="0">
                <a:latin typeface="+mn-ea"/>
                <a:ea typeface="+mn-ea"/>
              </a:rPr>
              <a:t>特色应用服务</a:t>
            </a:r>
          </a:p>
        </p:txBody>
      </p:sp>
      <p:sp>
        <p:nvSpPr>
          <p:cNvPr id="17" name="矩形 16">
            <a:extLst>
              <a:ext uri="{FF2B5EF4-FFF2-40B4-BE49-F238E27FC236}">
                <a16:creationId xmlns:a16="http://schemas.microsoft.com/office/drawing/2014/main" xmlns="" id="{F3525B0A-0BB2-4742-8DD0-393DA639A1B2}"/>
              </a:ext>
            </a:extLst>
          </p:cNvPr>
          <p:cNvSpPr/>
          <p:nvPr/>
        </p:nvSpPr>
        <p:spPr>
          <a:xfrm>
            <a:off x="1093258" y="4322101"/>
            <a:ext cx="2917386" cy="1372683"/>
          </a:xfrm>
          <a:prstGeom prst="rect">
            <a:avLst/>
          </a:prstGeom>
        </p:spPr>
        <p:txBody>
          <a:bodyPr wrap="square">
            <a:spAutoFit/>
          </a:bodyPr>
          <a:lstStyle/>
          <a:p>
            <a:pPr>
              <a:lnSpc>
                <a:spcPct val="130000"/>
              </a:lnSpc>
            </a:pPr>
            <a:r>
              <a:rPr lang="zh-CN" altLang="en-US" sz="1600" dirty="0">
                <a:solidFill>
                  <a:schemeClr val="tx1">
                    <a:lumMod val="85000"/>
                    <a:lumOff val="15000"/>
                  </a:schemeClr>
                </a:solidFill>
                <a:latin typeface="+mn-ea"/>
                <a:cs typeface="Tahoma" panose="020B0604030504040204" pitchFamily="34" charset="0"/>
              </a:rPr>
              <a:t>截至</a:t>
            </a:r>
            <a:r>
              <a:rPr lang="en-US" altLang="zh-CN" sz="1600" dirty="0">
                <a:solidFill>
                  <a:schemeClr val="tx1">
                    <a:lumMod val="85000"/>
                    <a:lumOff val="15000"/>
                  </a:schemeClr>
                </a:solidFill>
                <a:latin typeface="+mn-ea"/>
                <a:cs typeface="Tahoma" panose="020B0604030504040204" pitchFamily="34" charset="0"/>
              </a:rPr>
              <a:t>2018</a:t>
            </a:r>
            <a:r>
              <a:rPr lang="zh-CN" altLang="en-US" sz="1600" dirty="0">
                <a:solidFill>
                  <a:schemeClr val="tx1">
                    <a:lumMod val="85000"/>
                    <a:lumOff val="15000"/>
                  </a:schemeClr>
                </a:solidFill>
                <a:latin typeface="+mn-ea"/>
                <a:cs typeface="Tahoma" panose="020B0604030504040204" pitchFamily="34" charset="0"/>
              </a:rPr>
              <a:t>年</a:t>
            </a:r>
            <a:r>
              <a:rPr lang="en-US" altLang="zh-Hans" sz="1600" dirty="0">
                <a:solidFill>
                  <a:schemeClr val="tx1">
                    <a:lumMod val="85000"/>
                    <a:lumOff val="15000"/>
                  </a:schemeClr>
                </a:solidFill>
                <a:latin typeface="+mn-ea"/>
                <a:cs typeface="Tahoma" panose="020B0604030504040204" pitchFamily="34" charset="0"/>
              </a:rPr>
              <a:t>11</a:t>
            </a:r>
            <a:r>
              <a:rPr lang="zh-CN" altLang="en-US" sz="1600" dirty="0">
                <a:solidFill>
                  <a:schemeClr val="tx1">
                    <a:lumMod val="85000"/>
                    <a:lumOff val="15000"/>
                  </a:schemeClr>
                </a:solidFill>
                <a:latin typeface="+mn-ea"/>
                <a:cs typeface="Tahoma" panose="020B0604030504040204" pitchFamily="34" charset="0"/>
              </a:rPr>
              <a:t>月</a:t>
            </a:r>
            <a:r>
              <a:rPr lang="en-US" altLang="zh-Hans" sz="1600" dirty="0">
                <a:solidFill>
                  <a:schemeClr val="tx1">
                    <a:lumMod val="85000"/>
                    <a:lumOff val="15000"/>
                  </a:schemeClr>
                </a:solidFill>
                <a:latin typeface="+mn-ea"/>
                <a:cs typeface="Tahoma" panose="020B0604030504040204" pitchFamily="34" charset="0"/>
              </a:rPr>
              <a:t>15</a:t>
            </a:r>
            <a:r>
              <a:rPr lang="zh-CN" altLang="en-US" sz="1600" dirty="0">
                <a:solidFill>
                  <a:schemeClr val="tx1">
                    <a:lumMod val="85000"/>
                    <a:lumOff val="15000"/>
                  </a:schemeClr>
                </a:solidFill>
                <a:latin typeface="+mn-ea"/>
                <a:cs typeface="Tahoma" panose="020B0604030504040204" pitchFamily="34" charset="0"/>
              </a:rPr>
              <a:t>日，</a:t>
            </a:r>
            <a:r>
              <a:rPr lang="zh-Hans" altLang="en-US" sz="1600" dirty="0">
                <a:solidFill>
                  <a:schemeClr val="tx1">
                    <a:lumMod val="85000"/>
                    <a:lumOff val="15000"/>
                  </a:schemeClr>
                </a:solidFill>
                <a:latin typeface="+mn-ea"/>
                <a:cs typeface="Tahoma" panose="020B0604030504040204" pitchFamily="34" charset="0"/>
              </a:rPr>
              <a:t>教育网</a:t>
            </a:r>
            <a:r>
              <a:rPr lang="en-US" altLang="zh-Hans" sz="1600" dirty="0" err="1">
                <a:solidFill>
                  <a:schemeClr val="tx1">
                    <a:lumMod val="85000"/>
                    <a:lumOff val="15000"/>
                  </a:schemeClr>
                </a:solidFill>
                <a:latin typeface="+mn-ea"/>
                <a:cs typeface="Tahoma" panose="020B0604030504040204" pitchFamily="34" charset="0"/>
              </a:rPr>
              <a:t>eduroam</a:t>
            </a:r>
            <a:r>
              <a:rPr lang="zh-Hans" altLang="en-US" sz="1600" dirty="0">
                <a:solidFill>
                  <a:schemeClr val="tx1">
                    <a:lumMod val="85000"/>
                    <a:lumOff val="15000"/>
                  </a:schemeClr>
                </a:solidFill>
                <a:latin typeface="+mn-ea"/>
                <a:cs typeface="Tahoma" panose="020B0604030504040204" pitchFamily="34" charset="0"/>
              </a:rPr>
              <a:t>已</a:t>
            </a:r>
            <a:r>
              <a:rPr lang="zh-CN" altLang="en-US" sz="1600" dirty="0">
                <a:solidFill>
                  <a:schemeClr val="tx1">
                    <a:lumMod val="85000"/>
                    <a:lumOff val="15000"/>
                  </a:schemeClr>
                </a:solidFill>
                <a:latin typeface="微软雅黑"/>
              </a:rPr>
              <a:t>覆盖全国</a:t>
            </a:r>
            <a:r>
              <a:rPr lang="en-US" altLang="zh-CN" sz="1600" dirty="0">
                <a:solidFill>
                  <a:schemeClr val="tx1">
                    <a:lumMod val="85000"/>
                    <a:lumOff val="15000"/>
                  </a:schemeClr>
                </a:solidFill>
                <a:latin typeface="微软雅黑"/>
              </a:rPr>
              <a:t>2</a:t>
            </a:r>
            <a:r>
              <a:rPr lang="en-US" altLang="zh-Hans" sz="1600" dirty="0">
                <a:solidFill>
                  <a:schemeClr val="tx1">
                    <a:lumMod val="85000"/>
                    <a:lumOff val="15000"/>
                  </a:schemeClr>
                </a:solidFill>
                <a:latin typeface="微软雅黑"/>
              </a:rPr>
              <a:t>6</a:t>
            </a:r>
            <a:r>
              <a:rPr lang="zh-CN" altLang="en-US" sz="1600" dirty="0">
                <a:solidFill>
                  <a:schemeClr val="tx1">
                    <a:lumMod val="85000"/>
                    <a:lumOff val="15000"/>
                  </a:schemeClr>
                </a:solidFill>
                <a:latin typeface="微软雅黑"/>
              </a:rPr>
              <a:t>省</a:t>
            </a:r>
            <a:r>
              <a:rPr lang="en-US" altLang="zh-Hans" sz="1600" dirty="0">
                <a:solidFill>
                  <a:schemeClr val="tx1">
                    <a:lumMod val="85000"/>
                    <a:lumOff val="15000"/>
                  </a:schemeClr>
                </a:solidFill>
                <a:latin typeface="微软雅黑"/>
              </a:rPr>
              <a:t>52</a:t>
            </a:r>
            <a:r>
              <a:rPr lang="zh-CN" altLang="en-US" sz="1600" dirty="0">
                <a:solidFill>
                  <a:schemeClr val="tx1">
                    <a:lumMod val="85000"/>
                    <a:lumOff val="15000"/>
                  </a:schemeClr>
                </a:solidFill>
                <a:latin typeface="微软雅黑"/>
              </a:rPr>
              <a:t>市</a:t>
            </a:r>
            <a:r>
              <a:rPr lang="en-US" altLang="zh-Hans" sz="1600" dirty="0">
                <a:solidFill>
                  <a:schemeClr val="tx1">
                    <a:lumMod val="85000"/>
                    <a:lumOff val="15000"/>
                  </a:schemeClr>
                </a:solidFill>
                <a:latin typeface="+mn-ea"/>
                <a:cs typeface="Tahoma" panose="020B0604030504040204" pitchFamily="34" charset="0"/>
              </a:rPr>
              <a:t>151</a:t>
            </a:r>
            <a:r>
              <a:rPr lang="zh-CN" altLang="en-US" sz="1600" dirty="0">
                <a:solidFill>
                  <a:schemeClr val="tx1">
                    <a:lumMod val="85000"/>
                    <a:lumOff val="15000"/>
                  </a:schemeClr>
                </a:solidFill>
                <a:latin typeface="+mn-ea"/>
                <a:cs typeface="Tahoma" panose="020B0604030504040204" pitchFamily="34" charset="0"/>
              </a:rPr>
              <a:t>所大学</a:t>
            </a:r>
            <a:r>
              <a:rPr lang="zh-Hans" altLang="en-US" sz="1600" dirty="0">
                <a:solidFill>
                  <a:schemeClr val="tx1">
                    <a:lumMod val="85000"/>
                    <a:lumOff val="15000"/>
                  </a:schemeClr>
                </a:solidFill>
                <a:latin typeface="+mn-ea"/>
                <a:cs typeface="Tahoma" panose="020B0604030504040204" pitchFamily="34" charset="0"/>
              </a:rPr>
              <a:t>和单位</a:t>
            </a:r>
            <a:r>
              <a:rPr lang="zh-CN" altLang="en-US" sz="1600" dirty="0">
                <a:solidFill>
                  <a:schemeClr val="tx1">
                    <a:lumMod val="85000"/>
                    <a:lumOff val="15000"/>
                  </a:schemeClr>
                </a:solidFill>
                <a:latin typeface="+mn-ea"/>
                <a:cs typeface="Tahoma" panose="020B0604030504040204" pitchFamily="34" charset="0"/>
              </a:rPr>
              <a:t>，</a:t>
            </a:r>
            <a:r>
              <a:rPr lang="zh-Hans" altLang="en-US" sz="1600" dirty="0">
                <a:solidFill>
                  <a:schemeClr val="tx1">
                    <a:lumMod val="85000"/>
                    <a:lumOff val="15000"/>
                  </a:schemeClr>
                </a:solidFill>
                <a:latin typeface="+mn-ea"/>
                <a:cs typeface="Tahoma" panose="020B0604030504040204" pitchFamily="34" charset="0"/>
              </a:rPr>
              <a:t>另有</a:t>
            </a:r>
            <a:r>
              <a:rPr lang="en-US" altLang="zh-Hans" sz="1600" dirty="0">
                <a:solidFill>
                  <a:schemeClr val="tx1">
                    <a:lumMod val="85000"/>
                    <a:lumOff val="15000"/>
                  </a:schemeClr>
                </a:solidFill>
                <a:latin typeface="+mn-ea"/>
                <a:cs typeface="Tahoma" panose="020B0604030504040204" pitchFamily="34" charset="0"/>
              </a:rPr>
              <a:t>39</a:t>
            </a:r>
            <a:r>
              <a:rPr lang="zh-CN" altLang="en-US" sz="1600" dirty="0">
                <a:solidFill>
                  <a:schemeClr val="tx1">
                    <a:lumMod val="85000"/>
                    <a:lumOff val="15000"/>
                  </a:schemeClr>
                </a:solidFill>
                <a:latin typeface="+mn-ea"/>
                <a:cs typeface="Tahoma" panose="020B0604030504040204" pitchFamily="34" charset="0"/>
              </a:rPr>
              <a:t>所大学</a:t>
            </a:r>
            <a:r>
              <a:rPr lang="zh-Hans" altLang="en-US" sz="1600" dirty="0">
                <a:solidFill>
                  <a:schemeClr val="tx1">
                    <a:lumMod val="85000"/>
                    <a:lumOff val="15000"/>
                  </a:schemeClr>
                </a:solidFill>
                <a:latin typeface="+mn-ea"/>
                <a:cs typeface="Tahoma" panose="020B0604030504040204" pitchFamily="34" charset="0"/>
              </a:rPr>
              <a:t>和单位</a:t>
            </a:r>
            <a:r>
              <a:rPr lang="zh-CN" altLang="en-US" sz="1600" dirty="0">
                <a:solidFill>
                  <a:schemeClr val="tx1">
                    <a:lumMod val="85000"/>
                    <a:lumOff val="15000"/>
                  </a:schemeClr>
                </a:solidFill>
                <a:latin typeface="+mn-ea"/>
                <a:cs typeface="Tahoma" panose="020B0604030504040204" pitchFamily="34" charset="0"/>
              </a:rPr>
              <a:t>处于调试中。</a:t>
            </a:r>
          </a:p>
        </p:txBody>
      </p:sp>
      <p:sp>
        <p:nvSpPr>
          <p:cNvPr id="18" name="矩形 17">
            <a:extLst>
              <a:ext uri="{FF2B5EF4-FFF2-40B4-BE49-F238E27FC236}">
                <a16:creationId xmlns:a16="http://schemas.microsoft.com/office/drawing/2014/main" xmlns="" id="{0BBCF3D4-C437-3046-9A00-FD8ECF9CCC16}"/>
              </a:ext>
            </a:extLst>
          </p:cNvPr>
          <p:cNvSpPr/>
          <p:nvPr/>
        </p:nvSpPr>
        <p:spPr>
          <a:xfrm>
            <a:off x="1201005" y="3533381"/>
            <a:ext cx="2701893" cy="453394"/>
          </a:xfrm>
          <a:prstGeom prst="rect">
            <a:avLst/>
          </a:prstGeom>
        </p:spPr>
        <p:txBody>
          <a:bodyPr wrap="none">
            <a:spAutoFit/>
          </a:bodyPr>
          <a:lstStyle/>
          <a:p>
            <a:pPr algn="ctr" defTabSz="913755" fontAlgn="base">
              <a:lnSpc>
                <a:spcPct val="130000"/>
              </a:lnSpc>
              <a:spcBef>
                <a:spcPct val="0"/>
              </a:spcBef>
              <a:spcAft>
                <a:spcPct val="0"/>
              </a:spcAft>
            </a:pPr>
            <a:r>
              <a:rPr lang="zh-Hans" altLang="en-US" sz="2000" b="1" dirty="0">
                <a:latin typeface="+mn-ea"/>
              </a:rPr>
              <a:t>教育网</a:t>
            </a:r>
            <a:r>
              <a:rPr lang="en-US" altLang="zh-Hans" sz="2000" b="1" dirty="0" err="1">
                <a:latin typeface="+mn-ea"/>
              </a:rPr>
              <a:t>eduroam</a:t>
            </a:r>
            <a:r>
              <a:rPr lang="zh-CN" altLang="en-US" sz="2000" b="1" dirty="0">
                <a:latin typeface="+mn-ea"/>
              </a:rPr>
              <a:t>服务 </a:t>
            </a:r>
            <a:endParaRPr lang="en-US" altLang="zh-CN" sz="2000" b="1" dirty="0">
              <a:latin typeface="+mn-ea"/>
            </a:endParaRPr>
          </a:p>
        </p:txBody>
      </p:sp>
      <p:sp>
        <p:nvSpPr>
          <p:cNvPr id="20" name="矩形 19">
            <a:extLst>
              <a:ext uri="{FF2B5EF4-FFF2-40B4-BE49-F238E27FC236}">
                <a16:creationId xmlns:a16="http://schemas.microsoft.com/office/drawing/2014/main" xmlns="" id="{7868D01F-5D9F-9A43-BF02-7133F68D0532}"/>
              </a:ext>
            </a:extLst>
          </p:cNvPr>
          <p:cNvSpPr/>
          <p:nvPr/>
        </p:nvSpPr>
        <p:spPr>
          <a:xfrm>
            <a:off x="4502730" y="4322101"/>
            <a:ext cx="2996536" cy="2012859"/>
          </a:xfrm>
          <a:prstGeom prst="rect">
            <a:avLst/>
          </a:prstGeom>
        </p:spPr>
        <p:txBody>
          <a:bodyPr wrap="square">
            <a:spAutoFit/>
          </a:bodyPr>
          <a:lstStyle/>
          <a:p>
            <a:pPr>
              <a:lnSpc>
                <a:spcPct val="130000"/>
              </a:lnSpc>
            </a:pPr>
            <a:r>
              <a:rPr lang="en-US" altLang="zh-CN" sz="1600" dirty="0">
                <a:solidFill>
                  <a:schemeClr val="tx1">
                    <a:lumMod val="85000"/>
                    <a:lumOff val="15000"/>
                  </a:schemeClr>
                </a:solidFill>
                <a:latin typeface="+mn-ea"/>
                <a:cs typeface="Tahoma" panose="020B0604030504040204" pitchFamily="34" charset="0"/>
              </a:rPr>
              <a:t>CARSI</a:t>
            </a:r>
            <a:r>
              <a:rPr lang="zh-Hans" altLang="en-US" sz="1600" dirty="0">
                <a:solidFill>
                  <a:schemeClr val="tx1">
                    <a:lumMod val="85000"/>
                    <a:lumOff val="15000"/>
                  </a:schemeClr>
                </a:solidFill>
                <a:latin typeface="+mn-ea"/>
                <a:cs typeface="Tahoma" panose="020B0604030504040204" pitchFamily="34" charset="0"/>
              </a:rPr>
              <a:t>是</a:t>
            </a:r>
            <a:r>
              <a:rPr lang="en-US" altLang="zh-CN" sz="1600" dirty="0">
                <a:solidFill>
                  <a:schemeClr val="tx1">
                    <a:lumMod val="85000"/>
                    <a:lumOff val="15000"/>
                  </a:schemeClr>
                </a:solidFill>
                <a:latin typeface="+mn-ea"/>
                <a:cs typeface="Tahoma" panose="020B0604030504040204" pitchFamily="34" charset="0"/>
              </a:rPr>
              <a:t>CERNET</a:t>
            </a:r>
            <a:r>
              <a:rPr lang="zh-CN" altLang="en-US" sz="1600" dirty="0">
                <a:solidFill>
                  <a:schemeClr val="tx1">
                    <a:lumMod val="85000"/>
                    <a:lumOff val="15000"/>
                  </a:schemeClr>
                </a:solidFill>
                <a:latin typeface="+mn-ea"/>
                <a:cs typeface="Tahoma" panose="020B0604030504040204" pitchFamily="34" charset="0"/>
              </a:rPr>
              <a:t>认证和资源共享基础设施，支持用户访问中国和国外的各类教育资源和商用资源，</a:t>
            </a:r>
            <a:r>
              <a:rPr lang="zh-Hans" altLang="en-US" sz="1600" dirty="0">
                <a:solidFill>
                  <a:schemeClr val="tx1">
                    <a:lumMod val="85000"/>
                    <a:lumOff val="15000"/>
                  </a:schemeClr>
                </a:solidFill>
                <a:latin typeface="+mn-ea"/>
                <a:cs typeface="Tahoma" panose="020B0604030504040204" pitchFamily="34" charset="0"/>
              </a:rPr>
              <a:t>成员单位包括</a:t>
            </a:r>
            <a:r>
              <a:rPr lang="en-US" altLang="zh-CN" sz="1600" dirty="0">
                <a:solidFill>
                  <a:schemeClr val="tx1">
                    <a:lumMod val="85000"/>
                    <a:lumOff val="15000"/>
                  </a:schemeClr>
                </a:solidFill>
                <a:latin typeface="+mn-ea"/>
                <a:cs typeface="Tahoma" panose="020B0604030504040204" pitchFamily="34" charset="0"/>
              </a:rPr>
              <a:t>77</a:t>
            </a:r>
            <a:r>
              <a:rPr lang="zh-CN" altLang="en-US" sz="1600" dirty="0">
                <a:solidFill>
                  <a:schemeClr val="tx1">
                    <a:lumMod val="85000"/>
                    <a:lumOff val="15000"/>
                  </a:schemeClr>
                </a:solidFill>
                <a:latin typeface="+mn-ea"/>
                <a:cs typeface="Tahoma" panose="020B0604030504040204" pitchFamily="34" charset="0"/>
              </a:rPr>
              <a:t>所高等院校</a:t>
            </a:r>
            <a:r>
              <a:rPr lang="zh-Hans" altLang="en-US" sz="1600" dirty="0">
                <a:solidFill>
                  <a:schemeClr val="tx1">
                    <a:lumMod val="85000"/>
                    <a:lumOff val="15000"/>
                  </a:schemeClr>
                </a:solidFill>
                <a:latin typeface="+mn-ea"/>
                <a:cs typeface="Tahoma" panose="020B0604030504040204" pitchFamily="34" charset="0"/>
              </a:rPr>
              <a:t>和</a:t>
            </a:r>
            <a:r>
              <a:rPr lang="en-US" altLang="zh-CN" sz="1600" dirty="0">
                <a:solidFill>
                  <a:schemeClr val="tx1">
                    <a:lumMod val="85000"/>
                    <a:lumOff val="15000"/>
                  </a:schemeClr>
                </a:solidFill>
                <a:latin typeface="+mn-ea"/>
                <a:cs typeface="Tahoma" panose="020B0604030504040204" pitchFamily="34" charset="0"/>
              </a:rPr>
              <a:t>7</a:t>
            </a:r>
            <a:r>
              <a:rPr lang="zh-CN" altLang="en-US" sz="1600" dirty="0">
                <a:solidFill>
                  <a:schemeClr val="tx1">
                    <a:lumMod val="85000"/>
                    <a:lumOff val="15000"/>
                  </a:schemeClr>
                </a:solidFill>
                <a:latin typeface="+mn-ea"/>
                <a:cs typeface="Tahoma" panose="020B0604030504040204" pitchFamily="34" charset="0"/>
              </a:rPr>
              <a:t>家图书馆数据库厂商（</a:t>
            </a:r>
            <a:r>
              <a:rPr lang="en-US" altLang="zh-CN" sz="1600" dirty="0">
                <a:solidFill>
                  <a:schemeClr val="tx1">
                    <a:lumMod val="85000"/>
                    <a:lumOff val="15000"/>
                  </a:schemeClr>
                </a:solidFill>
                <a:latin typeface="+mn-ea"/>
                <a:cs typeface="Tahoma" panose="020B0604030504040204" pitchFamily="34" charset="0"/>
              </a:rPr>
              <a:t>60</a:t>
            </a:r>
            <a:r>
              <a:rPr lang="zh-CN" altLang="en-US" sz="1600" dirty="0">
                <a:solidFill>
                  <a:schemeClr val="tx1">
                    <a:lumMod val="85000"/>
                    <a:lumOff val="15000"/>
                  </a:schemeClr>
                </a:solidFill>
                <a:latin typeface="+mn-ea"/>
                <a:cs typeface="Tahoma" panose="020B0604030504040204" pitchFamily="34" charset="0"/>
              </a:rPr>
              <a:t>多个数据库资源）。</a:t>
            </a:r>
          </a:p>
        </p:txBody>
      </p:sp>
      <p:sp>
        <p:nvSpPr>
          <p:cNvPr id="21" name="矩形 20">
            <a:extLst>
              <a:ext uri="{FF2B5EF4-FFF2-40B4-BE49-F238E27FC236}">
                <a16:creationId xmlns:a16="http://schemas.microsoft.com/office/drawing/2014/main" xmlns="" id="{1586A919-5C3F-B443-BDB5-28149CF592C8}"/>
              </a:ext>
            </a:extLst>
          </p:cNvPr>
          <p:cNvSpPr/>
          <p:nvPr/>
        </p:nvSpPr>
        <p:spPr>
          <a:xfrm>
            <a:off x="4742023" y="3313802"/>
            <a:ext cx="2517950" cy="892552"/>
          </a:xfrm>
          <a:prstGeom prst="rect">
            <a:avLst/>
          </a:prstGeom>
        </p:spPr>
        <p:txBody>
          <a:bodyPr wrap="square">
            <a:spAutoFit/>
          </a:bodyPr>
          <a:lstStyle/>
          <a:p>
            <a:pPr algn="ctr" defTabSz="913755" fontAlgn="base">
              <a:lnSpc>
                <a:spcPct val="130000"/>
              </a:lnSpc>
              <a:spcBef>
                <a:spcPct val="0"/>
              </a:spcBef>
              <a:spcAft>
                <a:spcPct val="0"/>
              </a:spcAft>
            </a:pPr>
            <a:r>
              <a:rPr lang="zh-CN" altLang="en-US" sz="2000" b="1" dirty="0">
                <a:latin typeface="+mn-ea"/>
              </a:rPr>
              <a:t>中国高校身份联盟</a:t>
            </a:r>
            <a:r>
              <a:rPr lang="en-US" altLang="zh-CN" sz="2000" b="1" dirty="0">
                <a:latin typeface="+mn-ea"/>
              </a:rPr>
              <a:t>CARSI</a:t>
            </a:r>
            <a:r>
              <a:rPr lang="zh-CN" altLang="en-US" sz="2000" b="1" dirty="0">
                <a:latin typeface="+mn-ea"/>
              </a:rPr>
              <a:t>资源共享服务</a:t>
            </a:r>
            <a:endParaRPr lang="en-US" altLang="zh-CN" sz="2000" b="1" dirty="0">
              <a:latin typeface="+mn-ea"/>
            </a:endParaRPr>
          </a:p>
        </p:txBody>
      </p:sp>
      <p:sp>
        <p:nvSpPr>
          <p:cNvPr id="23" name="矩形 22">
            <a:extLst>
              <a:ext uri="{FF2B5EF4-FFF2-40B4-BE49-F238E27FC236}">
                <a16:creationId xmlns:a16="http://schemas.microsoft.com/office/drawing/2014/main" xmlns="" id="{DC0BC975-59DA-D64B-962B-C88409CDC0A5}"/>
              </a:ext>
            </a:extLst>
          </p:cNvPr>
          <p:cNvSpPr/>
          <p:nvPr/>
        </p:nvSpPr>
        <p:spPr>
          <a:xfrm>
            <a:off x="8034792" y="4322101"/>
            <a:ext cx="3123535" cy="1692771"/>
          </a:xfrm>
          <a:prstGeom prst="rect">
            <a:avLst/>
          </a:prstGeom>
        </p:spPr>
        <p:txBody>
          <a:bodyPr wrap="square">
            <a:spAutoFit/>
          </a:bodyPr>
          <a:lstStyle/>
          <a:p>
            <a:pPr>
              <a:lnSpc>
                <a:spcPct val="130000"/>
              </a:lnSpc>
            </a:pPr>
            <a:r>
              <a:rPr lang="zh-CN" altLang="en-US" sz="1600" dirty="0">
                <a:solidFill>
                  <a:schemeClr val="tx1">
                    <a:lumMod val="85000"/>
                    <a:lumOff val="15000"/>
                  </a:schemeClr>
                </a:solidFill>
                <a:latin typeface="+mn-ea"/>
                <a:cs typeface="Tahoma" panose="020B0604030504040204" pitchFamily="34" charset="0"/>
              </a:rPr>
              <a:t>利用先进的通信和网络技术手段解决不同超算中心之间资源共享以及超算中心与用户之间数据交换的需求，发挥好</a:t>
            </a:r>
            <a:r>
              <a:rPr lang="en-US" altLang="zh-CN" sz="1600" dirty="0">
                <a:solidFill>
                  <a:schemeClr val="tx1">
                    <a:lumMod val="85000"/>
                    <a:lumOff val="15000"/>
                  </a:schemeClr>
                </a:solidFill>
                <a:latin typeface="+mn-ea"/>
                <a:cs typeface="Tahoma" panose="020B0604030504040204" pitchFamily="34" charset="0"/>
              </a:rPr>
              <a:t>CERNET</a:t>
            </a:r>
            <a:r>
              <a:rPr lang="zh-CN" altLang="en-US" sz="1600" dirty="0">
                <a:solidFill>
                  <a:schemeClr val="tx1">
                    <a:lumMod val="85000"/>
                    <a:lumOff val="15000"/>
                  </a:schemeClr>
                </a:solidFill>
                <a:latin typeface="+mn-ea"/>
                <a:cs typeface="Tahoma" panose="020B0604030504040204" pitchFamily="34" charset="0"/>
              </a:rPr>
              <a:t>对教育科研的支撑服务作用。</a:t>
            </a:r>
          </a:p>
        </p:txBody>
      </p:sp>
      <p:sp>
        <p:nvSpPr>
          <p:cNvPr id="24" name="矩形 23">
            <a:extLst>
              <a:ext uri="{FF2B5EF4-FFF2-40B4-BE49-F238E27FC236}">
                <a16:creationId xmlns:a16="http://schemas.microsoft.com/office/drawing/2014/main" xmlns="" id="{00C04D9E-78CC-4441-B2ED-93F639B05FD1}"/>
              </a:ext>
            </a:extLst>
          </p:cNvPr>
          <p:cNvSpPr/>
          <p:nvPr/>
        </p:nvSpPr>
        <p:spPr>
          <a:xfrm>
            <a:off x="8620875" y="3313802"/>
            <a:ext cx="1904392" cy="892552"/>
          </a:xfrm>
          <a:prstGeom prst="rect">
            <a:avLst/>
          </a:prstGeom>
        </p:spPr>
        <p:txBody>
          <a:bodyPr wrap="square">
            <a:spAutoFit/>
          </a:bodyPr>
          <a:lstStyle/>
          <a:p>
            <a:pPr algn="ctr" defTabSz="913755" fontAlgn="base">
              <a:lnSpc>
                <a:spcPct val="130000"/>
              </a:lnSpc>
              <a:spcBef>
                <a:spcPct val="0"/>
              </a:spcBef>
              <a:spcAft>
                <a:spcPct val="0"/>
              </a:spcAft>
            </a:pPr>
            <a:r>
              <a:rPr lang="zh-CN" altLang="en-US" sz="2000" b="1" dirty="0">
                <a:latin typeface="+mn-ea"/>
              </a:rPr>
              <a:t>高速数据</a:t>
            </a:r>
            <a:r>
              <a:rPr lang="zh-Hans" altLang="en-US" sz="2000" b="1" dirty="0">
                <a:latin typeface="+mn-ea"/>
              </a:rPr>
              <a:t>传输</a:t>
            </a:r>
            <a:r>
              <a:rPr lang="zh-CN" altLang="en-US" sz="2000" b="1" dirty="0">
                <a:latin typeface="+mn-ea"/>
              </a:rPr>
              <a:t>网络服务</a:t>
            </a:r>
            <a:endParaRPr lang="en-US" altLang="zh-CN" sz="2000" b="1" dirty="0">
              <a:latin typeface="+mn-ea"/>
            </a:endParaRPr>
          </a:p>
        </p:txBody>
      </p:sp>
      <p:grpSp>
        <p:nvGrpSpPr>
          <p:cNvPr id="4" name="组合 3">
            <a:extLst>
              <a:ext uri="{FF2B5EF4-FFF2-40B4-BE49-F238E27FC236}">
                <a16:creationId xmlns:a16="http://schemas.microsoft.com/office/drawing/2014/main" xmlns="" id="{B68DD418-EEC4-EB42-9D94-40ABB9B86E27}"/>
              </a:ext>
            </a:extLst>
          </p:cNvPr>
          <p:cNvGrpSpPr/>
          <p:nvPr/>
        </p:nvGrpSpPr>
        <p:grpSpPr>
          <a:xfrm>
            <a:off x="1672347" y="1454920"/>
            <a:ext cx="1739292" cy="1522669"/>
            <a:chOff x="341197" y="1007130"/>
            <a:chExt cx="2584027" cy="2262193"/>
          </a:xfrm>
        </p:grpSpPr>
        <p:sp>
          <p:nvSpPr>
            <p:cNvPr id="5" name="椭圆 4">
              <a:extLst>
                <a:ext uri="{FF2B5EF4-FFF2-40B4-BE49-F238E27FC236}">
                  <a16:creationId xmlns:a16="http://schemas.microsoft.com/office/drawing/2014/main" xmlns="" id="{4829D7B3-68C5-E944-9A0D-51CC05A534DC}"/>
                </a:ext>
              </a:extLst>
            </p:cNvPr>
            <p:cNvSpPr/>
            <p:nvPr/>
          </p:nvSpPr>
          <p:spPr>
            <a:xfrm>
              <a:off x="741980" y="1417036"/>
              <a:ext cx="1418290" cy="1418290"/>
            </a:xfrm>
            <a:prstGeom prst="ellipse">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n-ea"/>
              </a:endParaRPr>
            </a:p>
          </p:txBody>
        </p:sp>
        <p:sp>
          <p:nvSpPr>
            <p:cNvPr id="6" name="弦形 3">
              <a:extLst>
                <a:ext uri="{FF2B5EF4-FFF2-40B4-BE49-F238E27FC236}">
                  <a16:creationId xmlns:a16="http://schemas.microsoft.com/office/drawing/2014/main" xmlns="" id="{E38E586D-5323-EE41-999D-37C7A9B2809E}"/>
                </a:ext>
              </a:extLst>
            </p:cNvPr>
            <p:cNvSpPr/>
            <p:nvPr/>
          </p:nvSpPr>
          <p:spPr>
            <a:xfrm>
              <a:off x="341197" y="1007130"/>
              <a:ext cx="2220146" cy="2238102"/>
            </a:xfrm>
            <a:custGeom>
              <a:avLst/>
              <a:gdLst>
                <a:gd name="connsiteX0" fmla="*/ 1220038 w 1429364"/>
                <a:gd name="connsiteY0" fmla="*/ 1220038 h 1429364"/>
                <a:gd name="connsiteX1" fmla="*/ 301773 w 1429364"/>
                <a:gd name="connsiteY1" fmla="*/ 1298014 h 1429364"/>
                <a:gd name="connsiteX2" fmla="*/ 70078 w 1429364"/>
                <a:gd name="connsiteY2" fmla="*/ 406045 h 1429364"/>
                <a:gd name="connsiteX3" fmla="*/ 910207 w 1429364"/>
                <a:gd name="connsiteY3" fmla="*/ 27266 h 1429364"/>
                <a:gd name="connsiteX4" fmla="*/ 1425223 w 1429364"/>
                <a:gd name="connsiteY4" fmla="*/ 791497 h 1429364"/>
                <a:gd name="connsiteX5" fmla="*/ 1220038 w 1429364"/>
                <a:gd name="connsiteY5" fmla="*/ 1220038 h 1429364"/>
                <a:gd name="connsiteX0" fmla="*/ 1425290 w 1516730"/>
                <a:gd name="connsiteY0" fmla="*/ 791594 h 1429470"/>
                <a:gd name="connsiteX1" fmla="*/ 1220105 w 1516730"/>
                <a:gd name="connsiteY1" fmla="*/ 1220135 h 1429470"/>
                <a:gd name="connsiteX2" fmla="*/ 301840 w 1516730"/>
                <a:gd name="connsiteY2" fmla="*/ 1298111 h 1429470"/>
                <a:gd name="connsiteX3" fmla="*/ 70145 w 1516730"/>
                <a:gd name="connsiteY3" fmla="*/ 406142 h 1429470"/>
                <a:gd name="connsiteX4" fmla="*/ 910274 w 1516730"/>
                <a:gd name="connsiteY4" fmla="*/ 27363 h 1429470"/>
                <a:gd name="connsiteX5" fmla="*/ 1516730 w 1516730"/>
                <a:gd name="connsiteY5" fmla="*/ 883034 h 1429470"/>
                <a:gd name="connsiteX0" fmla="*/ 1425290 w 1425290"/>
                <a:gd name="connsiteY0" fmla="*/ 791594 h 1429470"/>
                <a:gd name="connsiteX1" fmla="*/ 1220105 w 1425290"/>
                <a:gd name="connsiteY1" fmla="*/ 1220135 h 1429470"/>
                <a:gd name="connsiteX2" fmla="*/ 301840 w 1425290"/>
                <a:gd name="connsiteY2" fmla="*/ 1298111 h 1429470"/>
                <a:gd name="connsiteX3" fmla="*/ 70145 w 1425290"/>
                <a:gd name="connsiteY3" fmla="*/ 406142 h 1429470"/>
                <a:gd name="connsiteX4" fmla="*/ 910274 w 1425290"/>
                <a:gd name="connsiteY4" fmla="*/ 27363 h 1429470"/>
                <a:gd name="connsiteX5" fmla="*/ 1417670 w 1425290"/>
                <a:gd name="connsiteY5" fmla="*/ 768734 h 1429470"/>
                <a:gd name="connsiteX0" fmla="*/ 1425290 w 1425290"/>
                <a:gd name="connsiteY0" fmla="*/ 791594 h 1429470"/>
                <a:gd name="connsiteX1" fmla="*/ 1220105 w 1425290"/>
                <a:gd name="connsiteY1" fmla="*/ 1220135 h 1429470"/>
                <a:gd name="connsiteX2" fmla="*/ 301840 w 1425290"/>
                <a:gd name="connsiteY2" fmla="*/ 1298111 h 1429470"/>
                <a:gd name="connsiteX3" fmla="*/ 70145 w 1425290"/>
                <a:gd name="connsiteY3" fmla="*/ 406142 h 1429470"/>
                <a:gd name="connsiteX4" fmla="*/ 910274 w 1425290"/>
                <a:gd name="connsiteY4" fmla="*/ 27363 h 1429470"/>
                <a:gd name="connsiteX5" fmla="*/ 1417670 w 1425290"/>
                <a:gd name="connsiteY5" fmla="*/ 768734 h 1429470"/>
                <a:gd name="connsiteX0" fmla="*/ 1220105 w 1417670"/>
                <a:gd name="connsiteY0" fmla="*/ 1220135 h 1429470"/>
                <a:gd name="connsiteX1" fmla="*/ 301840 w 1417670"/>
                <a:gd name="connsiteY1" fmla="*/ 1298111 h 1429470"/>
                <a:gd name="connsiteX2" fmla="*/ 70145 w 1417670"/>
                <a:gd name="connsiteY2" fmla="*/ 406142 h 1429470"/>
                <a:gd name="connsiteX3" fmla="*/ 910274 w 1417670"/>
                <a:gd name="connsiteY3" fmla="*/ 27363 h 1429470"/>
                <a:gd name="connsiteX4" fmla="*/ 1417670 w 1417670"/>
                <a:gd name="connsiteY4" fmla="*/ 768734 h 1429470"/>
                <a:gd name="connsiteX0" fmla="*/ 1220105 w 1417711"/>
                <a:gd name="connsiteY0" fmla="*/ 1220135 h 1429470"/>
                <a:gd name="connsiteX1" fmla="*/ 301840 w 1417711"/>
                <a:gd name="connsiteY1" fmla="*/ 1298111 h 1429470"/>
                <a:gd name="connsiteX2" fmla="*/ 70145 w 1417711"/>
                <a:gd name="connsiteY2" fmla="*/ 406142 h 1429470"/>
                <a:gd name="connsiteX3" fmla="*/ 910274 w 1417711"/>
                <a:gd name="connsiteY3" fmla="*/ 27363 h 1429470"/>
                <a:gd name="connsiteX4" fmla="*/ 1417670 w 1417711"/>
                <a:gd name="connsiteY4" fmla="*/ 768734 h 1429470"/>
                <a:gd name="connsiteX0" fmla="*/ 1220105 w 1417708"/>
                <a:gd name="connsiteY0" fmla="*/ 1220135 h 1429470"/>
                <a:gd name="connsiteX1" fmla="*/ 301840 w 1417708"/>
                <a:gd name="connsiteY1" fmla="*/ 1298111 h 1429470"/>
                <a:gd name="connsiteX2" fmla="*/ 70145 w 1417708"/>
                <a:gd name="connsiteY2" fmla="*/ 406142 h 1429470"/>
                <a:gd name="connsiteX3" fmla="*/ 910274 w 1417708"/>
                <a:gd name="connsiteY3" fmla="*/ 27363 h 1429470"/>
                <a:gd name="connsiteX4" fmla="*/ 1417670 w 1417708"/>
                <a:gd name="connsiteY4" fmla="*/ 768734 h 1429470"/>
                <a:gd name="connsiteX0" fmla="*/ 1220105 w 1421300"/>
                <a:gd name="connsiteY0" fmla="*/ 1220135 h 1429470"/>
                <a:gd name="connsiteX1" fmla="*/ 301840 w 1421300"/>
                <a:gd name="connsiteY1" fmla="*/ 1298111 h 1429470"/>
                <a:gd name="connsiteX2" fmla="*/ 70145 w 1421300"/>
                <a:gd name="connsiteY2" fmla="*/ 406142 h 1429470"/>
                <a:gd name="connsiteX3" fmla="*/ 910274 w 1421300"/>
                <a:gd name="connsiteY3" fmla="*/ 27363 h 1429470"/>
                <a:gd name="connsiteX4" fmla="*/ 1417670 w 1421300"/>
                <a:gd name="connsiteY4" fmla="*/ 768734 h 1429470"/>
                <a:gd name="connsiteX0" fmla="*/ 1220105 w 1418001"/>
                <a:gd name="connsiteY0" fmla="*/ 1220135 h 1429470"/>
                <a:gd name="connsiteX1" fmla="*/ 301840 w 1418001"/>
                <a:gd name="connsiteY1" fmla="*/ 1298111 h 1429470"/>
                <a:gd name="connsiteX2" fmla="*/ 70145 w 1418001"/>
                <a:gd name="connsiteY2" fmla="*/ 406142 h 1429470"/>
                <a:gd name="connsiteX3" fmla="*/ 910274 w 1418001"/>
                <a:gd name="connsiteY3" fmla="*/ 27363 h 1429470"/>
                <a:gd name="connsiteX4" fmla="*/ 1417670 w 1418001"/>
                <a:gd name="connsiteY4" fmla="*/ 768734 h 14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01" h="1429470">
                  <a:moveTo>
                    <a:pt x="1220105" y="1220135"/>
                  </a:moveTo>
                  <a:cubicBezTo>
                    <a:pt x="973884" y="1466356"/>
                    <a:pt x="586052" y="1499289"/>
                    <a:pt x="301840" y="1298111"/>
                  </a:cubicBezTo>
                  <a:cubicBezTo>
                    <a:pt x="17628" y="1096933"/>
                    <a:pt x="-80230" y="720207"/>
                    <a:pt x="70145" y="406142"/>
                  </a:cubicBezTo>
                  <a:cubicBezTo>
                    <a:pt x="220519" y="92077"/>
                    <a:pt x="575350" y="-67902"/>
                    <a:pt x="910274" y="27363"/>
                  </a:cubicBezTo>
                  <a:cubicBezTo>
                    <a:pt x="1232498" y="167077"/>
                    <a:pt x="1427157" y="404127"/>
                    <a:pt x="1417670" y="76873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n-ea"/>
              </a:endParaRPr>
            </a:p>
          </p:txBody>
        </p:sp>
        <p:sp>
          <p:nvSpPr>
            <p:cNvPr id="7" name="文本框 6">
              <a:extLst>
                <a:ext uri="{FF2B5EF4-FFF2-40B4-BE49-F238E27FC236}">
                  <a16:creationId xmlns:a16="http://schemas.microsoft.com/office/drawing/2014/main" xmlns="" id="{AC8E9260-E4CF-2F45-9B72-66B5AA7E7B27}"/>
                </a:ext>
              </a:extLst>
            </p:cNvPr>
            <p:cNvSpPr txBox="1"/>
            <p:nvPr/>
          </p:nvSpPr>
          <p:spPr>
            <a:xfrm>
              <a:off x="2160271" y="2126182"/>
              <a:ext cx="764953" cy="1143141"/>
            </a:xfrm>
            <a:prstGeom prst="rect">
              <a:avLst/>
            </a:prstGeom>
            <a:noFill/>
          </p:spPr>
          <p:txBody>
            <a:bodyPr wrap="none" rtlCol="0">
              <a:spAutoFit/>
            </a:bodyPr>
            <a:lstStyle/>
            <a:p>
              <a:r>
                <a:rPr lang="en-US" altLang="zh-CN" sz="4400" dirty="0">
                  <a:latin typeface="+mn-ea"/>
                </a:rPr>
                <a:t>1</a:t>
              </a:r>
              <a:endParaRPr lang="zh-CN" altLang="en-US" sz="4400" dirty="0">
                <a:latin typeface="+mn-ea"/>
              </a:endParaRPr>
            </a:p>
          </p:txBody>
        </p:sp>
      </p:grpSp>
      <p:grpSp>
        <p:nvGrpSpPr>
          <p:cNvPr id="8" name="组合 7">
            <a:extLst>
              <a:ext uri="{FF2B5EF4-FFF2-40B4-BE49-F238E27FC236}">
                <a16:creationId xmlns:a16="http://schemas.microsoft.com/office/drawing/2014/main" xmlns="" id="{F9160887-7ECC-0A4F-9631-8ACFF6F33692}"/>
              </a:ext>
            </a:extLst>
          </p:cNvPr>
          <p:cNvGrpSpPr/>
          <p:nvPr/>
        </p:nvGrpSpPr>
        <p:grpSpPr>
          <a:xfrm>
            <a:off x="5161872" y="1454920"/>
            <a:ext cx="1739292" cy="1522669"/>
            <a:chOff x="341197" y="1007130"/>
            <a:chExt cx="2584026" cy="2262193"/>
          </a:xfrm>
        </p:grpSpPr>
        <p:sp>
          <p:nvSpPr>
            <p:cNvPr id="9" name="椭圆 8">
              <a:extLst>
                <a:ext uri="{FF2B5EF4-FFF2-40B4-BE49-F238E27FC236}">
                  <a16:creationId xmlns:a16="http://schemas.microsoft.com/office/drawing/2014/main" xmlns="" id="{ED702649-1E5C-314E-B775-F13D91C1FFDD}"/>
                </a:ext>
              </a:extLst>
            </p:cNvPr>
            <p:cNvSpPr/>
            <p:nvPr/>
          </p:nvSpPr>
          <p:spPr>
            <a:xfrm>
              <a:off x="741980" y="1417036"/>
              <a:ext cx="1418290" cy="1418290"/>
            </a:xfrm>
            <a:prstGeom prst="ellipse">
              <a:avLst/>
            </a:prstGeom>
            <a:solidFill>
              <a:srgbClr val="34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n-ea"/>
              </a:endParaRPr>
            </a:p>
          </p:txBody>
        </p:sp>
        <p:sp>
          <p:nvSpPr>
            <p:cNvPr id="10" name="弦形 3">
              <a:extLst>
                <a:ext uri="{FF2B5EF4-FFF2-40B4-BE49-F238E27FC236}">
                  <a16:creationId xmlns:a16="http://schemas.microsoft.com/office/drawing/2014/main" xmlns="" id="{6E79FFFF-AFFA-FD4B-B1FF-055590589B36}"/>
                </a:ext>
              </a:extLst>
            </p:cNvPr>
            <p:cNvSpPr/>
            <p:nvPr/>
          </p:nvSpPr>
          <p:spPr>
            <a:xfrm>
              <a:off x="341197" y="1007130"/>
              <a:ext cx="2220146" cy="2238102"/>
            </a:xfrm>
            <a:custGeom>
              <a:avLst/>
              <a:gdLst>
                <a:gd name="connsiteX0" fmla="*/ 1220038 w 1429364"/>
                <a:gd name="connsiteY0" fmla="*/ 1220038 h 1429364"/>
                <a:gd name="connsiteX1" fmla="*/ 301773 w 1429364"/>
                <a:gd name="connsiteY1" fmla="*/ 1298014 h 1429364"/>
                <a:gd name="connsiteX2" fmla="*/ 70078 w 1429364"/>
                <a:gd name="connsiteY2" fmla="*/ 406045 h 1429364"/>
                <a:gd name="connsiteX3" fmla="*/ 910207 w 1429364"/>
                <a:gd name="connsiteY3" fmla="*/ 27266 h 1429364"/>
                <a:gd name="connsiteX4" fmla="*/ 1425223 w 1429364"/>
                <a:gd name="connsiteY4" fmla="*/ 791497 h 1429364"/>
                <a:gd name="connsiteX5" fmla="*/ 1220038 w 1429364"/>
                <a:gd name="connsiteY5" fmla="*/ 1220038 h 1429364"/>
                <a:gd name="connsiteX0" fmla="*/ 1425290 w 1516730"/>
                <a:gd name="connsiteY0" fmla="*/ 791594 h 1429470"/>
                <a:gd name="connsiteX1" fmla="*/ 1220105 w 1516730"/>
                <a:gd name="connsiteY1" fmla="*/ 1220135 h 1429470"/>
                <a:gd name="connsiteX2" fmla="*/ 301840 w 1516730"/>
                <a:gd name="connsiteY2" fmla="*/ 1298111 h 1429470"/>
                <a:gd name="connsiteX3" fmla="*/ 70145 w 1516730"/>
                <a:gd name="connsiteY3" fmla="*/ 406142 h 1429470"/>
                <a:gd name="connsiteX4" fmla="*/ 910274 w 1516730"/>
                <a:gd name="connsiteY4" fmla="*/ 27363 h 1429470"/>
                <a:gd name="connsiteX5" fmla="*/ 1516730 w 1516730"/>
                <a:gd name="connsiteY5" fmla="*/ 883034 h 1429470"/>
                <a:gd name="connsiteX0" fmla="*/ 1425290 w 1425290"/>
                <a:gd name="connsiteY0" fmla="*/ 791594 h 1429470"/>
                <a:gd name="connsiteX1" fmla="*/ 1220105 w 1425290"/>
                <a:gd name="connsiteY1" fmla="*/ 1220135 h 1429470"/>
                <a:gd name="connsiteX2" fmla="*/ 301840 w 1425290"/>
                <a:gd name="connsiteY2" fmla="*/ 1298111 h 1429470"/>
                <a:gd name="connsiteX3" fmla="*/ 70145 w 1425290"/>
                <a:gd name="connsiteY3" fmla="*/ 406142 h 1429470"/>
                <a:gd name="connsiteX4" fmla="*/ 910274 w 1425290"/>
                <a:gd name="connsiteY4" fmla="*/ 27363 h 1429470"/>
                <a:gd name="connsiteX5" fmla="*/ 1417670 w 1425290"/>
                <a:gd name="connsiteY5" fmla="*/ 768734 h 1429470"/>
                <a:gd name="connsiteX0" fmla="*/ 1425290 w 1425290"/>
                <a:gd name="connsiteY0" fmla="*/ 791594 h 1429470"/>
                <a:gd name="connsiteX1" fmla="*/ 1220105 w 1425290"/>
                <a:gd name="connsiteY1" fmla="*/ 1220135 h 1429470"/>
                <a:gd name="connsiteX2" fmla="*/ 301840 w 1425290"/>
                <a:gd name="connsiteY2" fmla="*/ 1298111 h 1429470"/>
                <a:gd name="connsiteX3" fmla="*/ 70145 w 1425290"/>
                <a:gd name="connsiteY3" fmla="*/ 406142 h 1429470"/>
                <a:gd name="connsiteX4" fmla="*/ 910274 w 1425290"/>
                <a:gd name="connsiteY4" fmla="*/ 27363 h 1429470"/>
                <a:gd name="connsiteX5" fmla="*/ 1417670 w 1425290"/>
                <a:gd name="connsiteY5" fmla="*/ 768734 h 1429470"/>
                <a:gd name="connsiteX0" fmla="*/ 1220105 w 1417670"/>
                <a:gd name="connsiteY0" fmla="*/ 1220135 h 1429470"/>
                <a:gd name="connsiteX1" fmla="*/ 301840 w 1417670"/>
                <a:gd name="connsiteY1" fmla="*/ 1298111 h 1429470"/>
                <a:gd name="connsiteX2" fmla="*/ 70145 w 1417670"/>
                <a:gd name="connsiteY2" fmla="*/ 406142 h 1429470"/>
                <a:gd name="connsiteX3" fmla="*/ 910274 w 1417670"/>
                <a:gd name="connsiteY3" fmla="*/ 27363 h 1429470"/>
                <a:gd name="connsiteX4" fmla="*/ 1417670 w 1417670"/>
                <a:gd name="connsiteY4" fmla="*/ 768734 h 1429470"/>
                <a:gd name="connsiteX0" fmla="*/ 1220105 w 1417711"/>
                <a:gd name="connsiteY0" fmla="*/ 1220135 h 1429470"/>
                <a:gd name="connsiteX1" fmla="*/ 301840 w 1417711"/>
                <a:gd name="connsiteY1" fmla="*/ 1298111 h 1429470"/>
                <a:gd name="connsiteX2" fmla="*/ 70145 w 1417711"/>
                <a:gd name="connsiteY2" fmla="*/ 406142 h 1429470"/>
                <a:gd name="connsiteX3" fmla="*/ 910274 w 1417711"/>
                <a:gd name="connsiteY3" fmla="*/ 27363 h 1429470"/>
                <a:gd name="connsiteX4" fmla="*/ 1417670 w 1417711"/>
                <a:gd name="connsiteY4" fmla="*/ 768734 h 1429470"/>
                <a:gd name="connsiteX0" fmla="*/ 1220105 w 1417708"/>
                <a:gd name="connsiteY0" fmla="*/ 1220135 h 1429470"/>
                <a:gd name="connsiteX1" fmla="*/ 301840 w 1417708"/>
                <a:gd name="connsiteY1" fmla="*/ 1298111 h 1429470"/>
                <a:gd name="connsiteX2" fmla="*/ 70145 w 1417708"/>
                <a:gd name="connsiteY2" fmla="*/ 406142 h 1429470"/>
                <a:gd name="connsiteX3" fmla="*/ 910274 w 1417708"/>
                <a:gd name="connsiteY3" fmla="*/ 27363 h 1429470"/>
                <a:gd name="connsiteX4" fmla="*/ 1417670 w 1417708"/>
                <a:gd name="connsiteY4" fmla="*/ 768734 h 1429470"/>
                <a:gd name="connsiteX0" fmla="*/ 1220105 w 1421300"/>
                <a:gd name="connsiteY0" fmla="*/ 1220135 h 1429470"/>
                <a:gd name="connsiteX1" fmla="*/ 301840 w 1421300"/>
                <a:gd name="connsiteY1" fmla="*/ 1298111 h 1429470"/>
                <a:gd name="connsiteX2" fmla="*/ 70145 w 1421300"/>
                <a:gd name="connsiteY2" fmla="*/ 406142 h 1429470"/>
                <a:gd name="connsiteX3" fmla="*/ 910274 w 1421300"/>
                <a:gd name="connsiteY3" fmla="*/ 27363 h 1429470"/>
                <a:gd name="connsiteX4" fmla="*/ 1417670 w 1421300"/>
                <a:gd name="connsiteY4" fmla="*/ 768734 h 1429470"/>
                <a:gd name="connsiteX0" fmla="*/ 1220105 w 1418001"/>
                <a:gd name="connsiteY0" fmla="*/ 1220135 h 1429470"/>
                <a:gd name="connsiteX1" fmla="*/ 301840 w 1418001"/>
                <a:gd name="connsiteY1" fmla="*/ 1298111 h 1429470"/>
                <a:gd name="connsiteX2" fmla="*/ 70145 w 1418001"/>
                <a:gd name="connsiteY2" fmla="*/ 406142 h 1429470"/>
                <a:gd name="connsiteX3" fmla="*/ 910274 w 1418001"/>
                <a:gd name="connsiteY3" fmla="*/ 27363 h 1429470"/>
                <a:gd name="connsiteX4" fmla="*/ 1417670 w 1418001"/>
                <a:gd name="connsiteY4" fmla="*/ 768734 h 14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01" h="1429470">
                  <a:moveTo>
                    <a:pt x="1220105" y="1220135"/>
                  </a:moveTo>
                  <a:cubicBezTo>
                    <a:pt x="973884" y="1466356"/>
                    <a:pt x="586052" y="1499289"/>
                    <a:pt x="301840" y="1298111"/>
                  </a:cubicBezTo>
                  <a:cubicBezTo>
                    <a:pt x="17628" y="1096933"/>
                    <a:pt x="-80230" y="720207"/>
                    <a:pt x="70145" y="406142"/>
                  </a:cubicBezTo>
                  <a:cubicBezTo>
                    <a:pt x="220519" y="92077"/>
                    <a:pt x="575350" y="-67902"/>
                    <a:pt x="910274" y="27363"/>
                  </a:cubicBezTo>
                  <a:cubicBezTo>
                    <a:pt x="1232498" y="167077"/>
                    <a:pt x="1427157" y="404127"/>
                    <a:pt x="1417670" y="76873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n-ea"/>
              </a:endParaRPr>
            </a:p>
          </p:txBody>
        </p:sp>
        <p:sp>
          <p:nvSpPr>
            <p:cNvPr id="11" name="文本框 10">
              <a:extLst>
                <a:ext uri="{FF2B5EF4-FFF2-40B4-BE49-F238E27FC236}">
                  <a16:creationId xmlns:a16="http://schemas.microsoft.com/office/drawing/2014/main" xmlns="" id="{785A74F6-01AC-C14B-A4BB-9F75A9CE2B98}"/>
                </a:ext>
              </a:extLst>
            </p:cNvPr>
            <p:cNvSpPr txBox="1"/>
            <p:nvPr/>
          </p:nvSpPr>
          <p:spPr>
            <a:xfrm>
              <a:off x="2160270" y="2126182"/>
              <a:ext cx="764953" cy="1143141"/>
            </a:xfrm>
            <a:prstGeom prst="rect">
              <a:avLst/>
            </a:prstGeom>
            <a:noFill/>
          </p:spPr>
          <p:txBody>
            <a:bodyPr wrap="none" rtlCol="0">
              <a:spAutoFit/>
            </a:bodyPr>
            <a:lstStyle/>
            <a:p>
              <a:r>
                <a:rPr lang="en-US" altLang="zh-CN" sz="4400" dirty="0">
                  <a:latin typeface="+mn-ea"/>
                </a:rPr>
                <a:t>2</a:t>
              </a:r>
              <a:endParaRPr lang="zh-CN" altLang="en-US" sz="4400" dirty="0">
                <a:latin typeface="+mn-ea"/>
              </a:endParaRPr>
            </a:p>
          </p:txBody>
        </p:sp>
      </p:grpSp>
      <p:grpSp>
        <p:nvGrpSpPr>
          <p:cNvPr id="12" name="组合 11">
            <a:extLst>
              <a:ext uri="{FF2B5EF4-FFF2-40B4-BE49-F238E27FC236}">
                <a16:creationId xmlns:a16="http://schemas.microsoft.com/office/drawing/2014/main" xmlns="" id="{96AB1675-0E6B-B747-8072-466382B1B18C}"/>
              </a:ext>
            </a:extLst>
          </p:cNvPr>
          <p:cNvGrpSpPr/>
          <p:nvPr/>
        </p:nvGrpSpPr>
        <p:grpSpPr>
          <a:xfrm>
            <a:off x="8785975" y="1454920"/>
            <a:ext cx="1739292" cy="1522669"/>
            <a:chOff x="341197" y="1007130"/>
            <a:chExt cx="2584026" cy="2262193"/>
          </a:xfrm>
        </p:grpSpPr>
        <p:sp>
          <p:nvSpPr>
            <p:cNvPr id="13" name="椭圆 12">
              <a:extLst>
                <a:ext uri="{FF2B5EF4-FFF2-40B4-BE49-F238E27FC236}">
                  <a16:creationId xmlns:a16="http://schemas.microsoft.com/office/drawing/2014/main" xmlns="" id="{EBF01DF7-2BE3-FD49-B14F-42CDB263CE24}"/>
                </a:ext>
              </a:extLst>
            </p:cNvPr>
            <p:cNvSpPr/>
            <p:nvPr/>
          </p:nvSpPr>
          <p:spPr>
            <a:xfrm>
              <a:off x="741980" y="1417036"/>
              <a:ext cx="1418290" cy="14182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n-ea"/>
              </a:endParaRPr>
            </a:p>
          </p:txBody>
        </p:sp>
        <p:sp>
          <p:nvSpPr>
            <p:cNvPr id="14" name="弦形 3">
              <a:extLst>
                <a:ext uri="{FF2B5EF4-FFF2-40B4-BE49-F238E27FC236}">
                  <a16:creationId xmlns:a16="http://schemas.microsoft.com/office/drawing/2014/main" xmlns="" id="{117F0C1C-D708-C94A-9262-F8F994ABCD47}"/>
                </a:ext>
              </a:extLst>
            </p:cNvPr>
            <p:cNvSpPr/>
            <p:nvPr/>
          </p:nvSpPr>
          <p:spPr>
            <a:xfrm>
              <a:off x="341197" y="1007130"/>
              <a:ext cx="2220146" cy="2238102"/>
            </a:xfrm>
            <a:custGeom>
              <a:avLst/>
              <a:gdLst>
                <a:gd name="connsiteX0" fmla="*/ 1220038 w 1429364"/>
                <a:gd name="connsiteY0" fmla="*/ 1220038 h 1429364"/>
                <a:gd name="connsiteX1" fmla="*/ 301773 w 1429364"/>
                <a:gd name="connsiteY1" fmla="*/ 1298014 h 1429364"/>
                <a:gd name="connsiteX2" fmla="*/ 70078 w 1429364"/>
                <a:gd name="connsiteY2" fmla="*/ 406045 h 1429364"/>
                <a:gd name="connsiteX3" fmla="*/ 910207 w 1429364"/>
                <a:gd name="connsiteY3" fmla="*/ 27266 h 1429364"/>
                <a:gd name="connsiteX4" fmla="*/ 1425223 w 1429364"/>
                <a:gd name="connsiteY4" fmla="*/ 791497 h 1429364"/>
                <a:gd name="connsiteX5" fmla="*/ 1220038 w 1429364"/>
                <a:gd name="connsiteY5" fmla="*/ 1220038 h 1429364"/>
                <a:gd name="connsiteX0" fmla="*/ 1425290 w 1516730"/>
                <a:gd name="connsiteY0" fmla="*/ 791594 h 1429470"/>
                <a:gd name="connsiteX1" fmla="*/ 1220105 w 1516730"/>
                <a:gd name="connsiteY1" fmla="*/ 1220135 h 1429470"/>
                <a:gd name="connsiteX2" fmla="*/ 301840 w 1516730"/>
                <a:gd name="connsiteY2" fmla="*/ 1298111 h 1429470"/>
                <a:gd name="connsiteX3" fmla="*/ 70145 w 1516730"/>
                <a:gd name="connsiteY3" fmla="*/ 406142 h 1429470"/>
                <a:gd name="connsiteX4" fmla="*/ 910274 w 1516730"/>
                <a:gd name="connsiteY4" fmla="*/ 27363 h 1429470"/>
                <a:gd name="connsiteX5" fmla="*/ 1516730 w 1516730"/>
                <a:gd name="connsiteY5" fmla="*/ 883034 h 1429470"/>
                <a:gd name="connsiteX0" fmla="*/ 1425290 w 1425290"/>
                <a:gd name="connsiteY0" fmla="*/ 791594 h 1429470"/>
                <a:gd name="connsiteX1" fmla="*/ 1220105 w 1425290"/>
                <a:gd name="connsiteY1" fmla="*/ 1220135 h 1429470"/>
                <a:gd name="connsiteX2" fmla="*/ 301840 w 1425290"/>
                <a:gd name="connsiteY2" fmla="*/ 1298111 h 1429470"/>
                <a:gd name="connsiteX3" fmla="*/ 70145 w 1425290"/>
                <a:gd name="connsiteY3" fmla="*/ 406142 h 1429470"/>
                <a:gd name="connsiteX4" fmla="*/ 910274 w 1425290"/>
                <a:gd name="connsiteY4" fmla="*/ 27363 h 1429470"/>
                <a:gd name="connsiteX5" fmla="*/ 1417670 w 1425290"/>
                <a:gd name="connsiteY5" fmla="*/ 768734 h 1429470"/>
                <a:gd name="connsiteX0" fmla="*/ 1425290 w 1425290"/>
                <a:gd name="connsiteY0" fmla="*/ 791594 h 1429470"/>
                <a:gd name="connsiteX1" fmla="*/ 1220105 w 1425290"/>
                <a:gd name="connsiteY1" fmla="*/ 1220135 h 1429470"/>
                <a:gd name="connsiteX2" fmla="*/ 301840 w 1425290"/>
                <a:gd name="connsiteY2" fmla="*/ 1298111 h 1429470"/>
                <a:gd name="connsiteX3" fmla="*/ 70145 w 1425290"/>
                <a:gd name="connsiteY3" fmla="*/ 406142 h 1429470"/>
                <a:gd name="connsiteX4" fmla="*/ 910274 w 1425290"/>
                <a:gd name="connsiteY4" fmla="*/ 27363 h 1429470"/>
                <a:gd name="connsiteX5" fmla="*/ 1417670 w 1425290"/>
                <a:gd name="connsiteY5" fmla="*/ 768734 h 1429470"/>
                <a:gd name="connsiteX0" fmla="*/ 1220105 w 1417670"/>
                <a:gd name="connsiteY0" fmla="*/ 1220135 h 1429470"/>
                <a:gd name="connsiteX1" fmla="*/ 301840 w 1417670"/>
                <a:gd name="connsiteY1" fmla="*/ 1298111 h 1429470"/>
                <a:gd name="connsiteX2" fmla="*/ 70145 w 1417670"/>
                <a:gd name="connsiteY2" fmla="*/ 406142 h 1429470"/>
                <a:gd name="connsiteX3" fmla="*/ 910274 w 1417670"/>
                <a:gd name="connsiteY3" fmla="*/ 27363 h 1429470"/>
                <a:gd name="connsiteX4" fmla="*/ 1417670 w 1417670"/>
                <a:gd name="connsiteY4" fmla="*/ 768734 h 1429470"/>
                <a:gd name="connsiteX0" fmla="*/ 1220105 w 1417711"/>
                <a:gd name="connsiteY0" fmla="*/ 1220135 h 1429470"/>
                <a:gd name="connsiteX1" fmla="*/ 301840 w 1417711"/>
                <a:gd name="connsiteY1" fmla="*/ 1298111 h 1429470"/>
                <a:gd name="connsiteX2" fmla="*/ 70145 w 1417711"/>
                <a:gd name="connsiteY2" fmla="*/ 406142 h 1429470"/>
                <a:gd name="connsiteX3" fmla="*/ 910274 w 1417711"/>
                <a:gd name="connsiteY3" fmla="*/ 27363 h 1429470"/>
                <a:gd name="connsiteX4" fmla="*/ 1417670 w 1417711"/>
                <a:gd name="connsiteY4" fmla="*/ 768734 h 1429470"/>
                <a:gd name="connsiteX0" fmla="*/ 1220105 w 1417708"/>
                <a:gd name="connsiteY0" fmla="*/ 1220135 h 1429470"/>
                <a:gd name="connsiteX1" fmla="*/ 301840 w 1417708"/>
                <a:gd name="connsiteY1" fmla="*/ 1298111 h 1429470"/>
                <a:gd name="connsiteX2" fmla="*/ 70145 w 1417708"/>
                <a:gd name="connsiteY2" fmla="*/ 406142 h 1429470"/>
                <a:gd name="connsiteX3" fmla="*/ 910274 w 1417708"/>
                <a:gd name="connsiteY3" fmla="*/ 27363 h 1429470"/>
                <a:gd name="connsiteX4" fmla="*/ 1417670 w 1417708"/>
                <a:gd name="connsiteY4" fmla="*/ 768734 h 1429470"/>
                <a:gd name="connsiteX0" fmla="*/ 1220105 w 1421300"/>
                <a:gd name="connsiteY0" fmla="*/ 1220135 h 1429470"/>
                <a:gd name="connsiteX1" fmla="*/ 301840 w 1421300"/>
                <a:gd name="connsiteY1" fmla="*/ 1298111 h 1429470"/>
                <a:gd name="connsiteX2" fmla="*/ 70145 w 1421300"/>
                <a:gd name="connsiteY2" fmla="*/ 406142 h 1429470"/>
                <a:gd name="connsiteX3" fmla="*/ 910274 w 1421300"/>
                <a:gd name="connsiteY3" fmla="*/ 27363 h 1429470"/>
                <a:gd name="connsiteX4" fmla="*/ 1417670 w 1421300"/>
                <a:gd name="connsiteY4" fmla="*/ 768734 h 1429470"/>
                <a:gd name="connsiteX0" fmla="*/ 1220105 w 1418001"/>
                <a:gd name="connsiteY0" fmla="*/ 1220135 h 1429470"/>
                <a:gd name="connsiteX1" fmla="*/ 301840 w 1418001"/>
                <a:gd name="connsiteY1" fmla="*/ 1298111 h 1429470"/>
                <a:gd name="connsiteX2" fmla="*/ 70145 w 1418001"/>
                <a:gd name="connsiteY2" fmla="*/ 406142 h 1429470"/>
                <a:gd name="connsiteX3" fmla="*/ 910274 w 1418001"/>
                <a:gd name="connsiteY3" fmla="*/ 27363 h 1429470"/>
                <a:gd name="connsiteX4" fmla="*/ 1417670 w 1418001"/>
                <a:gd name="connsiteY4" fmla="*/ 768734 h 14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01" h="1429470">
                  <a:moveTo>
                    <a:pt x="1220105" y="1220135"/>
                  </a:moveTo>
                  <a:cubicBezTo>
                    <a:pt x="973884" y="1466356"/>
                    <a:pt x="586052" y="1499289"/>
                    <a:pt x="301840" y="1298111"/>
                  </a:cubicBezTo>
                  <a:cubicBezTo>
                    <a:pt x="17628" y="1096933"/>
                    <a:pt x="-80230" y="720207"/>
                    <a:pt x="70145" y="406142"/>
                  </a:cubicBezTo>
                  <a:cubicBezTo>
                    <a:pt x="220519" y="92077"/>
                    <a:pt x="575350" y="-67902"/>
                    <a:pt x="910274" y="27363"/>
                  </a:cubicBezTo>
                  <a:cubicBezTo>
                    <a:pt x="1232498" y="167077"/>
                    <a:pt x="1427157" y="404127"/>
                    <a:pt x="1417670" y="768734"/>
                  </a:cubicBezTo>
                </a:path>
              </a:pathLst>
            </a:custGeom>
            <a:noFill/>
            <a:ln w="38100">
              <a:solidFill>
                <a:srgbClr val="707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n-ea"/>
              </a:endParaRPr>
            </a:p>
          </p:txBody>
        </p:sp>
        <p:sp>
          <p:nvSpPr>
            <p:cNvPr id="15" name="文本框 14">
              <a:extLst>
                <a:ext uri="{FF2B5EF4-FFF2-40B4-BE49-F238E27FC236}">
                  <a16:creationId xmlns:a16="http://schemas.microsoft.com/office/drawing/2014/main" xmlns="" id="{90803748-8BAE-1642-BAC5-44ED6F20EF6E}"/>
                </a:ext>
              </a:extLst>
            </p:cNvPr>
            <p:cNvSpPr txBox="1"/>
            <p:nvPr/>
          </p:nvSpPr>
          <p:spPr>
            <a:xfrm>
              <a:off x="2160270" y="2126182"/>
              <a:ext cx="764953" cy="1143141"/>
            </a:xfrm>
            <a:prstGeom prst="rect">
              <a:avLst/>
            </a:prstGeom>
            <a:noFill/>
          </p:spPr>
          <p:txBody>
            <a:bodyPr wrap="none" rtlCol="0">
              <a:spAutoFit/>
            </a:bodyPr>
            <a:lstStyle/>
            <a:p>
              <a:r>
                <a:rPr lang="en-US" altLang="zh-CN" sz="4400" dirty="0">
                  <a:latin typeface="+mn-ea"/>
                </a:rPr>
                <a:t>3</a:t>
              </a:r>
              <a:endParaRPr lang="zh-CN" altLang="en-US" sz="4400" dirty="0">
                <a:latin typeface="+mn-ea"/>
              </a:endParaRPr>
            </a:p>
          </p:txBody>
        </p:sp>
      </p:grpSp>
      <p:sp>
        <p:nvSpPr>
          <p:cNvPr id="25" name="椭圆 24">
            <a:extLst>
              <a:ext uri="{FF2B5EF4-FFF2-40B4-BE49-F238E27FC236}">
                <a16:creationId xmlns:a16="http://schemas.microsoft.com/office/drawing/2014/main" xmlns="" id="{55E9F000-D66F-E84E-9F13-F2CB7D36D3BB}"/>
              </a:ext>
            </a:extLst>
          </p:cNvPr>
          <p:cNvSpPr/>
          <p:nvPr/>
        </p:nvSpPr>
        <p:spPr>
          <a:xfrm>
            <a:off x="2153689" y="1942404"/>
            <a:ext cx="531485" cy="531485"/>
          </a:xfrm>
          <a:prstGeom prst="ellipse">
            <a:avLst/>
          </a:prstGeom>
          <a:gradFill>
            <a:gsLst>
              <a:gs pos="89000">
                <a:srgbClr val="FFFFFF"/>
              </a:gs>
              <a:gs pos="96000">
                <a:srgbClr val="FFFFFF"/>
              </a:gs>
              <a:gs pos="100000">
                <a:schemeClr val="bg1">
                  <a:alpha val="0"/>
                </a:schemeClr>
              </a:gs>
              <a:gs pos="64000">
                <a:schemeClr val="bg1">
                  <a:alpha val="3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6" name="椭圆 25">
            <a:extLst>
              <a:ext uri="{FF2B5EF4-FFF2-40B4-BE49-F238E27FC236}">
                <a16:creationId xmlns:a16="http://schemas.microsoft.com/office/drawing/2014/main" xmlns="" id="{A1D6672D-AF4A-5B43-A26E-01CC30EA578C}"/>
              </a:ext>
            </a:extLst>
          </p:cNvPr>
          <p:cNvSpPr/>
          <p:nvPr/>
        </p:nvSpPr>
        <p:spPr>
          <a:xfrm>
            <a:off x="5640982" y="1942404"/>
            <a:ext cx="531485" cy="531485"/>
          </a:xfrm>
          <a:prstGeom prst="ellipse">
            <a:avLst/>
          </a:prstGeom>
          <a:gradFill>
            <a:gsLst>
              <a:gs pos="89000">
                <a:srgbClr val="FFFFFF"/>
              </a:gs>
              <a:gs pos="96000">
                <a:srgbClr val="FFFFFF"/>
              </a:gs>
              <a:gs pos="100000">
                <a:schemeClr val="bg1">
                  <a:alpha val="0"/>
                </a:schemeClr>
              </a:gs>
              <a:gs pos="64000">
                <a:schemeClr val="bg1">
                  <a:alpha val="3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7" name="椭圆 26">
            <a:extLst>
              <a:ext uri="{FF2B5EF4-FFF2-40B4-BE49-F238E27FC236}">
                <a16:creationId xmlns:a16="http://schemas.microsoft.com/office/drawing/2014/main" xmlns="" id="{BEF8439B-09CC-BA45-873D-632391B120CF}"/>
              </a:ext>
            </a:extLst>
          </p:cNvPr>
          <p:cNvSpPr/>
          <p:nvPr/>
        </p:nvSpPr>
        <p:spPr>
          <a:xfrm>
            <a:off x="9272414" y="1942404"/>
            <a:ext cx="531485" cy="531485"/>
          </a:xfrm>
          <a:prstGeom prst="ellipse">
            <a:avLst/>
          </a:prstGeom>
          <a:gradFill>
            <a:gsLst>
              <a:gs pos="89000">
                <a:srgbClr val="FFFFFF"/>
              </a:gs>
              <a:gs pos="96000">
                <a:srgbClr val="FFFFFF"/>
              </a:gs>
              <a:gs pos="100000">
                <a:schemeClr val="bg1">
                  <a:alpha val="0"/>
                </a:schemeClr>
              </a:gs>
              <a:gs pos="64000">
                <a:schemeClr val="bg1">
                  <a:alpha val="30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74854319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5BC7B-33CC-0241-94D2-0A8F82D9EE0E}"/>
              </a:ext>
            </a:extLst>
          </p:cNvPr>
          <p:cNvSpPr>
            <a:spLocks noGrp="1"/>
          </p:cNvSpPr>
          <p:nvPr>
            <p:ph type="title"/>
          </p:nvPr>
        </p:nvSpPr>
        <p:spPr/>
        <p:txBody>
          <a:bodyPr>
            <a:normAutofit fontScale="90000"/>
          </a:bodyPr>
          <a:lstStyle/>
          <a:p>
            <a:r>
              <a:rPr kumimoji="1" lang="zh-Hans" altLang="en-US" dirty="0">
                <a:solidFill>
                  <a:srgbClr val="12436D"/>
                </a:solidFill>
              </a:rPr>
              <a:t>五、</a:t>
            </a:r>
            <a:r>
              <a:rPr kumimoji="1" lang="zh-CN" altLang="en-US" dirty="0">
                <a:solidFill>
                  <a:srgbClr val="12436D"/>
                </a:solidFill>
              </a:rPr>
              <a:t>教育云服务探索</a:t>
            </a:r>
          </a:p>
        </p:txBody>
      </p:sp>
      <p:pic>
        <p:nvPicPr>
          <p:cNvPr id="13" name="图片 12">
            <a:extLst>
              <a:ext uri="{FF2B5EF4-FFF2-40B4-BE49-F238E27FC236}">
                <a16:creationId xmlns:a16="http://schemas.microsoft.com/office/drawing/2014/main" xmlns="" id="{9C44A88E-4B42-5F45-A7CF-E4BD77B90A7B}"/>
              </a:ext>
            </a:extLst>
          </p:cNvPr>
          <p:cNvPicPr>
            <a:picLocks noChangeAspect="1"/>
          </p:cNvPicPr>
          <p:nvPr/>
        </p:nvPicPr>
        <p:blipFill>
          <a:blip r:embed="rId2" cstate="print">
            <a:alphaModFix amt="90000"/>
            <a:extLst>
              <a:ext uri="{28A0092B-C50C-407E-A947-70E740481C1C}">
                <a14:useLocalDpi xmlns:a14="http://schemas.microsoft.com/office/drawing/2010/main" val="0"/>
              </a:ext>
            </a:extLst>
          </a:blip>
          <a:stretch>
            <a:fillRect/>
          </a:stretch>
        </p:blipFill>
        <p:spPr>
          <a:xfrm>
            <a:off x="0" y="1651907"/>
            <a:ext cx="6918476" cy="3891643"/>
          </a:xfrm>
          <a:prstGeom prst="rect">
            <a:avLst/>
          </a:prstGeom>
        </p:spPr>
      </p:pic>
      <p:pic>
        <p:nvPicPr>
          <p:cNvPr id="14" name="图片 13">
            <a:extLst>
              <a:ext uri="{FF2B5EF4-FFF2-40B4-BE49-F238E27FC236}">
                <a16:creationId xmlns:a16="http://schemas.microsoft.com/office/drawing/2014/main" xmlns="" id="{067FCBA6-CEB8-3B48-AF30-9F010F9EB5F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95683"/>
          <a:stretch/>
        </p:blipFill>
        <p:spPr>
          <a:xfrm>
            <a:off x="6918476" y="1651907"/>
            <a:ext cx="5273524" cy="3891643"/>
          </a:xfrm>
          <a:prstGeom prst="rect">
            <a:avLst/>
          </a:prstGeom>
        </p:spPr>
      </p:pic>
      <p:sp>
        <p:nvSpPr>
          <p:cNvPr id="4" name="矩形 3">
            <a:extLst>
              <a:ext uri="{FF2B5EF4-FFF2-40B4-BE49-F238E27FC236}">
                <a16:creationId xmlns:a16="http://schemas.microsoft.com/office/drawing/2014/main" xmlns="" id="{EBB6BDE3-D703-E844-BFD8-D3BADBFA1209}"/>
              </a:ext>
            </a:extLst>
          </p:cNvPr>
          <p:cNvSpPr/>
          <p:nvPr/>
        </p:nvSpPr>
        <p:spPr>
          <a:xfrm>
            <a:off x="7742360" y="2214482"/>
            <a:ext cx="4070454" cy="2708434"/>
          </a:xfrm>
          <a:prstGeom prst="rect">
            <a:avLst/>
          </a:prstGeom>
        </p:spPr>
        <p:txBody>
          <a:bodyPr wrap="square">
            <a:spAutoFit/>
          </a:bodyPr>
          <a:lstStyle/>
          <a:p>
            <a:pPr lvl="0">
              <a:lnSpc>
                <a:spcPct val="170000"/>
              </a:lnSpc>
            </a:pPr>
            <a:r>
              <a:rPr lang="en-US" altLang="zh-CN" sz="2000" b="1" dirty="0"/>
              <a:t>【</a:t>
            </a:r>
            <a:r>
              <a:rPr lang="zh-CN" altLang="en-US" sz="2000" b="1" dirty="0"/>
              <a:t>高性能计算（</a:t>
            </a:r>
            <a:r>
              <a:rPr lang="en-US" altLang="zh-CN" sz="2000" b="1" dirty="0"/>
              <a:t>HPC</a:t>
            </a:r>
            <a:r>
              <a:rPr lang="zh-CN" altLang="en-US" sz="2000" b="1" dirty="0"/>
              <a:t>）服务</a:t>
            </a:r>
            <a:r>
              <a:rPr lang="en-US" altLang="zh-CN" sz="2000" b="1" dirty="0"/>
              <a:t>】</a:t>
            </a:r>
            <a:endParaRPr lang="zh-CN" altLang="en-US" sz="2000" b="1" dirty="0"/>
          </a:p>
          <a:p>
            <a:pPr lvl="0">
              <a:lnSpc>
                <a:spcPct val="170000"/>
              </a:lnSpc>
            </a:pPr>
            <a:r>
              <a:rPr lang="en-US" altLang="zh-CN" sz="2000" b="1" dirty="0"/>
              <a:t>【</a:t>
            </a:r>
            <a:r>
              <a:rPr lang="zh-CN" altLang="en-US" sz="2000" b="1" dirty="0"/>
              <a:t>软件研发和管理服务</a:t>
            </a:r>
            <a:r>
              <a:rPr lang="en-US" altLang="zh-CN" sz="2000" b="1" dirty="0"/>
              <a:t>】</a:t>
            </a:r>
            <a:endParaRPr lang="zh-CN" altLang="en-US" sz="2000" b="1" dirty="0"/>
          </a:p>
          <a:p>
            <a:pPr lvl="0">
              <a:lnSpc>
                <a:spcPct val="170000"/>
              </a:lnSpc>
            </a:pPr>
            <a:r>
              <a:rPr lang="en-US" altLang="zh-CN" sz="2000" b="1" dirty="0"/>
              <a:t>【</a:t>
            </a:r>
            <a:r>
              <a:rPr lang="zh-CN" altLang="en-US" sz="2000" b="1" dirty="0"/>
              <a:t>容灾备份服务</a:t>
            </a:r>
            <a:r>
              <a:rPr lang="en-US" altLang="zh-CN" sz="2000" b="1" dirty="0"/>
              <a:t>】</a:t>
            </a:r>
            <a:endParaRPr lang="zh-CN" altLang="en-US" sz="2000" b="1" dirty="0"/>
          </a:p>
          <a:p>
            <a:pPr lvl="0">
              <a:lnSpc>
                <a:spcPct val="170000"/>
              </a:lnSpc>
            </a:pPr>
            <a:r>
              <a:rPr lang="en-US" altLang="zh-CN" sz="2000" b="1" dirty="0"/>
              <a:t>【</a:t>
            </a:r>
            <a:r>
              <a:rPr lang="zh-CN" altLang="en-US" sz="2000" b="1" dirty="0"/>
              <a:t>网站集群安全服务</a:t>
            </a:r>
            <a:r>
              <a:rPr lang="en-US" altLang="zh-CN" sz="2000" b="1" dirty="0"/>
              <a:t>】</a:t>
            </a:r>
            <a:endParaRPr lang="zh-CN" altLang="en-US" sz="2000" b="1" dirty="0"/>
          </a:p>
          <a:p>
            <a:pPr lvl="0">
              <a:lnSpc>
                <a:spcPct val="170000"/>
              </a:lnSpc>
            </a:pPr>
            <a:r>
              <a:rPr lang="en-US" altLang="zh-CN" sz="2000" b="1" dirty="0"/>
              <a:t>【</a:t>
            </a:r>
            <a:r>
              <a:rPr lang="zh-CN" altLang="en-US" sz="2000" b="1" dirty="0"/>
              <a:t>视频会议服务</a:t>
            </a:r>
            <a:r>
              <a:rPr lang="en-US" altLang="zh-CN" sz="2000" b="1" dirty="0"/>
              <a:t>】</a:t>
            </a:r>
            <a:endParaRPr lang="zh-CN" altLang="en-US" sz="2000" b="1" dirty="0"/>
          </a:p>
        </p:txBody>
      </p:sp>
    </p:spTree>
    <p:extLst>
      <p:ext uri="{BB962C8B-B14F-4D97-AF65-F5344CB8AC3E}">
        <p14:creationId xmlns:p14="http://schemas.microsoft.com/office/powerpoint/2010/main" val="386937256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58504" y="2847699"/>
            <a:ext cx="8174216" cy="666786"/>
          </a:xfrm>
          <a:prstGeom prst="rect">
            <a:avLst/>
          </a:prstGeom>
          <a:noFill/>
        </p:spPr>
        <p:txBody>
          <a:bodyPr wrap="square" rtlCol="0">
            <a:spAutoFit/>
          </a:bodyPr>
          <a:lstStyle>
            <a:defPPr>
              <a:defRPr lang="zh-CN"/>
            </a:defPPr>
            <a:lvl1pPr>
              <a:defRPr sz="2400">
                <a:solidFill>
                  <a:prstClr val="white"/>
                </a:solidFill>
                <a:latin typeface="方正综艺简体" panose="03000509000000000000" pitchFamily="65" charset="-122"/>
                <a:ea typeface="方正综艺简体" panose="03000509000000000000" pitchFamily="65" charset="-122"/>
              </a:defRPr>
            </a:lvl1pPr>
          </a:lstStyle>
          <a:p>
            <a:pPr algn="ctr">
              <a:buClr>
                <a:srgbClr val="37AAED"/>
              </a:buClr>
            </a:pPr>
            <a:r>
              <a:rPr lang="zh-CN" altLang="en-US" sz="3733" b="1" dirty="0">
                <a:solidFill>
                  <a:schemeClr val="tx1"/>
                </a:solidFill>
                <a:latin typeface="微软雅黑"/>
                <a:ea typeface="微软雅黑"/>
              </a:rPr>
              <a:t>感谢各位领导</a:t>
            </a:r>
            <a:r>
              <a:rPr lang="zh-CN" altLang="en-US" sz="3733" b="1" dirty="0" smtClean="0">
                <a:solidFill>
                  <a:schemeClr val="tx1"/>
                </a:solidFill>
                <a:latin typeface="微软雅黑"/>
                <a:ea typeface="微软雅黑"/>
              </a:rPr>
              <a:t>和专家、嘉宾的</a:t>
            </a:r>
            <a:r>
              <a:rPr lang="zh-CN" altLang="en-US" sz="3733" b="1" dirty="0">
                <a:solidFill>
                  <a:schemeClr val="tx1"/>
                </a:solidFill>
                <a:latin typeface="微软雅黑"/>
                <a:ea typeface="微软雅黑"/>
              </a:rPr>
              <a:t>支持！</a:t>
            </a:r>
          </a:p>
        </p:txBody>
      </p:sp>
      <p:sp>
        <p:nvSpPr>
          <p:cNvPr id="3" name="标题 2"/>
          <p:cNvSpPr>
            <a:spLocks noGrp="1"/>
          </p:cNvSpPr>
          <p:nvPr>
            <p:ph type="title"/>
          </p:nvPr>
        </p:nvSpPr>
        <p:spPr/>
        <p:txBody>
          <a:bodyPr/>
          <a:lstStyle/>
          <a:p>
            <a:r>
              <a:rPr lang="zh-Hans" altLang="en-US" dirty="0"/>
              <a:t>协同发展 共建共赢</a:t>
            </a:r>
            <a:endParaRPr lang="zh-CN" altLang="en-US" dirty="0"/>
          </a:p>
        </p:txBody>
      </p:sp>
      <p:pic>
        <p:nvPicPr>
          <p:cNvPr id="62" name="图片 61" descr="赛尔透明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533" y="3815407"/>
            <a:ext cx="1676934" cy="562355"/>
          </a:xfrm>
          <a:prstGeom prst="rect">
            <a:avLst/>
          </a:prstGeom>
        </p:spPr>
      </p:pic>
    </p:spTree>
    <p:extLst>
      <p:ext uri="{BB962C8B-B14F-4D97-AF65-F5344CB8AC3E}">
        <p14:creationId xmlns:p14="http://schemas.microsoft.com/office/powerpoint/2010/main" val="110594693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52BA863-2DB6-8E4C-B465-208BC4967165}"/>
              </a:ext>
            </a:extLst>
          </p:cNvPr>
          <p:cNvSpPr>
            <a:spLocks noGrp="1"/>
          </p:cNvSpPr>
          <p:nvPr>
            <p:ph type="title"/>
          </p:nvPr>
        </p:nvSpPr>
        <p:spPr/>
        <p:txBody>
          <a:bodyPr>
            <a:normAutofit fontScale="90000"/>
          </a:bodyPr>
          <a:lstStyle/>
          <a:p>
            <a:r>
              <a:rPr kumimoji="1" lang="zh-Hans" altLang="en-US" dirty="0"/>
              <a:t>政策推动我国</a:t>
            </a:r>
            <a:r>
              <a:rPr kumimoji="1" lang="en-US" altLang="zh-Hans" dirty="0"/>
              <a:t>IPv6</a:t>
            </a:r>
            <a:r>
              <a:rPr kumimoji="1" lang="zh-Hans" altLang="en-US" dirty="0"/>
              <a:t>规模部署</a:t>
            </a:r>
            <a:endParaRPr kumimoji="1" lang="zh-CN" altLang="en-US" dirty="0"/>
          </a:p>
        </p:txBody>
      </p:sp>
      <p:cxnSp>
        <p:nvCxnSpPr>
          <p:cNvPr id="27" name="Straight Connector 48">
            <a:extLst>
              <a:ext uri="{FF2B5EF4-FFF2-40B4-BE49-F238E27FC236}">
                <a16:creationId xmlns:a16="http://schemas.microsoft.com/office/drawing/2014/main" xmlns="" id="{33E57892-0927-374A-AAB4-AD91965FABAA}"/>
              </a:ext>
            </a:extLst>
          </p:cNvPr>
          <p:cNvCxnSpPr/>
          <p:nvPr/>
        </p:nvCxnSpPr>
        <p:spPr>
          <a:xfrm>
            <a:off x="3197100" y="2366294"/>
            <a:ext cx="7967144" cy="0"/>
          </a:xfrm>
          <a:prstGeom prst="line">
            <a:avLst/>
          </a:prstGeom>
          <a:noFill/>
          <a:ln w="12700" cap="flat" cmpd="sng" algn="ctr">
            <a:solidFill>
              <a:sysClr val="window" lastClr="FFFFFF">
                <a:lumMod val="65000"/>
              </a:sysClr>
            </a:solidFill>
            <a:prstDash val="sysDot"/>
            <a:miter lim="800000"/>
            <a:headEnd type="oval" w="sm" len="sm"/>
            <a:tailEnd type="oval" w="sm" len="sm"/>
          </a:ln>
          <a:effectLst/>
        </p:spPr>
      </p:cxnSp>
      <p:sp>
        <p:nvSpPr>
          <p:cNvPr id="29" name="TextBox 49">
            <a:extLst>
              <a:ext uri="{FF2B5EF4-FFF2-40B4-BE49-F238E27FC236}">
                <a16:creationId xmlns:a16="http://schemas.microsoft.com/office/drawing/2014/main" xmlns="" id="{AE876F73-9954-4446-AB5D-4C21D83DE37E}"/>
              </a:ext>
            </a:extLst>
          </p:cNvPr>
          <p:cNvSpPr txBox="1"/>
          <p:nvPr/>
        </p:nvSpPr>
        <p:spPr>
          <a:xfrm>
            <a:off x="3197100" y="1486431"/>
            <a:ext cx="8124725" cy="682682"/>
          </a:xfrm>
          <a:prstGeom prst="rect">
            <a:avLst/>
          </a:prstGeom>
          <a:noFill/>
        </p:spPr>
        <p:txBody>
          <a:bodyPr wrap="square" rIns="144000" bIns="36000" numCol="1" spcCol="360000">
            <a:spAutoFit/>
          </a:bodyPr>
          <a:lstStyle/>
          <a:p>
            <a:pPr algn="just">
              <a:spcBef>
                <a:spcPts val="600"/>
              </a:spcBef>
              <a:defRPr/>
            </a:pPr>
            <a:r>
              <a:rPr lang="en-US" altLang="zh-Hans" b="1" dirty="0">
                <a:latin typeface="+mn-ea"/>
              </a:rPr>
              <a:t>2017.11</a:t>
            </a:r>
            <a:r>
              <a:rPr lang="zh-Hans" altLang="en-US" b="1" dirty="0">
                <a:latin typeface="+mn-ea"/>
              </a:rPr>
              <a:t>   两办</a:t>
            </a:r>
            <a:r>
              <a:rPr lang="en-US" altLang="zh-CN" b="1" dirty="0">
                <a:latin typeface="+mn-ea"/>
              </a:rPr>
              <a:t>《</a:t>
            </a:r>
            <a:r>
              <a:rPr lang="zh-CN" altLang="en-US" b="1" dirty="0">
                <a:latin typeface="+mn-ea"/>
              </a:rPr>
              <a:t>推进互联网协议第六版（</a:t>
            </a:r>
            <a:r>
              <a:rPr lang="id-ID" b="1" dirty="0">
                <a:latin typeface="+mn-ea"/>
              </a:rPr>
              <a:t>IPv6）</a:t>
            </a:r>
            <a:r>
              <a:rPr lang="zh-CN" altLang="en-US" b="1" dirty="0">
                <a:latin typeface="+mn-ea"/>
              </a:rPr>
              <a:t>规模部署行动计划</a:t>
            </a:r>
            <a:r>
              <a:rPr lang="en-US" altLang="zh-CN" b="1" dirty="0">
                <a:latin typeface="+mn-ea"/>
              </a:rPr>
              <a:t>》</a:t>
            </a:r>
          </a:p>
          <a:p>
            <a:pPr>
              <a:spcBef>
                <a:spcPts val="600"/>
              </a:spcBef>
              <a:defRPr/>
            </a:pPr>
            <a:r>
              <a:rPr lang="zh-CN" altLang="en-US" sz="1600" dirty="0">
                <a:solidFill>
                  <a:schemeClr val="tx1">
                    <a:lumMod val="65000"/>
                    <a:lumOff val="35000"/>
                  </a:schemeClr>
                </a:solidFill>
                <a:latin typeface="+mn-ea"/>
              </a:rPr>
              <a:t>明确</a:t>
            </a:r>
            <a:r>
              <a:rPr lang="zh-Hans" altLang="en-US" sz="1600" dirty="0">
                <a:solidFill>
                  <a:schemeClr val="tx1">
                    <a:lumMod val="65000"/>
                    <a:lumOff val="35000"/>
                  </a:schemeClr>
                </a:solidFill>
                <a:latin typeface="+mn-ea"/>
              </a:rPr>
              <a:t>未来</a:t>
            </a:r>
            <a:r>
              <a:rPr lang="en-US" altLang="zh-Hans" sz="1600" dirty="0">
                <a:solidFill>
                  <a:schemeClr val="tx1">
                    <a:lumMod val="65000"/>
                    <a:lumOff val="35000"/>
                  </a:schemeClr>
                </a:solidFill>
                <a:latin typeface="+mn-ea"/>
              </a:rPr>
              <a:t>5-10</a:t>
            </a:r>
            <a:r>
              <a:rPr lang="zh-Hans" altLang="en-US" sz="1600" dirty="0">
                <a:solidFill>
                  <a:schemeClr val="tx1">
                    <a:lumMod val="65000"/>
                    <a:lumOff val="35000"/>
                  </a:schemeClr>
                </a:solidFill>
                <a:latin typeface="+mn-ea"/>
              </a:rPr>
              <a:t>年的主要目标、五项重任务以及实施步骤</a:t>
            </a:r>
            <a:endParaRPr lang="en-US" sz="1600" dirty="0">
              <a:solidFill>
                <a:schemeClr val="tx1">
                  <a:lumMod val="65000"/>
                  <a:lumOff val="35000"/>
                </a:schemeClr>
              </a:solidFill>
              <a:latin typeface="+mn-ea"/>
            </a:endParaRPr>
          </a:p>
        </p:txBody>
      </p:sp>
      <p:sp>
        <p:nvSpPr>
          <p:cNvPr id="31" name="TextBox 49">
            <a:extLst>
              <a:ext uri="{FF2B5EF4-FFF2-40B4-BE49-F238E27FC236}">
                <a16:creationId xmlns:a16="http://schemas.microsoft.com/office/drawing/2014/main" xmlns="" id="{09C6C65C-7F3F-6C41-B3B9-3FAA235AA100}"/>
              </a:ext>
            </a:extLst>
          </p:cNvPr>
          <p:cNvSpPr txBox="1"/>
          <p:nvPr/>
        </p:nvSpPr>
        <p:spPr>
          <a:xfrm>
            <a:off x="3197100" y="2555872"/>
            <a:ext cx="8124725" cy="682682"/>
          </a:xfrm>
          <a:prstGeom prst="rect">
            <a:avLst/>
          </a:prstGeom>
          <a:noFill/>
        </p:spPr>
        <p:txBody>
          <a:bodyPr wrap="square" rIns="144000" bIns="36000" numCol="1" spcCol="360000">
            <a:spAutoFit/>
          </a:bodyPr>
          <a:lstStyle/>
          <a:p>
            <a:pPr algn="just">
              <a:spcBef>
                <a:spcPts val="600"/>
              </a:spcBef>
              <a:defRPr/>
            </a:pPr>
            <a:r>
              <a:rPr lang="en-US" altLang="zh-Hans" b="1" dirty="0">
                <a:latin typeface="+mn-ea"/>
              </a:rPr>
              <a:t>2018.04</a:t>
            </a:r>
            <a:r>
              <a:rPr lang="zh-Hans" altLang="en-US" b="1" dirty="0">
                <a:latin typeface="+mn-ea"/>
              </a:rPr>
              <a:t>   国务院</a:t>
            </a:r>
            <a:r>
              <a:rPr lang="en-US" altLang="zh-CN" b="1" dirty="0">
                <a:latin typeface="+mn-ea"/>
              </a:rPr>
              <a:t>《</a:t>
            </a:r>
            <a:r>
              <a:rPr lang="en-US" altLang="zh-Hans" b="1" dirty="0">
                <a:latin typeface="+mn-ea"/>
              </a:rPr>
              <a:t>2018</a:t>
            </a:r>
            <a:r>
              <a:rPr lang="zh-Hans" altLang="en-US" b="1" dirty="0">
                <a:latin typeface="+mn-ea"/>
              </a:rPr>
              <a:t>年政务公开工作要点</a:t>
            </a:r>
            <a:r>
              <a:rPr lang="en-US" altLang="zh-CN" b="1" dirty="0">
                <a:latin typeface="+mn-ea"/>
              </a:rPr>
              <a:t>》</a:t>
            </a:r>
            <a:r>
              <a:rPr lang="zh-Hans" altLang="en-US" b="1" dirty="0">
                <a:latin typeface="+mn-ea"/>
              </a:rPr>
              <a:t>通知</a:t>
            </a:r>
            <a:endParaRPr lang="en-US" sz="1050" dirty="0">
              <a:latin typeface="+mn-ea"/>
            </a:endParaRPr>
          </a:p>
          <a:p>
            <a:pPr>
              <a:spcBef>
                <a:spcPts val="600"/>
              </a:spcBef>
              <a:defRPr/>
            </a:pPr>
            <a:r>
              <a:rPr lang="zh-CN" altLang="en-US" sz="1600" dirty="0">
                <a:solidFill>
                  <a:schemeClr val="tx1">
                    <a:lumMod val="65000"/>
                    <a:lumOff val="35000"/>
                  </a:schemeClr>
                </a:solidFill>
                <a:latin typeface="+mn-ea"/>
              </a:rPr>
              <a:t>明确提出推进政府网站部署互联网协议第六版（</a:t>
            </a:r>
            <a:r>
              <a:rPr lang="en-US" altLang="zh-CN" sz="1600" dirty="0">
                <a:solidFill>
                  <a:schemeClr val="tx1">
                    <a:lumMod val="65000"/>
                    <a:lumOff val="35000"/>
                  </a:schemeClr>
                </a:solidFill>
                <a:latin typeface="+mn-ea"/>
              </a:rPr>
              <a:t>IPv6</a:t>
            </a:r>
            <a:r>
              <a:rPr lang="zh-CN" altLang="en-US" sz="1600" dirty="0">
                <a:solidFill>
                  <a:schemeClr val="tx1">
                    <a:lumMod val="65000"/>
                    <a:lumOff val="35000"/>
                  </a:schemeClr>
                </a:solidFill>
                <a:latin typeface="+mn-ea"/>
              </a:rPr>
              <a:t>）要求</a:t>
            </a:r>
            <a:endParaRPr lang="en-US" sz="1600" dirty="0">
              <a:solidFill>
                <a:schemeClr val="tx1">
                  <a:lumMod val="65000"/>
                  <a:lumOff val="35000"/>
                </a:schemeClr>
              </a:solidFill>
              <a:latin typeface="+mn-ea"/>
            </a:endParaRPr>
          </a:p>
        </p:txBody>
      </p:sp>
      <p:sp>
        <p:nvSpPr>
          <p:cNvPr id="32" name="TextBox 49">
            <a:extLst>
              <a:ext uri="{FF2B5EF4-FFF2-40B4-BE49-F238E27FC236}">
                <a16:creationId xmlns:a16="http://schemas.microsoft.com/office/drawing/2014/main" xmlns="" id="{847901A4-F1C5-8A4D-AE7A-2F89ECB14324}"/>
              </a:ext>
            </a:extLst>
          </p:cNvPr>
          <p:cNvSpPr txBox="1"/>
          <p:nvPr/>
        </p:nvSpPr>
        <p:spPr>
          <a:xfrm>
            <a:off x="3197099" y="3625313"/>
            <a:ext cx="8584083" cy="959681"/>
          </a:xfrm>
          <a:prstGeom prst="rect">
            <a:avLst/>
          </a:prstGeom>
          <a:noFill/>
        </p:spPr>
        <p:txBody>
          <a:bodyPr wrap="square" rIns="144000" bIns="36000" numCol="1" spcCol="360000">
            <a:spAutoFit/>
          </a:bodyPr>
          <a:lstStyle/>
          <a:p>
            <a:pPr marL="1111250" indent="-1111250">
              <a:spcBef>
                <a:spcPts val="600"/>
              </a:spcBef>
              <a:defRPr/>
            </a:pPr>
            <a:r>
              <a:rPr lang="en-US" altLang="zh-Hans" b="1" dirty="0">
                <a:latin typeface="+mn-ea"/>
              </a:rPr>
              <a:t>2018.05</a:t>
            </a:r>
            <a:r>
              <a:rPr lang="zh-Hans" altLang="en-US" b="1" dirty="0">
                <a:latin typeface="+mn-ea"/>
              </a:rPr>
              <a:t>   工信部</a:t>
            </a:r>
            <a:r>
              <a:rPr lang="en-US" altLang="zh-Hans" b="1" dirty="0">
                <a:latin typeface="+mn-ea"/>
              </a:rPr>
              <a:t>《</a:t>
            </a:r>
            <a:r>
              <a:rPr lang="zh-Hans" altLang="en-US" b="1" dirty="0">
                <a:latin typeface="+mn-ea"/>
              </a:rPr>
              <a:t>关于贯彻落实</a:t>
            </a:r>
            <a:r>
              <a:rPr lang="en-US" altLang="zh-Hans" b="1" dirty="0">
                <a:latin typeface="+mn-ea"/>
              </a:rPr>
              <a:t>&lt;</a:t>
            </a:r>
            <a:r>
              <a:rPr lang="zh-Hans" altLang="en-US" b="1" dirty="0">
                <a:latin typeface="+mn-ea"/>
              </a:rPr>
              <a:t>推进互联网协议第六版（</a:t>
            </a:r>
            <a:r>
              <a:rPr lang="en-US" altLang="zh-Hans" b="1" dirty="0">
                <a:latin typeface="+mn-ea"/>
              </a:rPr>
              <a:t>IPv6</a:t>
            </a:r>
            <a:r>
              <a:rPr lang="zh-Hans" altLang="en-US" b="1" dirty="0">
                <a:latin typeface="+mn-ea"/>
              </a:rPr>
              <a:t>）</a:t>
            </a:r>
            <a:r>
              <a:rPr lang="zh-CN" altLang="en-US" b="1" dirty="0">
                <a:latin typeface="+mn-ea"/>
              </a:rPr>
              <a:t>规模部署行动计划</a:t>
            </a:r>
            <a:r>
              <a:rPr lang="en-US" altLang="zh-Hans" b="1" dirty="0">
                <a:latin typeface="+mn-ea"/>
              </a:rPr>
              <a:t>&gt;</a:t>
            </a:r>
            <a:r>
              <a:rPr lang="zh-Hans" altLang="en-US" b="1" dirty="0">
                <a:latin typeface="+mn-ea"/>
              </a:rPr>
              <a:t>的通知</a:t>
            </a:r>
            <a:r>
              <a:rPr lang="en-US" altLang="zh-Hans" b="1" dirty="0">
                <a:latin typeface="+mn-ea"/>
              </a:rPr>
              <a:t>》</a:t>
            </a:r>
            <a:endParaRPr lang="en-US" sz="1050" dirty="0">
              <a:latin typeface="+mn-ea"/>
            </a:endParaRPr>
          </a:p>
          <a:p>
            <a:pPr>
              <a:spcBef>
                <a:spcPts val="600"/>
              </a:spcBef>
              <a:defRPr/>
            </a:pPr>
            <a:r>
              <a:rPr lang="zh-CN" altLang="en-US" sz="1600" dirty="0">
                <a:solidFill>
                  <a:schemeClr val="tx1">
                    <a:lumMod val="65000"/>
                    <a:lumOff val="35000"/>
                  </a:schemeClr>
                </a:solidFill>
                <a:latin typeface="+mn-ea"/>
              </a:rPr>
              <a:t>加快网络基础设施和应用基础设施升级步伐，促进下一代互联网与经济社会各领域的融合创新</a:t>
            </a:r>
            <a:endParaRPr lang="en-US" sz="1600" dirty="0">
              <a:solidFill>
                <a:schemeClr val="tx1">
                  <a:lumMod val="65000"/>
                  <a:lumOff val="35000"/>
                </a:schemeClr>
              </a:solidFill>
              <a:latin typeface="+mn-ea"/>
            </a:endParaRPr>
          </a:p>
        </p:txBody>
      </p:sp>
      <p:sp>
        <p:nvSpPr>
          <p:cNvPr id="34" name="TextBox 49">
            <a:extLst>
              <a:ext uri="{FF2B5EF4-FFF2-40B4-BE49-F238E27FC236}">
                <a16:creationId xmlns:a16="http://schemas.microsoft.com/office/drawing/2014/main" xmlns="" id="{958C7B2F-A5B2-FE4C-B44A-E49D4540D0AB}"/>
              </a:ext>
            </a:extLst>
          </p:cNvPr>
          <p:cNvSpPr txBox="1"/>
          <p:nvPr/>
        </p:nvSpPr>
        <p:spPr>
          <a:xfrm>
            <a:off x="3197100" y="4971753"/>
            <a:ext cx="8584082" cy="959681"/>
          </a:xfrm>
          <a:prstGeom prst="rect">
            <a:avLst/>
          </a:prstGeom>
          <a:noFill/>
        </p:spPr>
        <p:txBody>
          <a:bodyPr wrap="square" rIns="144000" bIns="36000" numCol="1" spcCol="360000">
            <a:spAutoFit/>
          </a:bodyPr>
          <a:lstStyle/>
          <a:p>
            <a:pPr marL="1111250" indent="-1111250">
              <a:spcBef>
                <a:spcPts val="600"/>
              </a:spcBef>
              <a:defRPr/>
            </a:pPr>
            <a:r>
              <a:rPr lang="en-US" altLang="zh-Hans" b="1" dirty="0" smtClean="0">
                <a:latin typeface="+mn-ea"/>
              </a:rPr>
              <a:t>2018</a:t>
            </a:r>
            <a:r>
              <a:rPr lang="en-US" altLang="zh-Hans" b="1" dirty="0">
                <a:latin typeface="+mn-ea"/>
              </a:rPr>
              <a:t>.0</a:t>
            </a:r>
            <a:r>
              <a:rPr lang="en-US" altLang="zh-CN" sz="1600" b="1" dirty="0">
                <a:latin typeface="+mn-ea"/>
              </a:rPr>
              <a:t>8</a:t>
            </a:r>
            <a:r>
              <a:rPr lang="zh-Hans" altLang="en-US" b="1" dirty="0">
                <a:latin typeface="+mn-ea"/>
              </a:rPr>
              <a:t> </a:t>
            </a:r>
            <a:r>
              <a:rPr lang="zh-Hans" altLang="en-US" b="1" dirty="0" smtClean="0">
                <a:latin typeface="+mn-ea"/>
              </a:rPr>
              <a:t>  </a:t>
            </a:r>
            <a:r>
              <a:rPr lang="zh-Hans" altLang="en-US" b="1" dirty="0">
                <a:latin typeface="+mn-ea"/>
              </a:rPr>
              <a:t>教育部</a:t>
            </a:r>
            <a:r>
              <a:rPr lang="en-US" altLang="zh-CN" b="1" dirty="0">
                <a:latin typeface="+mn-ea"/>
              </a:rPr>
              <a:t>《</a:t>
            </a:r>
            <a:r>
              <a:rPr lang="zh-Hans" altLang="en-US" b="1" dirty="0">
                <a:latin typeface="+mn-ea"/>
              </a:rPr>
              <a:t>关于贯彻落实</a:t>
            </a:r>
            <a:r>
              <a:rPr lang="en-US" altLang="zh-Hans" b="1" dirty="0">
                <a:latin typeface="+mn-ea"/>
              </a:rPr>
              <a:t>&lt;</a:t>
            </a:r>
            <a:r>
              <a:rPr lang="zh-Hans" altLang="en-US" b="1" dirty="0">
                <a:latin typeface="+mn-ea"/>
              </a:rPr>
              <a:t>推进互联网协议第六版（</a:t>
            </a:r>
            <a:r>
              <a:rPr lang="en-US" altLang="zh-Hans" b="1" dirty="0">
                <a:latin typeface="+mn-ea"/>
              </a:rPr>
              <a:t>IPv6</a:t>
            </a:r>
            <a:r>
              <a:rPr lang="zh-Hans" altLang="en-US" b="1" dirty="0">
                <a:latin typeface="+mn-ea"/>
              </a:rPr>
              <a:t>）</a:t>
            </a:r>
            <a:r>
              <a:rPr lang="zh-CN" altLang="en-US" b="1" dirty="0">
                <a:latin typeface="+mn-ea"/>
              </a:rPr>
              <a:t>规模部署行动计划</a:t>
            </a:r>
            <a:r>
              <a:rPr lang="en-US" altLang="zh-Hans" b="1" dirty="0">
                <a:latin typeface="+mn-ea"/>
              </a:rPr>
              <a:t>&gt;</a:t>
            </a:r>
            <a:r>
              <a:rPr lang="zh-Hans" altLang="en-US" b="1" dirty="0">
                <a:latin typeface="+mn-ea"/>
              </a:rPr>
              <a:t>的通知</a:t>
            </a:r>
            <a:r>
              <a:rPr lang="en-US" altLang="zh-CN" b="1" dirty="0">
                <a:latin typeface="+mn-ea"/>
              </a:rPr>
              <a:t>》</a:t>
            </a:r>
          </a:p>
          <a:p>
            <a:pPr>
              <a:spcBef>
                <a:spcPts val="600"/>
              </a:spcBef>
              <a:defRPr/>
            </a:pPr>
            <a:r>
              <a:rPr lang="zh-CN" altLang="en-US" sz="1600" dirty="0">
                <a:solidFill>
                  <a:prstClr val="black">
                    <a:lumMod val="75000"/>
                    <a:lumOff val="25000"/>
                  </a:prstClr>
                </a:solidFill>
                <a:latin typeface="+mn-ea"/>
              </a:rPr>
              <a:t>推进</a:t>
            </a:r>
            <a:r>
              <a:rPr lang="en-US" altLang="zh-Hans" sz="1600" dirty="0">
                <a:solidFill>
                  <a:prstClr val="black">
                    <a:lumMod val="75000"/>
                    <a:lumOff val="25000"/>
                  </a:prstClr>
                </a:solidFill>
                <a:latin typeface="+mn-ea"/>
              </a:rPr>
              <a:t>IPv6</a:t>
            </a:r>
            <a:r>
              <a:rPr lang="zh-CN" altLang="en-US" sz="1600" dirty="0">
                <a:solidFill>
                  <a:prstClr val="black">
                    <a:lumMod val="75000"/>
                    <a:lumOff val="25000"/>
                  </a:prstClr>
                </a:solidFill>
                <a:latin typeface="+mn-ea"/>
              </a:rPr>
              <a:t>基础网络设施规模部署和应用系统升级，促进下一代互联网与教育的融合创新</a:t>
            </a:r>
            <a:endParaRPr lang="en-US" sz="1600" dirty="0">
              <a:solidFill>
                <a:schemeClr val="tx1">
                  <a:lumMod val="65000"/>
                  <a:lumOff val="35000"/>
                </a:schemeClr>
              </a:solidFill>
              <a:latin typeface="+mn-ea"/>
            </a:endParaRPr>
          </a:p>
        </p:txBody>
      </p:sp>
      <p:cxnSp>
        <p:nvCxnSpPr>
          <p:cNvPr id="35" name="Straight Connector 48">
            <a:extLst>
              <a:ext uri="{FF2B5EF4-FFF2-40B4-BE49-F238E27FC236}">
                <a16:creationId xmlns:a16="http://schemas.microsoft.com/office/drawing/2014/main" xmlns="" id="{8D01B5A8-6DF0-A94E-A052-61728141836D}"/>
              </a:ext>
            </a:extLst>
          </p:cNvPr>
          <p:cNvCxnSpPr/>
          <p:nvPr/>
        </p:nvCxnSpPr>
        <p:spPr>
          <a:xfrm>
            <a:off x="3197100" y="3393338"/>
            <a:ext cx="7967144" cy="0"/>
          </a:xfrm>
          <a:prstGeom prst="line">
            <a:avLst/>
          </a:prstGeom>
          <a:noFill/>
          <a:ln w="12700" cap="flat" cmpd="sng" algn="ctr">
            <a:solidFill>
              <a:sysClr val="window" lastClr="FFFFFF">
                <a:lumMod val="65000"/>
              </a:sysClr>
            </a:solidFill>
            <a:prstDash val="sysDot"/>
            <a:miter lim="800000"/>
            <a:headEnd type="oval" w="sm" len="sm"/>
            <a:tailEnd type="oval" w="sm" len="sm"/>
          </a:ln>
          <a:effectLst/>
        </p:spPr>
      </p:cxnSp>
      <p:cxnSp>
        <p:nvCxnSpPr>
          <p:cNvPr id="36" name="Straight Connector 48">
            <a:extLst>
              <a:ext uri="{FF2B5EF4-FFF2-40B4-BE49-F238E27FC236}">
                <a16:creationId xmlns:a16="http://schemas.microsoft.com/office/drawing/2014/main" xmlns="" id="{50BC13E4-EDFA-DC4A-93FF-9D854530935A}"/>
              </a:ext>
            </a:extLst>
          </p:cNvPr>
          <p:cNvCxnSpPr/>
          <p:nvPr/>
        </p:nvCxnSpPr>
        <p:spPr>
          <a:xfrm>
            <a:off x="3197100" y="4783019"/>
            <a:ext cx="7967144" cy="0"/>
          </a:xfrm>
          <a:prstGeom prst="line">
            <a:avLst/>
          </a:prstGeom>
          <a:noFill/>
          <a:ln w="12700" cap="flat" cmpd="sng" algn="ctr">
            <a:solidFill>
              <a:sysClr val="window" lastClr="FFFFFF">
                <a:lumMod val="65000"/>
              </a:sysClr>
            </a:solidFill>
            <a:prstDash val="sysDot"/>
            <a:miter lim="800000"/>
            <a:headEnd type="oval" w="sm" len="sm"/>
            <a:tailEnd type="oval" w="sm" len="sm"/>
          </a:ln>
          <a:effectLst/>
        </p:spPr>
      </p:cxnSp>
      <p:grpSp>
        <p:nvGrpSpPr>
          <p:cNvPr id="50" name="Group 28">
            <a:extLst>
              <a:ext uri="{FF2B5EF4-FFF2-40B4-BE49-F238E27FC236}">
                <a16:creationId xmlns:a16="http://schemas.microsoft.com/office/drawing/2014/main" xmlns="" id="{9AA899CF-4BA6-8843-B6E4-6D3CE7F73F57}"/>
              </a:ext>
            </a:extLst>
          </p:cNvPr>
          <p:cNvGrpSpPr>
            <a:grpSpLocks noChangeAspect="1"/>
          </p:cNvGrpSpPr>
          <p:nvPr/>
        </p:nvGrpSpPr>
        <p:grpSpPr>
          <a:xfrm>
            <a:off x="817517" y="2189931"/>
            <a:ext cx="2031661" cy="3220424"/>
            <a:chOff x="1101061" y="2058986"/>
            <a:chExt cx="1920583" cy="3044354"/>
          </a:xfrm>
        </p:grpSpPr>
        <p:sp>
          <p:nvSpPr>
            <p:cNvPr id="51" name="Freeform 29">
              <a:extLst>
                <a:ext uri="{FF2B5EF4-FFF2-40B4-BE49-F238E27FC236}">
                  <a16:creationId xmlns:a16="http://schemas.microsoft.com/office/drawing/2014/main" xmlns="" id="{ECA1286B-BD8F-B640-85DB-2F7A81398F68}"/>
                </a:ext>
              </a:extLst>
            </p:cNvPr>
            <p:cNvSpPr/>
            <p:nvPr/>
          </p:nvSpPr>
          <p:spPr>
            <a:xfrm flipH="1">
              <a:off x="1933911" y="2072802"/>
              <a:ext cx="217022" cy="577189"/>
            </a:xfrm>
            <a:custGeom>
              <a:avLst/>
              <a:gdLst>
                <a:gd name="connsiteX0" fmla="*/ 0 w 204405"/>
                <a:gd name="connsiteY0" fmla="*/ 102203 h 687994"/>
                <a:gd name="connsiteX1" fmla="*/ 29935 w 204405"/>
                <a:gd name="connsiteY1" fmla="*/ 29935 h 687994"/>
                <a:gd name="connsiteX2" fmla="*/ 102204 w 204405"/>
                <a:gd name="connsiteY2" fmla="*/ 1 h 687994"/>
                <a:gd name="connsiteX3" fmla="*/ 102203 w 204405"/>
                <a:gd name="connsiteY3" fmla="*/ 0 h 687994"/>
                <a:gd name="connsiteX4" fmla="*/ 174471 w 204405"/>
                <a:gd name="connsiteY4" fmla="*/ 29935 h 687994"/>
                <a:gd name="connsiteX5" fmla="*/ 204405 w 204405"/>
                <a:gd name="connsiteY5" fmla="*/ 102204 h 687994"/>
                <a:gd name="connsiteX6" fmla="*/ 204405 w 204405"/>
                <a:gd name="connsiteY6" fmla="*/ 585792 h 687994"/>
                <a:gd name="connsiteX7" fmla="*/ 174470 w 204405"/>
                <a:gd name="connsiteY7" fmla="*/ 658060 h 687994"/>
                <a:gd name="connsiteX8" fmla="*/ 102202 w 204405"/>
                <a:gd name="connsiteY8" fmla="*/ 687995 h 687994"/>
                <a:gd name="connsiteX9" fmla="*/ 102203 w 204405"/>
                <a:gd name="connsiteY9" fmla="*/ 687994 h 687994"/>
                <a:gd name="connsiteX10" fmla="*/ 29935 w 204405"/>
                <a:gd name="connsiteY10" fmla="*/ 658059 h 687994"/>
                <a:gd name="connsiteX11" fmla="*/ 0 w 204405"/>
                <a:gd name="connsiteY11" fmla="*/ 585791 h 687994"/>
                <a:gd name="connsiteX12" fmla="*/ 0 w 204405"/>
                <a:gd name="connsiteY12" fmla="*/ 102203 h 687994"/>
                <a:gd name="connsiteX0-1" fmla="*/ 0 w 204406"/>
                <a:gd name="connsiteY0-2" fmla="*/ 102203 h 687995"/>
                <a:gd name="connsiteX1-3" fmla="*/ 29935 w 204406"/>
                <a:gd name="connsiteY1-4" fmla="*/ 29935 h 687995"/>
                <a:gd name="connsiteX2-5" fmla="*/ 102204 w 204406"/>
                <a:gd name="connsiteY2-6" fmla="*/ 1 h 687995"/>
                <a:gd name="connsiteX3-7" fmla="*/ 102203 w 204406"/>
                <a:gd name="connsiteY3-8" fmla="*/ 0 h 687995"/>
                <a:gd name="connsiteX4-9" fmla="*/ 174471 w 204406"/>
                <a:gd name="connsiteY4-10" fmla="*/ 29935 h 687995"/>
                <a:gd name="connsiteX5-11" fmla="*/ 204405 w 204406"/>
                <a:gd name="connsiteY5-12" fmla="*/ 102204 h 687995"/>
                <a:gd name="connsiteX6-13" fmla="*/ 204405 w 204406"/>
                <a:gd name="connsiteY6-14" fmla="*/ 585792 h 687995"/>
                <a:gd name="connsiteX7-15" fmla="*/ 174470 w 204406"/>
                <a:gd name="connsiteY7-16" fmla="*/ 658060 h 687995"/>
                <a:gd name="connsiteX8-17" fmla="*/ 102202 w 204406"/>
                <a:gd name="connsiteY8-18" fmla="*/ 687995 h 687995"/>
                <a:gd name="connsiteX9-19" fmla="*/ 102203 w 204406"/>
                <a:gd name="connsiteY9-20" fmla="*/ 687994 h 687995"/>
                <a:gd name="connsiteX10-21" fmla="*/ 29935 w 204406"/>
                <a:gd name="connsiteY10-22" fmla="*/ 658059 h 687995"/>
                <a:gd name="connsiteX11-23" fmla="*/ 0 w 204406"/>
                <a:gd name="connsiteY11-24" fmla="*/ 585791 h 687995"/>
                <a:gd name="connsiteX12-25" fmla="*/ 0 w 204406"/>
                <a:gd name="connsiteY12-26" fmla="*/ 102203 h 687995"/>
                <a:gd name="connsiteX0-27" fmla="*/ 0 w 204406"/>
                <a:gd name="connsiteY0-28" fmla="*/ 102203 h 687995"/>
                <a:gd name="connsiteX1-29" fmla="*/ 29935 w 204406"/>
                <a:gd name="connsiteY1-30" fmla="*/ 29935 h 687995"/>
                <a:gd name="connsiteX2-31" fmla="*/ 102204 w 204406"/>
                <a:gd name="connsiteY2-32" fmla="*/ 1 h 687995"/>
                <a:gd name="connsiteX3-33" fmla="*/ 102203 w 204406"/>
                <a:gd name="connsiteY3-34" fmla="*/ 0 h 687995"/>
                <a:gd name="connsiteX4-35" fmla="*/ 174471 w 204406"/>
                <a:gd name="connsiteY4-36" fmla="*/ 29935 h 687995"/>
                <a:gd name="connsiteX5-37" fmla="*/ 204405 w 204406"/>
                <a:gd name="connsiteY5-38" fmla="*/ 102204 h 687995"/>
                <a:gd name="connsiteX6-39" fmla="*/ 204405 w 204406"/>
                <a:gd name="connsiteY6-40" fmla="*/ 585792 h 687995"/>
                <a:gd name="connsiteX7-41" fmla="*/ 174470 w 204406"/>
                <a:gd name="connsiteY7-42" fmla="*/ 658060 h 687995"/>
                <a:gd name="connsiteX8-43" fmla="*/ 102202 w 204406"/>
                <a:gd name="connsiteY8-44" fmla="*/ 687995 h 687995"/>
                <a:gd name="connsiteX9-45" fmla="*/ 102203 w 204406"/>
                <a:gd name="connsiteY9-46" fmla="*/ 687994 h 687995"/>
                <a:gd name="connsiteX10-47" fmla="*/ 29935 w 204406"/>
                <a:gd name="connsiteY10-48" fmla="*/ 658059 h 687995"/>
                <a:gd name="connsiteX11-49" fmla="*/ 0 w 204406"/>
                <a:gd name="connsiteY11-50" fmla="*/ 585791 h 687995"/>
                <a:gd name="connsiteX12-51" fmla="*/ 0 w 204406"/>
                <a:gd name="connsiteY12-52" fmla="*/ 102203 h 687995"/>
                <a:gd name="connsiteX0-53" fmla="*/ 0 w 258685"/>
                <a:gd name="connsiteY0-54" fmla="*/ 102203 h 687995"/>
                <a:gd name="connsiteX1-55" fmla="*/ 29935 w 258685"/>
                <a:gd name="connsiteY1-56" fmla="*/ 29935 h 687995"/>
                <a:gd name="connsiteX2-57" fmla="*/ 102204 w 258685"/>
                <a:gd name="connsiteY2-58" fmla="*/ 1 h 687995"/>
                <a:gd name="connsiteX3-59" fmla="*/ 102203 w 258685"/>
                <a:gd name="connsiteY3-60" fmla="*/ 0 h 687995"/>
                <a:gd name="connsiteX4-61" fmla="*/ 174471 w 258685"/>
                <a:gd name="connsiteY4-62" fmla="*/ 29935 h 687995"/>
                <a:gd name="connsiteX5-63" fmla="*/ 204405 w 258685"/>
                <a:gd name="connsiteY5-64" fmla="*/ 102204 h 687995"/>
                <a:gd name="connsiteX6-65" fmla="*/ 204405 w 258685"/>
                <a:gd name="connsiteY6-66" fmla="*/ 585792 h 687995"/>
                <a:gd name="connsiteX7-67" fmla="*/ 174470 w 258685"/>
                <a:gd name="connsiteY7-68" fmla="*/ 658060 h 687995"/>
                <a:gd name="connsiteX8-69" fmla="*/ 102202 w 258685"/>
                <a:gd name="connsiteY8-70" fmla="*/ 687995 h 687995"/>
                <a:gd name="connsiteX9-71" fmla="*/ 102203 w 258685"/>
                <a:gd name="connsiteY9-72" fmla="*/ 687994 h 687995"/>
                <a:gd name="connsiteX10-73" fmla="*/ 29935 w 258685"/>
                <a:gd name="connsiteY10-74" fmla="*/ 658059 h 687995"/>
                <a:gd name="connsiteX11-75" fmla="*/ 0 w 258685"/>
                <a:gd name="connsiteY11-76" fmla="*/ 585791 h 687995"/>
                <a:gd name="connsiteX12-77" fmla="*/ 0 w 258685"/>
                <a:gd name="connsiteY12-78" fmla="*/ 102203 h 687995"/>
                <a:gd name="connsiteX0-79" fmla="*/ 0 w 258685"/>
                <a:gd name="connsiteY0-80" fmla="*/ 102203 h 687995"/>
                <a:gd name="connsiteX1-81" fmla="*/ 29935 w 258685"/>
                <a:gd name="connsiteY1-82" fmla="*/ 29935 h 687995"/>
                <a:gd name="connsiteX2-83" fmla="*/ 102204 w 258685"/>
                <a:gd name="connsiteY2-84" fmla="*/ 1 h 687995"/>
                <a:gd name="connsiteX3-85" fmla="*/ 102203 w 258685"/>
                <a:gd name="connsiteY3-86" fmla="*/ 0 h 687995"/>
                <a:gd name="connsiteX4-87" fmla="*/ 174471 w 258685"/>
                <a:gd name="connsiteY4-88" fmla="*/ 29935 h 687995"/>
                <a:gd name="connsiteX5-89" fmla="*/ 204405 w 258685"/>
                <a:gd name="connsiteY5-90" fmla="*/ 102204 h 687995"/>
                <a:gd name="connsiteX6-91" fmla="*/ 204405 w 258685"/>
                <a:gd name="connsiteY6-92" fmla="*/ 585792 h 687995"/>
                <a:gd name="connsiteX7-93" fmla="*/ 174470 w 258685"/>
                <a:gd name="connsiteY7-94" fmla="*/ 658060 h 687995"/>
                <a:gd name="connsiteX8-95" fmla="*/ 102202 w 258685"/>
                <a:gd name="connsiteY8-96" fmla="*/ 687995 h 687995"/>
                <a:gd name="connsiteX9-97" fmla="*/ 102203 w 258685"/>
                <a:gd name="connsiteY9-98" fmla="*/ 687994 h 687995"/>
                <a:gd name="connsiteX10-99" fmla="*/ 29935 w 258685"/>
                <a:gd name="connsiteY10-100" fmla="*/ 658059 h 687995"/>
                <a:gd name="connsiteX11-101" fmla="*/ 0 w 258685"/>
                <a:gd name="connsiteY11-102" fmla="*/ 585791 h 687995"/>
                <a:gd name="connsiteX12-103" fmla="*/ 0 w 258685"/>
                <a:gd name="connsiteY12-104" fmla="*/ 102203 h 6879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258685" h="687995">
                  <a:moveTo>
                    <a:pt x="0" y="102203"/>
                  </a:moveTo>
                  <a:cubicBezTo>
                    <a:pt x="0" y="75097"/>
                    <a:pt x="10768" y="49101"/>
                    <a:pt x="29935" y="29935"/>
                  </a:cubicBezTo>
                  <a:cubicBezTo>
                    <a:pt x="49102" y="10768"/>
                    <a:pt x="75098" y="0"/>
                    <a:pt x="102204" y="1"/>
                  </a:cubicBezTo>
                  <a:lnTo>
                    <a:pt x="102203" y="0"/>
                  </a:lnTo>
                  <a:cubicBezTo>
                    <a:pt x="129309" y="0"/>
                    <a:pt x="155305" y="10768"/>
                    <a:pt x="174471" y="29935"/>
                  </a:cubicBezTo>
                  <a:cubicBezTo>
                    <a:pt x="193638" y="49102"/>
                    <a:pt x="204406" y="75098"/>
                    <a:pt x="204405" y="102204"/>
                  </a:cubicBezTo>
                  <a:cubicBezTo>
                    <a:pt x="258685" y="310534"/>
                    <a:pt x="251067" y="485206"/>
                    <a:pt x="204405" y="585792"/>
                  </a:cubicBezTo>
                  <a:cubicBezTo>
                    <a:pt x="204405" y="612898"/>
                    <a:pt x="193637" y="638894"/>
                    <a:pt x="174470" y="658060"/>
                  </a:cubicBezTo>
                  <a:cubicBezTo>
                    <a:pt x="155303" y="677227"/>
                    <a:pt x="129307" y="687995"/>
                    <a:pt x="102202" y="687995"/>
                  </a:cubicBezTo>
                  <a:lnTo>
                    <a:pt x="102203" y="687994"/>
                  </a:lnTo>
                  <a:cubicBezTo>
                    <a:pt x="75097" y="687994"/>
                    <a:pt x="49101" y="677226"/>
                    <a:pt x="29935" y="658059"/>
                  </a:cubicBezTo>
                  <a:cubicBezTo>
                    <a:pt x="10768" y="638892"/>
                    <a:pt x="0" y="612896"/>
                    <a:pt x="0" y="585791"/>
                  </a:cubicBezTo>
                  <a:cubicBezTo>
                    <a:pt x="68186" y="466109"/>
                    <a:pt x="68187" y="310533"/>
                    <a:pt x="0" y="102203"/>
                  </a:cubicBezTo>
                  <a:close/>
                </a:path>
              </a:pathLst>
            </a:custGeom>
            <a:solidFill>
              <a:sysClr val="windowText" lastClr="000000">
                <a:lumMod val="85000"/>
                <a:lumOff val="15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0D0D"/>
                </a:solidFill>
                <a:effectLst/>
                <a:uLnTx/>
                <a:uFillTx/>
                <a:ea typeface="MS PGothic" panose="020B0600070205080204" pitchFamily="-112" charset="-128"/>
              </a:endParaRPr>
            </a:p>
          </p:txBody>
        </p:sp>
        <p:grpSp>
          <p:nvGrpSpPr>
            <p:cNvPr id="52" name="Group 30">
              <a:extLst>
                <a:ext uri="{FF2B5EF4-FFF2-40B4-BE49-F238E27FC236}">
                  <a16:creationId xmlns:a16="http://schemas.microsoft.com/office/drawing/2014/main" xmlns="" id="{DA51678F-845D-864B-B589-D70F1EDDEFF1}"/>
                </a:ext>
              </a:extLst>
            </p:cNvPr>
            <p:cNvGrpSpPr/>
            <p:nvPr/>
          </p:nvGrpSpPr>
          <p:grpSpPr>
            <a:xfrm>
              <a:off x="1101061" y="2058986"/>
              <a:ext cx="1920583" cy="3044354"/>
              <a:chOff x="1101061" y="2058986"/>
              <a:chExt cx="1920583" cy="3044354"/>
            </a:xfrm>
          </p:grpSpPr>
          <p:grpSp>
            <p:nvGrpSpPr>
              <p:cNvPr id="53" name="Group 31">
                <a:extLst>
                  <a:ext uri="{FF2B5EF4-FFF2-40B4-BE49-F238E27FC236}">
                    <a16:creationId xmlns:a16="http://schemas.microsoft.com/office/drawing/2014/main" xmlns="" id="{4958D1F9-E8C5-A94B-A472-D3F63BEBF404}"/>
                  </a:ext>
                </a:extLst>
              </p:cNvPr>
              <p:cNvGrpSpPr/>
              <p:nvPr/>
            </p:nvGrpSpPr>
            <p:grpSpPr>
              <a:xfrm>
                <a:off x="1101061" y="2322391"/>
                <a:ext cx="1920583" cy="2780949"/>
                <a:chOff x="1101061" y="2322391"/>
                <a:chExt cx="1920583" cy="2780949"/>
              </a:xfrm>
            </p:grpSpPr>
            <p:grpSp>
              <p:nvGrpSpPr>
                <p:cNvPr id="55" name="Group 40">
                  <a:extLst>
                    <a:ext uri="{FF2B5EF4-FFF2-40B4-BE49-F238E27FC236}">
                      <a16:creationId xmlns:a16="http://schemas.microsoft.com/office/drawing/2014/main" xmlns="" id="{9CF659C6-37B4-6B4C-A94B-D731B00A8F6E}"/>
                    </a:ext>
                  </a:extLst>
                </p:cNvPr>
                <p:cNvGrpSpPr/>
                <p:nvPr/>
              </p:nvGrpSpPr>
              <p:grpSpPr>
                <a:xfrm rot="559945">
                  <a:off x="1101061" y="2322391"/>
                  <a:ext cx="1445076" cy="2780949"/>
                  <a:chOff x="5586412" y="2859217"/>
                  <a:chExt cx="1231900" cy="2370706"/>
                </a:xfrm>
                <a:solidFill>
                  <a:sysClr val="windowText" lastClr="000000"/>
                </a:solidFill>
              </p:grpSpPr>
              <p:sp>
                <p:nvSpPr>
                  <p:cNvPr id="60" name="Freeform 19">
                    <a:extLst>
                      <a:ext uri="{FF2B5EF4-FFF2-40B4-BE49-F238E27FC236}">
                        <a16:creationId xmlns:a16="http://schemas.microsoft.com/office/drawing/2014/main" xmlns="" id="{D9BFBAC0-2945-094C-BE4E-327CD29D164E}"/>
                      </a:ext>
                    </a:extLst>
                  </p:cNvPr>
                  <p:cNvSpPr/>
                  <p:nvPr/>
                </p:nvSpPr>
                <p:spPr bwMode="auto">
                  <a:xfrm>
                    <a:off x="5586412" y="2859217"/>
                    <a:ext cx="1231900" cy="2363788"/>
                  </a:xfrm>
                  <a:custGeom>
                    <a:avLst/>
                    <a:gdLst/>
                    <a:ahLst/>
                    <a:cxnLst>
                      <a:cxn ang="0">
                        <a:pos x="1334" y="5376"/>
                      </a:cxn>
                      <a:cxn ang="0">
                        <a:pos x="1446" y="5654"/>
                      </a:cxn>
                      <a:cxn ang="0">
                        <a:pos x="1491" y="5711"/>
                      </a:cxn>
                      <a:cxn ang="0">
                        <a:pos x="1523" y="5784"/>
                      </a:cxn>
                      <a:cxn ang="0">
                        <a:pos x="1540" y="5864"/>
                      </a:cxn>
                      <a:cxn ang="0">
                        <a:pos x="1536" y="5943"/>
                      </a:cxn>
                      <a:cxn ang="0">
                        <a:pos x="1511" y="6015"/>
                      </a:cxn>
                      <a:cxn ang="0">
                        <a:pos x="1461" y="6071"/>
                      </a:cxn>
                      <a:cxn ang="0">
                        <a:pos x="1384" y="6103"/>
                      </a:cxn>
                      <a:cxn ang="0">
                        <a:pos x="1334" y="6927"/>
                      </a:cxn>
                      <a:cxn ang="0">
                        <a:pos x="2277" y="6946"/>
                      </a:cxn>
                      <a:cxn ang="0">
                        <a:pos x="2226" y="6893"/>
                      </a:cxn>
                      <a:cxn ang="0">
                        <a:pos x="2195" y="6838"/>
                      </a:cxn>
                      <a:cxn ang="0">
                        <a:pos x="2185" y="6782"/>
                      </a:cxn>
                      <a:cxn ang="0">
                        <a:pos x="2192" y="6728"/>
                      </a:cxn>
                      <a:cxn ang="0">
                        <a:pos x="2214" y="6678"/>
                      </a:cxn>
                      <a:cxn ang="0">
                        <a:pos x="2251" y="6634"/>
                      </a:cxn>
                      <a:cxn ang="0">
                        <a:pos x="2298" y="6597"/>
                      </a:cxn>
                      <a:cxn ang="0">
                        <a:pos x="2305" y="6151"/>
                      </a:cxn>
                      <a:cxn ang="0">
                        <a:pos x="2226" y="6127"/>
                      </a:cxn>
                      <a:cxn ang="0">
                        <a:pos x="2168" y="6079"/>
                      </a:cxn>
                      <a:cxn ang="0">
                        <a:pos x="2129" y="6014"/>
                      </a:cxn>
                      <a:cxn ang="0">
                        <a:pos x="2114" y="5940"/>
                      </a:cxn>
                      <a:cxn ang="0">
                        <a:pos x="2121" y="5866"/>
                      </a:cxn>
                      <a:cxn ang="0">
                        <a:pos x="2156" y="5797"/>
                      </a:cxn>
                      <a:cxn ang="0">
                        <a:pos x="2217" y="5746"/>
                      </a:cxn>
                      <a:cxn ang="0">
                        <a:pos x="2291" y="4775"/>
                      </a:cxn>
                      <a:cxn ang="0">
                        <a:pos x="2674" y="3734"/>
                      </a:cxn>
                      <a:cxn ang="0">
                        <a:pos x="2946" y="3597"/>
                      </a:cxn>
                      <a:cxn ang="0">
                        <a:pos x="3190" y="3422"/>
                      </a:cxn>
                      <a:cxn ang="0">
                        <a:pos x="3404" y="3211"/>
                      </a:cxn>
                      <a:cxn ang="0">
                        <a:pos x="3583" y="2968"/>
                      </a:cxn>
                      <a:cxn ang="0">
                        <a:pos x="3724" y="2700"/>
                      </a:cxn>
                      <a:cxn ang="0">
                        <a:pos x="3821" y="2409"/>
                      </a:cxn>
                      <a:cxn ang="0">
                        <a:pos x="3873" y="2100"/>
                      </a:cxn>
                      <a:cxn ang="0">
                        <a:pos x="3869" y="1741"/>
                      </a:cxn>
                      <a:cxn ang="0">
                        <a:pos x="3791" y="1363"/>
                      </a:cxn>
                      <a:cxn ang="0">
                        <a:pos x="3645" y="1015"/>
                      </a:cxn>
                      <a:cxn ang="0">
                        <a:pos x="3436" y="706"/>
                      </a:cxn>
                      <a:cxn ang="0">
                        <a:pos x="3173" y="442"/>
                      </a:cxn>
                      <a:cxn ang="0">
                        <a:pos x="2864" y="234"/>
                      </a:cxn>
                      <a:cxn ang="0">
                        <a:pos x="2517" y="87"/>
                      </a:cxn>
                      <a:cxn ang="0">
                        <a:pos x="2138" y="10"/>
                      </a:cxn>
                      <a:cxn ang="0">
                        <a:pos x="1741" y="10"/>
                      </a:cxn>
                      <a:cxn ang="0">
                        <a:pos x="1363" y="87"/>
                      </a:cxn>
                      <a:cxn ang="0">
                        <a:pos x="1015" y="234"/>
                      </a:cxn>
                      <a:cxn ang="0">
                        <a:pos x="705" y="442"/>
                      </a:cxn>
                      <a:cxn ang="0">
                        <a:pos x="443" y="706"/>
                      </a:cxn>
                      <a:cxn ang="0">
                        <a:pos x="234" y="1015"/>
                      </a:cxn>
                      <a:cxn ang="0">
                        <a:pos x="87" y="1363"/>
                      </a:cxn>
                      <a:cxn ang="0">
                        <a:pos x="10" y="1741"/>
                      </a:cxn>
                      <a:cxn ang="0">
                        <a:pos x="6" y="2090"/>
                      </a:cxn>
                      <a:cxn ang="0">
                        <a:pos x="51" y="2381"/>
                      </a:cxn>
                      <a:cxn ang="0">
                        <a:pos x="137" y="2657"/>
                      </a:cxn>
                      <a:cxn ang="0">
                        <a:pos x="262" y="2913"/>
                      </a:cxn>
                      <a:cxn ang="0">
                        <a:pos x="422" y="3146"/>
                      </a:cxn>
                      <a:cxn ang="0">
                        <a:pos x="613" y="3353"/>
                      </a:cxn>
                      <a:cxn ang="0">
                        <a:pos x="831" y="3531"/>
                      </a:cxn>
                      <a:cxn ang="0">
                        <a:pos x="1075" y="3676"/>
                      </a:cxn>
                    </a:cxnLst>
                    <a:rect l="0" t="0" r="r" b="b"/>
                    <a:pathLst>
                      <a:path w="3879" h="7445">
                        <a:moveTo>
                          <a:pt x="1205" y="3735"/>
                        </a:moveTo>
                        <a:lnTo>
                          <a:pt x="1205" y="4556"/>
                        </a:lnTo>
                        <a:lnTo>
                          <a:pt x="1334" y="4739"/>
                        </a:lnTo>
                        <a:lnTo>
                          <a:pt x="1334" y="5376"/>
                        </a:lnTo>
                        <a:lnTo>
                          <a:pt x="1411" y="5426"/>
                        </a:lnTo>
                        <a:lnTo>
                          <a:pt x="1418" y="5634"/>
                        </a:lnTo>
                        <a:lnTo>
                          <a:pt x="1433" y="5643"/>
                        </a:lnTo>
                        <a:lnTo>
                          <a:pt x="1446" y="5654"/>
                        </a:lnTo>
                        <a:lnTo>
                          <a:pt x="1458" y="5667"/>
                        </a:lnTo>
                        <a:lnTo>
                          <a:pt x="1470" y="5680"/>
                        </a:lnTo>
                        <a:lnTo>
                          <a:pt x="1481" y="5695"/>
                        </a:lnTo>
                        <a:lnTo>
                          <a:pt x="1491" y="5711"/>
                        </a:lnTo>
                        <a:lnTo>
                          <a:pt x="1501" y="5728"/>
                        </a:lnTo>
                        <a:lnTo>
                          <a:pt x="1509" y="5746"/>
                        </a:lnTo>
                        <a:lnTo>
                          <a:pt x="1517" y="5764"/>
                        </a:lnTo>
                        <a:lnTo>
                          <a:pt x="1523" y="5784"/>
                        </a:lnTo>
                        <a:lnTo>
                          <a:pt x="1529" y="5803"/>
                        </a:lnTo>
                        <a:lnTo>
                          <a:pt x="1533" y="5823"/>
                        </a:lnTo>
                        <a:lnTo>
                          <a:pt x="1536" y="5844"/>
                        </a:lnTo>
                        <a:lnTo>
                          <a:pt x="1540" y="5864"/>
                        </a:lnTo>
                        <a:lnTo>
                          <a:pt x="1541" y="5884"/>
                        </a:lnTo>
                        <a:lnTo>
                          <a:pt x="1540" y="5903"/>
                        </a:lnTo>
                        <a:lnTo>
                          <a:pt x="1539" y="5923"/>
                        </a:lnTo>
                        <a:lnTo>
                          <a:pt x="1536" y="5943"/>
                        </a:lnTo>
                        <a:lnTo>
                          <a:pt x="1532" y="5962"/>
                        </a:lnTo>
                        <a:lnTo>
                          <a:pt x="1527" y="5981"/>
                        </a:lnTo>
                        <a:lnTo>
                          <a:pt x="1519" y="5998"/>
                        </a:lnTo>
                        <a:lnTo>
                          <a:pt x="1511" y="6015"/>
                        </a:lnTo>
                        <a:lnTo>
                          <a:pt x="1501" y="6030"/>
                        </a:lnTo>
                        <a:lnTo>
                          <a:pt x="1489" y="6046"/>
                        </a:lnTo>
                        <a:lnTo>
                          <a:pt x="1476" y="6059"/>
                        </a:lnTo>
                        <a:lnTo>
                          <a:pt x="1461" y="6071"/>
                        </a:lnTo>
                        <a:lnTo>
                          <a:pt x="1445" y="6081"/>
                        </a:lnTo>
                        <a:lnTo>
                          <a:pt x="1426" y="6091"/>
                        </a:lnTo>
                        <a:lnTo>
                          <a:pt x="1406" y="6098"/>
                        </a:lnTo>
                        <a:lnTo>
                          <a:pt x="1384" y="6103"/>
                        </a:lnTo>
                        <a:lnTo>
                          <a:pt x="1361" y="6106"/>
                        </a:lnTo>
                        <a:lnTo>
                          <a:pt x="1334" y="6109"/>
                        </a:lnTo>
                        <a:lnTo>
                          <a:pt x="1334" y="6367"/>
                        </a:lnTo>
                        <a:lnTo>
                          <a:pt x="1334" y="6927"/>
                        </a:lnTo>
                        <a:lnTo>
                          <a:pt x="1852" y="7445"/>
                        </a:lnTo>
                        <a:lnTo>
                          <a:pt x="2311" y="6970"/>
                        </a:lnTo>
                        <a:lnTo>
                          <a:pt x="2294" y="6958"/>
                        </a:lnTo>
                        <a:lnTo>
                          <a:pt x="2277" y="6946"/>
                        </a:lnTo>
                        <a:lnTo>
                          <a:pt x="2263" y="6933"/>
                        </a:lnTo>
                        <a:lnTo>
                          <a:pt x="2249" y="6920"/>
                        </a:lnTo>
                        <a:lnTo>
                          <a:pt x="2237" y="6906"/>
                        </a:lnTo>
                        <a:lnTo>
                          <a:pt x="2226" y="6893"/>
                        </a:lnTo>
                        <a:lnTo>
                          <a:pt x="2216" y="6879"/>
                        </a:lnTo>
                        <a:lnTo>
                          <a:pt x="2209" y="6866"/>
                        </a:lnTo>
                        <a:lnTo>
                          <a:pt x="2201" y="6851"/>
                        </a:lnTo>
                        <a:lnTo>
                          <a:pt x="2195" y="6838"/>
                        </a:lnTo>
                        <a:lnTo>
                          <a:pt x="2191" y="6824"/>
                        </a:lnTo>
                        <a:lnTo>
                          <a:pt x="2188" y="6809"/>
                        </a:lnTo>
                        <a:lnTo>
                          <a:pt x="2185" y="6796"/>
                        </a:lnTo>
                        <a:lnTo>
                          <a:pt x="2185" y="6782"/>
                        </a:lnTo>
                        <a:lnTo>
                          <a:pt x="2185" y="6768"/>
                        </a:lnTo>
                        <a:lnTo>
                          <a:pt x="2187" y="6754"/>
                        </a:lnTo>
                        <a:lnTo>
                          <a:pt x="2189" y="6741"/>
                        </a:lnTo>
                        <a:lnTo>
                          <a:pt x="2192" y="6728"/>
                        </a:lnTo>
                        <a:lnTo>
                          <a:pt x="2195" y="6714"/>
                        </a:lnTo>
                        <a:lnTo>
                          <a:pt x="2201" y="6702"/>
                        </a:lnTo>
                        <a:lnTo>
                          <a:pt x="2208" y="6690"/>
                        </a:lnTo>
                        <a:lnTo>
                          <a:pt x="2214" y="6678"/>
                        </a:lnTo>
                        <a:lnTo>
                          <a:pt x="2222" y="6666"/>
                        </a:lnTo>
                        <a:lnTo>
                          <a:pt x="2231" y="6655"/>
                        </a:lnTo>
                        <a:lnTo>
                          <a:pt x="2240" y="6644"/>
                        </a:lnTo>
                        <a:lnTo>
                          <a:pt x="2251" y="6634"/>
                        </a:lnTo>
                        <a:lnTo>
                          <a:pt x="2262" y="6624"/>
                        </a:lnTo>
                        <a:lnTo>
                          <a:pt x="2273" y="6614"/>
                        </a:lnTo>
                        <a:lnTo>
                          <a:pt x="2286" y="6605"/>
                        </a:lnTo>
                        <a:lnTo>
                          <a:pt x="2298" y="6597"/>
                        </a:lnTo>
                        <a:lnTo>
                          <a:pt x="2312" y="6590"/>
                        </a:lnTo>
                        <a:lnTo>
                          <a:pt x="2327" y="6582"/>
                        </a:lnTo>
                        <a:lnTo>
                          <a:pt x="2327" y="6152"/>
                        </a:lnTo>
                        <a:lnTo>
                          <a:pt x="2305" y="6151"/>
                        </a:lnTo>
                        <a:lnTo>
                          <a:pt x="2284" y="6147"/>
                        </a:lnTo>
                        <a:lnTo>
                          <a:pt x="2264" y="6142"/>
                        </a:lnTo>
                        <a:lnTo>
                          <a:pt x="2245" y="6135"/>
                        </a:lnTo>
                        <a:lnTo>
                          <a:pt x="2226" y="6127"/>
                        </a:lnTo>
                        <a:lnTo>
                          <a:pt x="2210" y="6117"/>
                        </a:lnTo>
                        <a:lnTo>
                          <a:pt x="2195" y="6105"/>
                        </a:lnTo>
                        <a:lnTo>
                          <a:pt x="2181" y="6093"/>
                        </a:lnTo>
                        <a:lnTo>
                          <a:pt x="2168" y="6079"/>
                        </a:lnTo>
                        <a:lnTo>
                          <a:pt x="2157" y="6063"/>
                        </a:lnTo>
                        <a:lnTo>
                          <a:pt x="2146" y="6048"/>
                        </a:lnTo>
                        <a:lnTo>
                          <a:pt x="2137" y="6031"/>
                        </a:lnTo>
                        <a:lnTo>
                          <a:pt x="2129" y="6014"/>
                        </a:lnTo>
                        <a:lnTo>
                          <a:pt x="2124" y="5996"/>
                        </a:lnTo>
                        <a:lnTo>
                          <a:pt x="2118" y="5977"/>
                        </a:lnTo>
                        <a:lnTo>
                          <a:pt x="2116" y="5959"/>
                        </a:lnTo>
                        <a:lnTo>
                          <a:pt x="2114" y="5940"/>
                        </a:lnTo>
                        <a:lnTo>
                          <a:pt x="2114" y="5921"/>
                        </a:lnTo>
                        <a:lnTo>
                          <a:pt x="2115" y="5902"/>
                        </a:lnTo>
                        <a:lnTo>
                          <a:pt x="2117" y="5884"/>
                        </a:lnTo>
                        <a:lnTo>
                          <a:pt x="2121" y="5866"/>
                        </a:lnTo>
                        <a:lnTo>
                          <a:pt x="2128" y="5847"/>
                        </a:lnTo>
                        <a:lnTo>
                          <a:pt x="2136" y="5831"/>
                        </a:lnTo>
                        <a:lnTo>
                          <a:pt x="2145" y="5814"/>
                        </a:lnTo>
                        <a:lnTo>
                          <a:pt x="2156" y="5797"/>
                        </a:lnTo>
                        <a:lnTo>
                          <a:pt x="2169" y="5783"/>
                        </a:lnTo>
                        <a:lnTo>
                          <a:pt x="2183" y="5769"/>
                        </a:lnTo>
                        <a:lnTo>
                          <a:pt x="2200" y="5757"/>
                        </a:lnTo>
                        <a:lnTo>
                          <a:pt x="2217" y="5746"/>
                        </a:lnTo>
                        <a:lnTo>
                          <a:pt x="2238" y="5736"/>
                        </a:lnTo>
                        <a:lnTo>
                          <a:pt x="2259" y="5727"/>
                        </a:lnTo>
                        <a:lnTo>
                          <a:pt x="2284" y="5720"/>
                        </a:lnTo>
                        <a:lnTo>
                          <a:pt x="2291" y="4775"/>
                        </a:lnTo>
                        <a:lnTo>
                          <a:pt x="2499" y="4577"/>
                        </a:lnTo>
                        <a:lnTo>
                          <a:pt x="2531" y="3786"/>
                        </a:lnTo>
                        <a:lnTo>
                          <a:pt x="2604" y="3762"/>
                        </a:lnTo>
                        <a:lnTo>
                          <a:pt x="2674" y="3734"/>
                        </a:lnTo>
                        <a:lnTo>
                          <a:pt x="2745" y="3703"/>
                        </a:lnTo>
                        <a:lnTo>
                          <a:pt x="2813" y="3671"/>
                        </a:lnTo>
                        <a:lnTo>
                          <a:pt x="2881" y="3635"/>
                        </a:lnTo>
                        <a:lnTo>
                          <a:pt x="2946" y="3597"/>
                        </a:lnTo>
                        <a:lnTo>
                          <a:pt x="3010" y="3556"/>
                        </a:lnTo>
                        <a:lnTo>
                          <a:pt x="3072" y="3513"/>
                        </a:lnTo>
                        <a:lnTo>
                          <a:pt x="3131" y="3469"/>
                        </a:lnTo>
                        <a:lnTo>
                          <a:pt x="3190" y="3422"/>
                        </a:lnTo>
                        <a:lnTo>
                          <a:pt x="3246" y="3372"/>
                        </a:lnTo>
                        <a:lnTo>
                          <a:pt x="3301" y="3320"/>
                        </a:lnTo>
                        <a:lnTo>
                          <a:pt x="3353" y="3266"/>
                        </a:lnTo>
                        <a:lnTo>
                          <a:pt x="3404" y="3211"/>
                        </a:lnTo>
                        <a:lnTo>
                          <a:pt x="3453" y="3153"/>
                        </a:lnTo>
                        <a:lnTo>
                          <a:pt x="3498" y="3093"/>
                        </a:lnTo>
                        <a:lnTo>
                          <a:pt x="3542" y="3032"/>
                        </a:lnTo>
                        <a:lnTo>
                          <a:pt x="3583" y="2968"/>
                        </a:lnTo>
                        <a:lnTo>
                          <a:pt x="3623" y="2904"/>
                        </a:lnTo>
                        <a:lnTo>
                          <a:pt x="3659" y="2838"/>
                        </a:lnTo>
                        <a:lnTo>
                          <a:pt x="3693" y="2770"/>
                        </a:lnTo>
                        <a:lnTo>
                          <a:pt x="3724" y="2700"/>
                        </a:lnTo>
                        <a:lnTo>
                          <a:pt x="3753" y="2629"/>
                        </a:lnTo>
                        <a:lnTo>
                          <a:pt x="3778" y="2558"/>
                        </a:lnTo>
                        <a:lnTo>
                          <a:pt x="3801" y="2484"/>
                        </a:lnTo>
                        <a:lnTo>
                          <a:pt x="3821" y="2409"/>
                        </a:lnTo>
                        <a:lnTo>
                          <a:pt x="3839" y="2334"/>
                        </a:lnTo>
                        <a:lnTo>
                          <a:pt x="3853" y="2257"/>
                        </a:lnTo>
                        <a:lnTo>
                          <a:pt x="3864" y="2178"/>
                        </a:lnTo>
                        <a:lnTo>
                          <a:pt x="3873" y="2100"/>
                        </a:lnTo>
                        <a:lnTo>
                          <a:pt x="3877" y="2020"/>
                        </a:lnTo>
                        <a:lnTo>
                          <a:pt x="3879" y="1939"/>
                        </a:lnTo>
                        <a:lnTo>
                          <a:pt x="3876" y="1839"/>
                        </a:lnTo>
                        <a:lnTo>
                          <a:pt x="3869" y="1741"/>
                        </a:lnTo>
                        <a:lnTo>
                          <a:pt x="3856" y="1644"/>
                        </a:lnTo>
                        <a:lnTo>
                          <a:pt x="3840" y="1548"/>
                        </a:lnTo>
                        <a:lnTo>
                          <a:pt x="3818" y="1454"/>
                        </a:lnTo>
                        <a:lnTo>
                          <a:pt x="3791" y="1363"/>
                        </a:lnTo>
                        <a:lnTo>
                          <a:pt x="3762" y="1272"/>
                        </a:lnTo>
                        <a:lnTo>
                          <a:pt x="3726" y="1184"/>
                        </a:lnTo>
                        <a:lnTo>
                          <a:pt x="3688" y="1099"/>
                        </a:lnTo>
                        <a:lnTo>
                          <a:pt x="3645" y="1015"/>
                        </a:lnTo>
                        <a:lnTo>
                          <a:pt x="3598" y="934"/>
                        </a:lnTo>
                        <a:lnTo>
                          <a:pt x="3547" y="855"/>
                        </a:lnTo>
                        <a:lnTo>
                          <a:pt x="3493" y="779"/>
                        </a:lnTo>
                        <a:lnTo>
                          <a:pt x="3436" y="706"/>
                        </a:lnTo>
                        <a:lnTo>
                          <a:pt x="3375" y="636"/>
                        </a:lnTo>
                        <a:lnTo>
                          <a:pt x="3311" y="568"/>
                        </a:lnTo>
                        <a:lnTo>
                          <a:pt x="3244" y="504"/>
                        </a:lnTo>
                        <a:lnTo>
                          <a:pt x="3173" y="442"/>
                        </a:lnTo>
                        <a:lnTo>
                          <a:pt x="3100" y="385"/>
                        </a:lnTo>
                        <a:lnTo>
                          <a:pt x="3024" y="331"/>
                        </a:lnTo>
                        <a:lnTo>
                          <a:pt x="2945" y="280"/>
                        </a:lnTo>
                        <a:lnTo>
                          <a:pt x="2864" y="234"/>
                        </a:lnTo>
                        <a:lnTo>
                          <a:pt x="2780" y="191"/>
                        </a:lnTo>
                        <a:lnTo>
                          <a:pt x="2694" y="152"/>
                        </a:lnTo>
                        <a:lnTo>
                          <a:pt x="2606" y="118"/>
                        </a:lnTo>
                        <a:lnTo>
                          <a:pt x="2517" y="87"/>
                        </a:lnTo>
                        <a:lnTo>
                          <a:pt x="2424" y="61"/>
                        </a:lnTo>
                        <a:lnTo>
                          <a:pt x="2330" y="40"/>
                        </a:lnTo>
                        <a:lnTo>
                          <a:pt x="2235" y="22"/>
                        </a:lnTo>
                        <a:lnTo>
                          <a:pt x="2138" y="10"/>
                        </a:lnTo>
                        <a:lnTo>
                          <a:pt x="2040" y="2"/>
                        </a:lnTo>
                        <a:lnTo>
                          <a:pt x="1939" y="0"/>
                        </a:lnTo>
                        <a:lnTo>
                          <a:pt x="1840" y="2"/>
                        </a:lnTo>
                        <a:lnTo>
                          <a:pt x="1741" y="10"/>
                        </a:lnTo>
                        <a:lnTo>
                          <a:pt x="1645" y="22"/>
                        </a:lnTo>
                        <a:lnTo>
                          <a:pt x="1549" y="40"/>
                        </a:lnTo>
                        <a:lnTo>
                          <a:pt x="1455" y="61"/>
                        </a:lnTo>
                        <a:lnTo>
                          <a:pt x="1363" y="87"/>
                        </a:lnTo>
                        <a:lnTo>
                          <a:pt x="1273" y="118"/>
                        </a:lnTo>
                        <a:lnTo>
                          <a:pt x="1184" y="152"/>
                        </a:lnTo>
                        <a:lnTo>
                          <a:pt x="1098" y="191"/>
                        </a:lnTo>
                        <a:lnTo>
                          <a:pt x="1015" y="234"/>
                        </a:lnTo>
                        <a:lnTo>
                          <a:pt x="934" y="280"/>
                        </a:lnTo>
                        <a:lnTo>
                          <a:pt x="855" y="331"/>
                        </a:lnTo>
                        <a:lnTo>
                          <a:pt x="779" y="385"/>
                        </a:lnTo>
                        <a:lnTo>
                          <a:pt x="705" y="442"/>
                        </a:lnTo>
                        <a:lnTo>
                          <a:pt x="636" y="504"/>
                        </a:lnTo>
                        <a:lnTo>
                          <a:pt x="568" y="568"/>
                        </a:lnTo>
                        <a:lnTo>
                          <a:pt x="503" y="636"/>
                        </a:lnTo>
                        <a:lnTo>
                          <a:pt x="443" y="706"/>
                        </a:lnTo>
                        <a:lnTo>
                          <a:pt x="385" y="779"/>
                        </a:lnTo>
                        <a:lnTo>
                          <a:pt x="331" y="855"/>
                        </a:lnTo>
                        <a:lnTo>
                          <a:pt x="280" y="934"/>
                        </a:lnTo>
                        <a:lnTo>
                          <a:pt x="234" y="1015"/>
                        </a:lnTo>
                        <a:lnTo>
                          <a:pt x="191" y="1099"/>
                        </a:lnTo>
                        <a:lnTo>
                          <a:pt x="152" y="1184"/>
                        </a:lnTo>
                        <a:lnTo>
                          <a:pt x="117" y="1272"/>
                        </a:lnTo>
                        <a:lnTo>
                          <a:pt x="87" y="1363"/>
                        </a:lnTo>
                        <a:lnTo>
                          <a:pt x="61" y="1454"/>
                        </a:lnTo>
                        <a:lnTo>
                          <a:pt x="39" y="1548"/>
                        </a:lnTo>
                        <a:lnTo>
                          <a:pt x="22" y="1644"/>
                        </a:lnTo>
                        <a:lnTo>
                          <a:pt x="10" y="1741"/>
                        </a:lnTo>
                        <a:lnTo>
                          <a:pt x="2" y="1839"/>
                        </a:lnTo>
                        <a:lnTo>
                          <a:pt x="0" y="1939"/>
                        </a:lnTo>
                        <a:lnTo>
                          <a:pt x="1" y="2015"/>
                        </a:lnTo>
                        <a:lnTo>
                          <a:pt x="6" y="2090"/>
                        </a:lnTo>
                        <a:lnTo>
                          <a:pt x="12" y="2164"/>
                        </a:lnTo>
                        <a:lnTo>
                          <a:pt x="22" y="2238"/>
                        </a:lnTo>
                        <a:lnTo>
                          <a:pt x="35" y="2309"/>
                        </a:lnTo>
                        <a:lnTo>
                          <a:pt x="51" y="2381"/>
                        </a:lnTo>
                        <a:lnTo>
                          <a:pt x="68" y="2452"/>
                        </a:lnTo>
                        <a:lnTo>
                          <a:pt x="88" y="2521"/>
                        </a:lnTo>
                        <a:lnTo>
                          <a:pt x="112" y="2590"/>
                        </a:lnTo>
                        <a:lnTo>
                          <a:pt x="137" y="2657"/>
                        </a:lnTo>
                        <a:lnTo>
                          <a:pt x="165" y="2722"/>
                        </a:lnTo>
                        <a:lnTo>
                          <a:pt x="194" y="2787"/>
                        </a:lnTo>
                        <a:lnTo>
                          <a:pt x="227" y="2851"/>
                        </a:lnTo>
                        <a:lnTo>
                          <a:pt x="262" y="2913"/>
                        </a:lnTo>
                        <a:lnTo>
                          <a:pt x="298" y="2974"/>
                        </a:lnTo>
                        <a:lnTo>
                          <a:pt x="338" y="3032"/>
                        </a:lnTo>
                        <a:lnTo>
                          <a:pt x="379" y="3090"/>
                        </a:lnTo>
                        <a:lnTo>
                          <a:pt x="422" y="3146"/>
                        </a:lnTo>
                        <a:lnTo>
                          <a:pt x="467" y="3201"/>
                        </a:lnTo>
                        <a:lnTo>
                          <a:pt x="513" y="3253"/>
                        </a:lnTo>
                        <a:lnTo>
                          <a:pt x="562" y="3304"/>
                        </a:lnTo>
                        <a:lnTo>
                          <a:pt x="613" y="3353"/>
                        </a:lnTo>
                        <a:lnTo>
                          <a:pt x="665" y="3401"/>
                        </a:lnTo>
                        <a:lnTo>
                          <a:pt x="719" y="3446"/>
                        </a:lnTo>
                        <a:lnTo>
                          <a:pt x="775" y="3489"/>
                        </a:lnTo>
                        <a:lnTo>
                          <a:pt x="831" y="3531"/>
                        </a:lnTo>
                        <a:lnTo>
                          <a:pt x="891" y="3571"/>
                        </a:lnTo>
                        <a:lnTo>
                          <a:pt x="950" y="3607"/>
                        </a:lnTo>
                        <a:lnTo>
                          <a:pt x="1012" y="3642"/>
                        </a:lnTo>
                        <a:lnTo>
                          <a:pt x="1075" y="3676"/>
                        </a:lnTo>
                        <a:lnTo>
                          <a:pt x="1140" y="3706"/>
                        </a:lnTo>
                        <a:lnTo>
                          <a:pt x="1205" y="3735"/>
                        </a:lnTo>
                        <a:close/>
                      </a:path>
                    </a:pathLst>
                  </a:custGeom>
                  <a:solidFill>
                    <a:srgbClr val="FFC000"/>
                  </a:solidFill>
                  <a:ln w="635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w="6985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20">
                    <a:extLst>
                      <a:ext uri="{FF2B5EF4-FFF2-40B4-BE49-F238E27FC236}">
                        <a16:creationId xmlns:a16="http://schemas.microsoft.com/office/drawing/2014/main" xmlns="" id="{4D7A93B3-93BA-454A-955F-BBA93896D919}"/>
                      </a:ext>
                    </a:extLst>
                  </p:cNvPr>
                  <p:cNvSpPr/>
                  <p:nvPr/>
                </p:nvSpPr>
                <p:spPr bwMode="auto">
                  <a:xfrm>
                    <a:off x="6031705" y="2938972"/>
                    <a:ext cx="334963" cy="333375"/>
                  </a:xfrm>
                  <a:custGeom>
                    <a:avLst/>
                    <a:gdLst/>
                    <a:ahLst/>
                    <a:cxnLst>
                      <a:cxn ang="0">
                        <a:pos x="579" y="3"/>
                      </a:cxn>
                      <a:cxn ang="0">
                        <a:pos x="657" y="17"/>
                      </a:cxn>
                      <a:cxn ang="0">
                        <a:pos x="730" y="42"/>
                      </a:cxn>
                      <a:cxn ang="0">
                        <a:pos x="797" y="76"/>
                      </a:cxn>
                      <a:cxn ang="0">
                        <a:pos x="859" y="120"/>
                      </a:cxn>
                      <a:cxn ang="0">
                        <a:pos x="914" y="172"/>
                      </a:cxn>
                      <a:cxn ang="0">
                        <a:pos x="961" y="232"/>
                      </a:cxn>
                      <a:cxn ang="0">
                        <a:pos x="999" y="298"/>
                      </a:cxn>
                      <a:cxn ang="0">
                        <a:pos x="1027" y="370"/>
                      </a:cxn>
                      <a:cxn ang="0">
                        <a:pos x="1044" y="446"/>
                      </a:cxn>
                      <a:cxn ang="0">
                        <a:pos x="1051" y="525"/>
                      </a:cxn>
                      <a:cxn ang="0">
                        <a:pos x="1044" y="606"/>
                      </a:cxn>
                      <a:cxn ang="0">
                        <a:pos x="1027" y="682"/>
                      </a:cxn>
                      <a:cxn ang="0">
                        <a:pos x="999" y="753"/>
                      </a:cxn>
                      <a:cxn ang="0">
                        <a:pos x="961" y="819"/>
                      </a:cxn>
                      <a:cxn ang="0">
                        <a:pos x="914" y="878"/>
                      </a:cxn>
                      <a:cxn ang="0">
                        <a:pos x="859" y="930"/>
                      </a:cxn>
                      <a:cxn ang="0">
                        <a:pos x="797" y="974"/>
                      </a:cxn>
                      <a:cxn ang="0">
                        <a:pos x="730" y="1010"/>
                      </a:cxn>
                      <a:cxn ang="0">
                        <a:pos x="657" y="1034"/>
                      </a:cxn>
                      <a:cxn ang="0">
                        <a:pos x="579" y="1048"/>
                      </a:cxn>
                      <a:cxn ang="0">
                        <a:pos x="498" y="1049"/>
                      </a:cxn>
                      <a:cxn ang="0">
                        <a:pos x="420" y="1040"/>
                      </a:cxn>
                      <a:cxn ang="0">
                        <a:pos x="345" y="1019"/>
                      </a:cxn>
                      <a:cxn ang="0">
                        <a:pos x="275" y="988"/>
                      </a:cxn>
                      <a:cxn ang="0">
                        <a:pos x="211" y="946"/>
                      </a:cxn>
                      <a:cxn ang="0">
                        <a:pos x="154" y="897"/>
                      </a:cxn>
                      <a:cxn ang="0">
                        <a:pos x="104" y="840"/>
                      </a:cxn>
                      <a:cxn ang="0">
                        <a:pos x="63" y="776"/>
                      </a:cxn>
                      <a:cxn ang="0">
                        <a:pos x="32" y="706"/>
                      </a:cxn>
                      <a:cxn ang="0">
                        <a:pos x="10" y="631"/>
                      </a:cxn>
                      <a:cxn ang="0">
                        <a:pos x="0" y="553"/>
                      </a:cxn>
                      <a:cxn ang="0">
                        <a:pos x="3" y="471"/>
                      </a:cxn>
                      <a:cxn ang="0">
                        <a:pos x="17" y="394"/>
                      </a:cxn>
                      <a:cxn ang="0">
                        <a:pos x="41" y="321"/>
                      </a:cxn>
                      <a:cxn ang="0">
                        <a:pos x="77" y="253"/>
                      </a:cxn>
                      <a:cxn ang="0">
                        <a:pos x="120" y="191"/>
                      </a:cxn>
                      <a:cxn ang="0">
                        <a:pos x="173" y="137"/>
                      </a:cxn>
                      <a:cxn ang="0">
                        <a:pos x="232" y="89"/>
                      </a:cxn>
                      <a:cxn ang="0">
                        <a:pos x="297" y="52"/>
                      </a:cxn>
                      <a:cxn ang="0">
                        <a:pos x="369" y="24"/>
                      </a:cxn>
                      <a:cxn ang="0">
                        <a:pos x="445" y="7"/>
                      </a:cxn>
                      <a:cxn ang="0">
                        <a:pos x="526" y="0"/>
                      </a:cxn>
                    </a:cxnLst>
                    <a:rect l="0" t="0" r="r" b="b"/>
                    <a:pathLst>
                      <a:path w="1051" h="1051">
                        <a:moveTo>
                          <a:pt x="526" y="0"/>
                        </a:moveTo>
                        <a:lnTo>
                          <a:pt x="552" y="1"/>
                        </a:lnTo>
                        <a:lnTo>
                          <a:pt x="579" y="3"/>
                        </a:lnTo>
                        <a:lnTo>
                          <a:pt x="605" y="7"/>
                        </a:lnTo>
                        <a:lnTo>
                          <a:pt x="632" y="11"/>
                        </a:lnTo>
                        <a:lnTo>
                          <a:pt x="657" y="17"/>
                        </a:lnTo>
                        <a:lnTo>
                          <a:pt x="681" y="24"/>
                        </a:lnTo>
                        <a:lnTo>
                          <a:pt x="706" y="32"/>
                        </a:lnTo>
                        <a:lnTo>
                          <a:pt x="730" y="42"/>
                        </a:lnTo>
                        <a:lnTo>
                          <a:pt x="753" y="52"/>
                        </a:lnTo>
                        <a:lnTo>
                          <a:pt x="775" y="64"/>
                        </a:lnTo>
                        <a:lnTo>
                          <a:pt x="797" y="76"/>
                        </a:lnTo>
                        <a:lnTo>
                          <a:pt x="819" y="89"/>
                        </a:lnTo>
                        <a:lnTo>
                          <a:pt x="839" y="105"/>
                        </a:lnTo>
                        <a:lnTo>
                          <a:pt x="859" y="120"/>
                        </a:lnTo>
                        <a:lnTo>
                          <a:pt x="879" y="137"/>
                        </a:lnTo>
                        <a:lnTo>
                          <a:pt x="897" y="155"/>
                        </a:lnTo>
                        <a:lnTo>
                          <a:pt x="914" y="172"/>
                        </a:lnTo>
                        <a:lnTo>
                          <a:pt x="931" y="191"/>
                        </a:lnTo>
                        <a:lnTo>
                          <a:pt x="946" y="211"/>
                        </a:lnTo>
                        <a:lnTo>
                          <a:pt x="961" y="232"/>
                        </a:lnTo>
                        <a:lnTo>
                          <a:pt x="975" y="253"/>
                        </a:lnTo>
                        <a:lnTo>
                          <a:pt x="987" y="275"/>
                        </a:lnTo>
                        <a:lnTo>
                          <a:pt x="999" y="298"/>
                        </a:lnTo>
                        <a:lnTo>
                          <a:pt x="1009" y="321"/>
                        </a:lnTo>
                        <a:lnTo>
                          <a:pt x="1019" y="344"/>
                        </a:lnTo>
                        <a:lnTo>
                          <a:pt x="1027" y="370"/>
                        </a:lnTo>
                        <a:lnTo>
                          <a:pt x="1035" y="394"/>
                        </a:lnTo>
                        <a:lnTo>
                          <a:pt x="1040" y="419"/>
                        </a:lnTo>
                        <a:lnTo>
                          <a:pt x="1044" y="446"/>
                        </a:lnTo>
                        <a:lnTo>
                          <a:pt x="1048" y="471"/>
                        </a:lnTo>
                        <a:lnTo>
                          <a:pt x="1050" y="499"/>
                        </a:lnTo>
                        <a:lnTo>
                          <a:pt x="1051" y="525"/>
                        </a:lnTo>
                        <a:lnTo>
                          <a:pt x="1050" y="553"/>
                        </a:lnTo>
                        <a:lnTo>
                          <a:pt x="1048" y="579"/>
                        </a:lnTo>
                        <a:lnTo>
                          <a:pt x="1044" y="606"/>
                        </a:lnTo>
                        <a:lnTo>
                          <a:pt x="1040" y="631"/>
                        </a:lnTo>
                        <a:lnTo>
                          <a:pt x="1035" y="657"/>
                        </a:lnTo>
                        <a:lnTo>
                          <a:pt x="1027" y="682"/>
                        </a:lnTo>
                        <a:lnTo>
                          <a:pt x="1019" y="706"/>
                        </a:lnTo>
                        <a:lnTo>
                          <a:pt x="1009" y="729"/>
                        </a:lnTo>
                        <a:lnTo>
                          <a:pt x="999" y="753"/>
                        </a:lnTo>
                        <a:lnTo>
                          <a:pt x="987" y="776"/>
                        </a:lnTo>
                        <a:lnTo>
                          <a:pt x="975" y="798"/>
                        </a:lnTo>
                        <a:lnTo>
                          <a:pt x="961" y="819"/>
                        </a:lnTo>
                        <a:lnTo>
                          <a:pt x="946" y="840"/>
                        </a:lnTo>
                        <a:lnTo>
                          <a:pt x="931" y="860"/>
                        </a:lnTo>
                        <a:lnTo>
                          <a:pt x="914" y="878"/>
                        </a:lnTo>
                        <a:lnTo>
                          <a:pt x="897" y="897"/>
                        </a:lnTo>
                        <a:lnTo>
                          <a:pt x="879" y="914"/>
                        </a:lnTo>
                        <a:lnTo>
                          <a:pt x="859" y="930"/>
                        </a:lnTo>
                        <a:lnTo>
                          <a:pt x="839" y="946"/>
                        </a:lnTo>
                        <a:lnTo>
                          <a:pt x="819" y="961"/>
                        </a:lnTo>
                        <a:lnTo>
                          <a:pt x="797" y="974"/>
                        </a:lnTo>
                        <a:lnTo>
                          <a:pt x="775" y="988"/>
                        </a:lnTo>
                        <a:lnTo>
                          <a:pt x="753" y="999"/>
                        </a:lnTo>
                        <a:lnTo>
                          <a:pt x="730" y="1010"/>
                        </a:lnTo>
                        <a:lnTo>
                          <a:pt x="706" y="1019"/>
                        </a:lnTo>
                        <a:lnTo>
                          <a:pt x="681" y="1027"/>
                        </a:lnTo>
                        <a:lnTo>
                          <a:pt x="657" y="1034"/>
                        </a:lnTo>
                        <a:lnTo>
                          <a:pt x="632" y="1040"/>
                        </a:lnTo>
                        <a:lnTo>
                          <a:pt x="605" y="1045"/>
                        </a:lnTo>
                        <a:lnTo>
                          <a:pt x="579" y="1048"/>
                        </a:lnTo>
                        <a:lnTo>
                          <a:pt x="552" y="1049"/>
                        </a:lnTo>
                        <a:lnTo>
                          <a:pt x="526" y="1051"/>
                        </a:lnTo>
                        <a:lnTo>
                          <a:pt x="498" y="1049"/>
                        </a:lnTo>
                        <a:lnTo>
                          <a:pt x="472" y="1048"/>
                        </a:lnTo>
                        <a:lnTo>
                          <a:pt x="445" y="1045"/>
                        </a:lnTo>
                        <a:lnTo>
                          <a:pt x="420" y="1040"/>
                        </a:lnTo>
                        <a:lnTo>
                          <a:pt x="394" y="1034"/>
                        </a:lnTo>
                        <a:lnTo>
                          <a:pt x="369" y="1027"/>
                        </a:lnTo>
                        <a:lnTo>
                          <a:pt x="345" y="1019"/>
                        </a:lnTo>
                        <a:lnTo>
                          <a:pt x="320" y="1010"/>
                        </a:lnTo>
                        <a:lnTo>
                          <a:pt x="297" y="999"/>
                        </a:lnTo>
                        <a:lnTo>
                          <a:pt x="275" y="988"/>
                        </a:lnTo>
                        <a:lnTo>
                          <a:pt x="253" y="974"/>
                        </a:lnTo>
                        <a:lnTo>
                          <a:pt x="232" y="961"/>
                        </a:lnTo>
                        <a:lnTo>
                          <a:pt x="211" y="946"/>
                        </a:lnTo>
                        <a:lnTo>
                          <a:pt x="191" y="930"/>
                        </a:lnTo>
                        <a:lnTo>
                          <a:pt x="173" y="914"/>
                        </a:lnTo>
                        <a:lnTo>
                          <a:pt x="154" y="897"/>
                        </a:lnTo>
                        <a:lnTo>
                          <a:pt x="136" y="878"/>
                        </a:lnTo>
                        <a:lnTo>
                          <a:pt x="120" y="860"/>
                        </a:lnTo>
                        <a:lnTo>
                          <a:pt x="104" y="840"/>
                        </a:lnTo>
                        <a:lnTo>
                          <a:pt x="90" y="819"/>
                        </a:lnTo>
                        <a:lnTo>
                          <a:pt x="77" y="798"/>
                        </a:lnTo>
                        <a:lnTo>
                          <a:pt x="63" y="776"/>
                        </a:lnTo>
                        <a:lnTo>
                          <a:pt x="52" y="753"/>
                        </a:lnTo>
                        <a:lnTo>
                          <a:pt x="41" y="729"/>
                        </a:lnTo>
                        <a:lnTo>
                          <a:pt x="32" y="706"/>
                        </a:lnTo>
                        <a:lnTo>
                          <a:pt x="24" y="682"/>
                        </a:lnTo>
                        <a:lnTo>
                          <a:pt x="17" y="657"/>
                        </a:lnTo>
                        <a:lnTo>
                          <a:pt x="10" y="631"/>
                        </a:lnTo>
                        <a:lnTo>
                          <a:pt x="6" y="606"/>
                        </a:lnTo>
                        <a:lnTo>
                          <a:pt x="3" y="579"/>
                        </a:lnTo>
                        <a:lnTo>
                          <a:pt x="0" y="553"/>
                        </a:lnTo>
                        <a:lnTo>
                          <a:pt x="0" y="525"/>
                        </a:lnTo>
                        <a:lnTo>
                          <a:pt x="0" y="499"/>
                        </a:lnTo>
                        <a:lnTo>
                          <a:pt x="3" y="471"/>
                        </a:lnTo>
                        <a:lnTo>
                          <a:pt x="6" y="446"/>
                        </a:lnTo>
                        <a:lnTo>
                          <a:pt x="10" y="419"/>
                        </a:lnTo>
                        <a:lnTo>
                          <a:pt x="17" y="394"/>
                        </a:lnTo>
                        <a:lnTo>
                          <a:pt x="24" y="370"/>
                        </a:lnTo>
                        <a:lnTo>
                          <a:pt x="32" y="344"/>
                        </a:lnTo>
                        <a:lnTo>
                          <a:pt x="41" y="321"/>
                        </a:lnTo>
                        <a:lnTo>
                          <a:pt x="52" y="298"/>
                        </a:lnTo>
                        <a:lnTo>
                          <a:pt x="63" y="275"/>
                        </a:lnTo>
                        <a:lnTo>
                          <a:pt x="77" y="253"/>
                        </a:lnTo>
                        <a:lnTo>
                          <a:pt x="90" y="232"/>
                        </a:lnTo>
                        <a:lnTo>
                          <a:pt x="104" y="211"/>
                        </a:lnTo>
                        <a:lnTo>
                          <a:pt x="120" y="191"/>
                        </a:lnTo>
                        <a:lnTo>
                          <a:pt x="136" y="172"/>
                        </a:lnTo>
                        <a:lnTo>
                          <a:pt x="154" y="155"/>
                        </a:lnTo>
                        <a:lnTo>
                          <a:pt x="173" y="137"/>
                        </a:lnTo>
                        <a:lnTo>
                          <a:pt x="191" y="120"/>
                        </a:lnTo>
                        <a:lnTo>
                          <a:pt x="211" y="105"/>
                        </a:lnTo>
                        <a:lnTo>
                          <a:pt x="232" y="89"/>
                        </a:lnTo>
                        <a:lnTo>
                          <a:pt x="253" y="76"/>
                        </a:lnTo>
                        <a:lnTo>
                          <a:pt x="275" y="64"/>
                        </a:lnTo>
                        <a:lnTo>
                          <a:pt x="297" y="52"/>
                        </a:lnTo>
                        <a:lnTo>
                          <a:pt x="320" y="42"/>
                        </a:lnTo>
                        <a:lnTo>
                          <a:pt x="345" y="32"/>
                        </a:lnTo>
                        <a:lnTo>
                          <a:pt x="369" y="24"/>
                        </a:lnTo>
                        <a:lnTo>
                          <a:pt x="394" y="17"/>
                        </a:lnTo>
                        <a:lnTo>
                          <a:pt x="420" y="11"/>
                        </a:lnTo>
                        <a:lnTo>
                          <a:pt x="445" y="7"/>
                        </a:lnTo>
                        <a:lnTo>
                          <a:pt x="472" y="3"/>
                        </a:lnTo>
                        <a:lnTo>
                          <a:pt x="498" y="1"/>
                        </a:lnTo>
                        <a:lnTo>
                          <a:pt x="526" y="0"/>
                        </a:lnTo>
                        <a:close/>
                      </a:path>
                    </a:pathLst>
                  </a:custGeom>
                  <a:grpFill/>
                  <a:ln w="9525">
                    <a:noFill/>
                    <a:round/>
                  </a:ln>
                  <a:effectLst>
                    <a:innerShdw blurRad="63500" dist="50800" dir="13500000">
                      <a:prstClr val="black">
                        <a:alpha val="50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Rectangle 21">
                    <a:extLst>
                      <a:ext uri="{FF2B5EF4-FFF2-40B4-BE49-F238E27FC236}">
                        <a16:creationId xmlns:a16="http://schemas.microsoft.com/office/drawing/2014/main" xmlns="" id="{F02A36DC-E8CC-4748-B726-98EBA485F0A4}"/>
                      </a:ext>
                    </a:extLst>
                  </p:cNvPr>
                  <p:cNvSpPr>
                    <a:spLocks noChangeArrowheads="1"/>
                  </p:cNvSpPr>
                  <p:nvPr/>
                </p:nvSpPr>
                <p:spPr bwMode="auto">
                  <a:xfrm>
                    <a:off x="6152482" y="4026598"/>
                    <a:ext cx="44450" cy="1203325"/>
                  </a:xfrm>
                  <a:prstGeom prst="rect">
                    <a:avLst/>
                  </a:prstGeom>
                  <a:solidFill>
                    <a:srgbClr val="FFC000">
                      <a:lumMod val="40000"/>
                      <a:lumOff val="60000"/>
                    </a:srgbClr>
                  </a:solidFill>
                  <a:ln w="9525">
                    <a:noFill/>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6" name="Group 41">
                  <a:extLst>
                    <a:ext uri="{FF2B5EF4-FFF2-40B4-BE49-F238E27FC236}">
                      <a16:creationId xmlns:a16="http://schemas.microsoft.com/office/drawing/2014/main" xmlns="" id="{777D035A-50D4-154F-BCD4-55FE27732C88}"/>
                    </a:ext>
                  </a:extLst>
                </p:cNvPr>
                <p:cNvGrpSpPr/>
                <p:nvPr/>
              </p:nvGrpSpPr>
              <p:grpSpPr>
                <a:xfrm rot="21022100">
                  <a:off x="1576568" y="2324974"/>
                  <a:ext cx="1445076" cy="2772834"/>
                  <a:chOff x="5586412" y="2859217"/>
                  <a:chExt cx="1231900" cy="2363788"/>
                </a:xfrm>
                <a:solidFill>
                  <a:sysClr val="windowText" lastClr="000000"/>
                </a:solidFill>
              </p:grpSpPr>
              <p:sp>
                <p:nvSpPr>
                  <p:cNvPr id="57" name="Freeform 19">
                    <a:extLst>
                      <a:ext uri="{FF2B5EF4-FFF2-40B4-BE49-F238E27FC236}">
                        <a16:creationId xmlns:a16="http://schemas.microsoft.com/office/drawing/2014/main" xmlns="" id="{77720656-78E6-654E-BC87-D254ABC6AF09}"/>
                      </a:ext>
                    </a:extLst>
                  </p:cNvPr>
                  <p:cNvSpPr/>
                  <p:nvPr/>
                </p:nvSpPr>
                <p:spPr bwMode="auto">
                  <a:xfrm>
                    <a:off x="5586412" y="2859217"/>
                    <a:ext cx="1231900" cy="2363788"/>
                  </a:xfrm>
                  <a:custGeom>
                    <a:avLst/>
                    <a:gdLst/>
                    <a:ahLst/>
                    <a:cxnLst>
                      <a:cxn ang="0">
                        <a:pos x="1334" y="5376"/>
                      </a:cxn>
                      <a:cxn ang="0">
                        <a:pos x="1446" y="5654"/>
                      </a:cxn>
                      <a:cxn ang="0">
                        <a:pos x="1491" y="5711"/>
                      </a:cxn>
                      <a:cxn ang="0">
                        <a:pos x="1523" y="5784"/>
                      </a:cxn>
                      <a:cxn ang="0">
                        <a:pos x="1540" y="5864"/>
                      </a:cxn>
                      <a:cxn ang="0">
                        <a:pos x="1536" y="5943"/>
                      </a:cxn>
                      <a:cxn ang="0">
                        <a:pos x="1511" y="6015"/>
                      </a:cxn>
                      <a:cxn ang="0">
                        <a:pos x="1461" y="6071"/>
                      </a:cxn>
                      <a:cxn ang="0">
                        <a:pos x="1384" y="6103"/>
                      </a:cxn>
                      <a:cxn ang="0">
                        <a:pos x="1334" y="6927"/>
                      </a:cxn>
                      <a:cxn ang="0">
                        <a:pos x="2277" y="6946"/>
                      </a:cxn>
                      <a:cxn ang="0">
                        <a:pos x="2226" y="6893"/>
                      </a:cxn>
                      <a:cxn ang="0">
                        <a:pos x="2195" y="6838"/>
                      </a:cxn>
                      <a:cxn ang="0">
                        <a:pos x="2185" y="6782"/>
                      </a:cxn>
                      <a:cxn ang="0">
                        <a:pos x="2192" y="6728"/>
                      </a:cxn>
                      <a:cxn ang="0">
                        <a:pos x="2214" y="6678"/>
                      </a:cxn>
                      <a:cxn ang="0">
                        <a:pos x="2251" y="6634"/>
                      </a:cxn>
                      <a:cxn ang="0">
                        <a:pos x="2298" y="6597"/>
                      </a:cxn>
                      <a:cxn ang="0">
                        <a:pos x="2305" y="6151"/>
                      </a:cxn>
                      <a:cxn ang="0">
                        <a:pos x="2226" y="6127"/>
                      </a:cxn>
                      <a:cxn ang="0">
                        <a:pos x="2168" y="6079"/>
                      </a:cxn>
                      <a:cxn ang="0">
                        <a:pos x="2129" y="6014"/>
                      </a:cxn>
                      <a:cxn ang="0">
                        <a:pos x="2114" y="5940"/>
                      </a:cxn>
                      <a:cxn ang="0">
                        <a:pos x="2121" y="5866"/>
                      </a:cxn>
                      <a:cxn ang="0">
                        <a:pos x="2156" y="5797"/>
                      </a:cxn>
                      <a:cxn ang="0">
                        <a:pos x="2217" y="5746"/>
                      </a:cxn>
                      <a:cxn ang="0">
                        <a:pos x="2291" y="4775"/>
                      </a:cxn>
                      <a:cxn ang="0">
                        <a:pos x="2674" y="3734"/>
                      </a:cxn>
                      <a:cxn ang="0">
                        <a:pos x="2946" y="3597"/>
                      </a:cxn>
                      <a:cxn ang="0">
                        <a:pos x="3190" y="3422"/>
                      </a:cxn>
                      <a:cxn ang="0">
                        <a:pos x="3404" y="3211"/>
                      </a:cxn>
                      <a:cxn ang="0">
                        <a:pos x="3583" y="2968"/>
                      </a:cxn>
                      <a:cxn ang="0">
                        <a:pos x="3724" y="2700"/>
                      </a:cxn>
                      <a:cxn ang="0">
                        <a:pos x="3821" y="2409"/>
                      </a:cxn>
                      <a:cxn ang="0">
                        <a:pos x="3873" y="2100"/>
                      </a:cxn>
                      <a:cxn ang="0">
                        <a:pos x="3869" y="1741"/>
                      </a:cxn>
                      <a:cxn ang="0">
                        <a:pos x="3791" y="1363"/>
                      </a:cxn>
                      <a:cxn ang="0">
                        <a:pos x="3645" y="1015"/>
                      </a:cxn>
                      <a:cxn ang="0">
                        <a:pos x="3436" y="706"/>
                      </a:cxn>
                      <a:cxn ang="0">
                        <a:pos x="3173" y="442"/>
                      </a:cxn>
                      <a:cxn ang="0">
                        <a:pos x="2864" y="234"/>
                      </a:cxn>
                      <a:cxn ang="0">
                        <a:pos x="2517" y="87"/>
                      </a:cxn>
                      <a:cxn ang="0">
                        <a:pos x="2138" y="10"/>
                      </a:cxn>
                      <a:cxn ang="0">
                        <a:pos x="1741" y="10"/>
                      </a:cxn>
                      <a:cxn ang="0">
                        <a:pos x="1363" y="87"/>
                      </a:cxn>
                      <a:cxn ang="0">
                        <a:pos x="1015" y="234"/>
                      </a:cxn>
                      <a:cxn ang="0">
                        <a:pos x="705" y="442"/>
                      </a:cxn>
                      <a:cxn ang="0">
                        <a:pos x="443" y="706"/>
                      </a:cxn>
                      <a:cxn ang="0">
                        <a:pos x="234" y="1015"/>
                      </a:cxn>
                      <a:cxn ang="0">
                        <a:pos x="87" y="1363"/>
                      </a:cxn>
                      <a:cxn ang="0">
                        <a:pos x="10" y="1741"/>
                      </a:cxn>
                      <a:cxn ang="0">
                        <a:pos x="6" y="2090"/>
                      </a:cxn>
                      <a:cxn ang="0">
                        <a:pos x="51" y="2381"/>
                      </a:cxn>
                      <a:cxn ang="0">
                        <a:pos x="137" y="2657"/>
                      </a:cxn>
                      <a:cxn ang="0">
                        <a:pos x="262" y="2913"/>
                      </a:cxn>
                      <a:cxn ang="0">
                        <a:pos x="422" y="3146"/>
                      </a:cxn>
                      <a:cxn ang="0">
                        <a:pos x="613" y="3353"/>
                      </a:cxn>
                      <a:cxn ang="0">
                        <a:pos x="831" y="3531"/>
                      </a:cxn>
                      <a:cxn ang="0">
                        <a:pos x="1075" y="3676"/>
                      </a:cxn>
                    </a:cxnLst>
                    <a:rect l="0" t="0" r="r" b="b"/>
                    <a:pathLst>
                      <a:path w="3879" h="7445">
                        <a:moveTo>
                          <a:pt x="1205" y="3735"/>
                        </a:moveTo>
                        <a:lnTo>
                          <a:pt x="1205" y="4556"/>
                        </a:lnTo>
                        <a:lnTo>
                          <a:pt x="1334" y="4739"/>
                        </a:lnTo>
                        <a:lnTo>
                          <a:pt x="1334" y="5376"/>
                        </a:lnTo>
                        <a:lnTo>
                          <a:pt x="1411" y="5426"/>
                        </a:lnTo>
                        <a:lnTo>
                          <a:pt x="1418" y="5634"/>
                        </a:lnTo>
                        <a:lnTo>
                          <a:pt x="1433" y="5643"/>
                        </a:lnTo>
                        <a:lnTo>
                          <a:pt x="1446" y="5654"/>
                        </a:lnTo>
                        <a:lnTo>
                          <a:pt x="1458" y="5667"/>
                        </a:lnTo>
                        <a:lnTo>
                          <a:pt x="1470" y="5680"/>
                        </a:lnTo>
                        <a:lnTo>
                          <a:pt x="1481" y="5695"/>
                        </a:lnTo>
                        <a:lnTo>
                          <a:pt x="1491" y="5711"/>
                        </a:lnTo>
                        <a:lnTo>
                          <a:pt x="1501" y="5728"/>
                        </a:lnTo>
                        <a:lnTo>
                          <a:pt x="1509" y="5746"/>
                        </a:lnTo>
                        <a:lnTo>
                          <a:pt x="1517" y="5764"/>
                        </a:lnTo>
                        <a:lnTo>
                          <a:pt x="1523" y="5784"/>
                        </a:lnTo>
                        <a:lnTo>
                          <a:pt x="1529" y="5803"/>
                        </a:lnTo>
                        <a:lnTo>
                          <a:pt x="1533" y="5823"/>
                        </a:lnTo>
                        <a:lnTo>
                          <a:pt x="1536" y="5844"/>
                        </a:lnTo>
                        <a:lnTo>
                          <a:pt x="1540" y="5864"/>
                        </a:lnTo>
                        <a:lnTo>
                          <a:pt x="1541" y="5884"/>
                        </a:lnTo>
                        <a:lnTo>
                          <a:pt x="1540" y="5903"/>
                        </a:lnTo>
                        <a:lnTo>
                          <a:pt x="1539" y="5923"/>
                        </a:lnTo>
                        <a:lnTo>
                          <a:pt x="1536" y="5943"/>
                        </a:lnTo>
                        <a:lnTo>
                          <a:pt x="1532" y="5962"/>
                        </a:lnTo>
                        <a:lnTo>
                          <a:pt x="1527" y="5981"/>
                        </a:lnTo>
                        <a:lnTo>
                          <a:pt x="1519" y="5998"/>
                        </a:lnTo>
                        <a:lnTo>
                          <a:pt x="1511" y="6015"/>
                        </a:lnTo>
                        <a:lnTo>
                          <a:pt x="1501" y="6030"/>
                        </a:lnTo>
                        <a:lnTo>
                          <a:pt x="1489" y="6046"/>
                        </a:lnTo>
                        <a:lnTo>
                          <a:pt x="1476" y="6059"/>
                        </a:lnTo>
                        <a:lnTo>
                          <a:pt x="1461" y="6071"/>
                        </a:lnTo>
                        <a:lnTo>
                          <a:pt x="1445" y="6081"/>
                        </a:lnTo>
                        <a:lnTo>
                          <a:pt x="1426" y="6091"/>
                        </a:lnTo>
                        <a:lnTo>
                          <a:pt x="1406" y="6098"/>
                        </a:lnTo>
                        <a:lnTo>
                          <a:pt x="1384" y="6103"/>
                        </a:lnTo>
                        <a:lnTo>
                          <a:pt x="1361" y="6106"/>
                        </a:lnTo>
                        <a:lnTo>
                          <a:pt x="1334" y="6109"/>
                        </a:lnTo>
                        <a:lnTo>
                          <a:pt x="1334" y="6367"/>
                        </a:lnTo>
                        <a:lnTo>
                          <a:pt x="1334" y="6927"/>
                        </a:lnTo>
                        <a:lnTo>
                          <a:pt x="1852" y="7445"/>
                        </a:lnTo>
                        <a:lnTo>
                          <a:pt x="2311" y="6970"/>
                        </a:lnTo>
                        <a:lnTo>
                          <a:pt x="2294" y="6958"/>
                        </a:lnTo>
                        <a:lnTo>
                          <a:pt x="2277" y="6946"/>
                        </a:lnTo>
                        <a:lnTo>
                          <a:pt x="2263" y="6933"/>
                        </a:lnTo>
                        <a:lnTo>
                          <a:pt x="2249" y="6920"/>
                        </a:lnTo>
                        <a:lnTo>
                          <a:pt x="2237" y="6906"/>
                        </a:lnTo>
                        <a:lnTo>
                          <a:pt x="2226" y="6893"/>
                        </a:lnTo>
                        <a:lnTo>
                          <a:pt x="2216" y="6879"/>
                        </a:lnTo>
                        <a:lnTo>
                          <a:pt x="2209" y="6866"/>
                        </a:lnTo>
                        <a:lnTo>
                          <a:pt x="2201" y="6851"/>
                        </a:lnTo>
                        <a:lnTo>
                          <a:pt x="2195" y="6838"/>
                        </a:lnTo>
                        <a:lnTo>
                          <a:pt x="2191" y="6824"/>
                        </a:lnTo>
                        <a:lnTo>
                          <a:pt x="2188" y="6809"/>
                        </a:lnTo>
                        <a:lnTo>
                          <a:pt x="2185" y="6796"/>
                        </a:lnTo>
                        <a:lnTo>
                          <a:pt x="2185" y="6782"/>
                        </a:lnTo>
                        <a:lnTo>
                          <a:pt x="2185" y="6768"/>
                        </a:lnTo>
                        <a:lnTo>
                          <a:pt x="2187" y="6754"/>
                        </a:lnTo>
                        <a:lnTo>
                          <a:pt x="2189" y="6741"/>
                        </a:lnTo>
                        <a:lnTo>
                          <a:pt x="2192" y="6728"/>
                        </a:lnTo>
                        <a:lnTo>
                          <a:pt x="2195" y="6714"/>
                        </a:lnTo>
                        <a:lnTo>
                          <a:pt x="2201" y="6702"/>
                        </a:lnTo>
                        <a:lnTo>
                          <a:pt x="2208" y="6690"/>
                        </a:lnTo>
                        <a:lnTo>
                          <a:pt x="2214" y="6678"/>
                        </a:lnTo>
                        <a:lnTo>
                          <a:pt x="2222" y="6666"/>
                        </a:lnTo>
                        <a:lnTo>
                          <a:pt x="2231" y="6655"/>
                        </a:lnTo>
                        <a:lnTo>
                          <a:pt x="2240" y="6644"/>
                        </a:lnTo>
                        <a:lnTo>
                          <a:pt x="2251" y="6634"/>
                        </a:lnTo>
                        <a:lnTo>
                          <a:pt x="2262" y="6624"/>
                        </a:lnTo>
                        <a:lnTo>
                          <a:pt x="2273" y="6614"/>
                        </a:lnTo>
                        <a:lnTo>
                          <a:pt x="2286" y="6605"/>
                        </a:lnTo>
                        <a:lnTo>
                          <a:pt x="2298" y="6597"/>
                        </a:lnTo>
                        <a:lnTo>
                          <a:pt x="2312" y="6590"/>
                        </a:lnTo>
                        <a:lnTo>
                          <a:pt x="2327" y="6582"/>
                        </a:lnTo>
                        <a:lnTo>
                          <a:pt x="2327" y="6152"/>
                        </a:lnTo>
                        <a:lnTo>
                          <a:pt x="2305" y="6151"/>
                        </a:lnTo>
                        <a:lnTo>
                          <a:pt x="2284" y="6147"/>
                        </a:lnTo>
                        <a:lnTo>
                          <a:pt x="2264" y="6142"/>
                        </a:lnTo>
                        <a:lnTo>
                          <a:pt x="2245" y="6135"/>
                        </a:lnTo>
                        <a:lnTo>
                          <a:pt x="2226" y="6127"/>
                        </a:lnTo>
                        <a:lnTo>
                          <a:pt x="2210" y="6117"/>
                        </a:lnTo>
                        <a:lnTo>
                          <a:pt x="2195" y="6105"/>
                        </a:lnTo>
                        <a:lnTo>
                          <a:pt x="2181" y="6093"/>
                        </a:lnTo>
                        <a:lnTo>
                          <a:pt x="2168" y="6079"/>
                        </a:lnTo>
                        <a:lnTo>
                          <a:pt x="2157" y="6063"/>
                        </a:lnTo>
                        <a:lnTo>
                          <a:pt x="2146" y="6048"/>
                        </a:lnTo>
                        <a:lnTo>
                          <a:pt x="2137" y="6031"/>
                        </a:lnTo>
                        <a:lnTo>
                          <a:pt x="2129" y="6014"/>
                        </a:lnTo>
                        <a:lnTo>
                          <a:pt x="2124" y="5996"/>
                        </a:lnTo>
                        <a:lnTo>
                          <a:pt x="2118" y="5977"/>
                        </a:lnTo>
                        <a:lnTo>
                          <a:pt x="2116" y="5959"/>
                        </a:lnTo>
                        <a:lnTo>
                          <a:pt x="2114" y="5940"/>
                        </a:lnTo>
                        <a:lnTo>
                          <a:pt x="2114" y="5921"/>
                        </a:lnTo>
                        <a:lnTo>
                          <a:pt x="2115" y="5902"/>
                        </a:lnTo>
                        <a:lnTo>
                          <a:pt x="2117" y="5884"/>
                        </a:lnTo>
                        <a:lnTo>
                          <a:pt x="2121" y="5866"/>
                        </a:lnTo>
                        <a:lnTo>
                          <a:pt x="2128" y="5847"/>
                        </a:lnTo>
                        <a:lnTo>
                          <a:pt x="2136" y="5831"/>
                        </a:lnTo>
                        <a:lnTo>
                          <a:pt x="2145" y="5814"/>
                        </a:lnTo>
                        <a:lnTo>
                          <a:pt x="2156" y="5797"/>
                        </a:lnTo>
                        <a:lnTo>
                          <a:pt x="2169" y="5783"/>
                        </a:lnTo>
                        <a:lnTo>
                          <a:pt x="2183" y="5769"/>
                        </a:lnTo>
                        <a:lnTo>
                          <a:pt x="2200" y="5757"/>
                        </a:lnTo>
                        <a:lnTo>
                          <a:pt x="2217" y="5746"/>
                        </a:lnTo>
                        <a:lnTo>
                          <a:pt x="2238" y="5736"/>
                        </a:lnTo>
                        <a:lnTo>
                          <a:pt x="2259" y="5727"/>
                        </a:lnTo>
                        <a:lnTo>
                          <a:pt x="2284" y="5720"/>
                        </a:lnTo>
                        <a:lnTo>
                          <a:pt x="2291" y="4775"/>
                        </a:lnTo>
                        <a:lnTo>
                          <a:pt x="2499" y="4577"/>
                        </a:lnTo>
                        <a:lnTo>
                          <a:pt x="2531" y="3786"/>
                        </a:lnTo>
                        <a:lnTo>
                          <a:pt x="2604" y="3762"/>
                        </a:lnTo>
                        <a:lnTo>
                          <a:pt x="2674" y="3734"/>
                        </a:lnTo>
                        <a:lnTo>
                          <a:pt x="2745" y="3703"/>
                        </a:lnTo>
                        <a:lnTo>
                          <a:pt x="2813" y="3671"/>
                        </a:lnTo>
                        <a:lnTo>
                          <a:pt x="2881" y="3635"/>
                        </a:lnTo>
                        <a:lnTo>
                          <a:pt x="2946" y="3597"/>
                        </a:lnTo>
                        <a:lnTo>
                          <a:pt x="3010" y="3556"/>
                        </a:lnTo>
                        <a:lnTo>
                          <a:pt x="3072" y="3513"/>
                        </a:lnTo>
                        <a:lnTo>
                          <a:pt x="3131" y="3469"/>
                        </a:lnTo>
                        <a:lnTo>
                          <a:pt x="3190" y="3422"/>
                        </a:lnTo>
                        <a:lnTo>
                          <a:pt x="3246" y="3372"/>
                        </a:lnTo>
                        <a:lnTo>
                          <a:pt x="3301" y="3320"/>
                        </a:lnTo>
                        <a:lnTo>
                          <a:pt x="3353" y="3266"/>
                        </a:lnTo>
                        <a:lnTo>
                          <a:pt x="3404" y="3211"/>
                        </a:lnTo>
                        <a:lnTo>
                          <a:pt x="3453" y="3153"/>
                        </a:lnTo>
                        <a:lnTo>
                          <a:pt x="3498" y="3093"/>
                        </a:lnTo>
                        <a:lnTo>
                          <a:pt x="3542" y="3032"/>
                        </a:lnTo>
                        <a:lnTo>
                          <a:pt x="3583" y="2968"/>
                        </a:lnTo>
                        <a:lnTo>
                          <a:pt x="3623" y="2904"/>
                        </a:lnTo>
                        <a:lnTo>
                          <a:pt x="3659" y="2838"/>
                        </a:lnTo>
                        <a:lnTo>
                          <a:pt x="3693" y="2770"/>
                        </a:lnTo>
                        <a:lnTo>
                          <a:pt x="3724" y="2700"/>
                        </a:lnTo>
                        <a:lnTo>
                          <a:pt x="3753" y="2629"/>
                        </a:lnTo>
                        <a:lnTo>
                          <a:pt x="3778" y="2558"/>
                        </a:lnTo>
                        <a:lnTo>
                          <a:pt x="3801" y="2484"/>
                        </a:lnTo>
                        <a:lnTo>
                          <a:pt x="3821" y="2409"/>
                        </a:lnTo>
                        <a:lnTo>
                          <a:pt x="3839" y="2334"/>
                        </a:lnTo>
                        <a:lnTo>
                          <a:pt x="3853" y="2257"/>
                        </a:lnTo>
                        <a:lnTo>
                          <a:pt x="3864" y="2178"/>
                        </a:lnTo>
                        <a:lnTo>
                          <a:pt x="3873" y="2100"/>
                        </a:lnTo>
                        <a:lnTo>
                          <a:pt x="3877" y="2020"/>
                        </a:lnTo>
                        <a:lnTo>
                          <a:pt x="3879" y="1939"/>
                        </a:lnTo>
                        <a:lnTo>
                          <a:pt x="3876" y="1839"/>
                        </a:lnTo>
                        <a:lnTo>
                          <a:pt x="3869" y="1741"/>
                        </a:lnTo>
                        <a:lnTo>
                          <a:pt x="3856" y="1644"/>
                        </a:lnTo>
                        <a:lnTo>
                          <a:pt x="3840" y="1548"/>
                        </a:lnTo>
                        <a:lnTo>
                          <a:pt x="3818" y="1454"/>
                        </a:lnTo>
                        <a:lnTo>
                          <a:pt x="3791" y="1363"/>
                        </a:lnTo>
                        <a:lnTo>
                          <a:pt x="3762" y="1272"/>
                        </a:lnTo>
                        <a:lnTo>
                          <a:pt x="3726" y="1184"/>
                        </a:lnTo>
                        <a:lnTo>
                          <a:pt x="3688" y="1099"/>
                        </a:lnTo>
                        <a:lnTo>
                          <a:pt x="3645" y="1015"/>
                        </a:lnTo>
                        <a:lnTo>
                          <a:pt x="3598" y="934"/>
                        </a:lnTo>
                        <a:lnTo>
                          <a:pt x="3547" y="855"/>
                        </a:lnTo>
                        <a:lnTo>
                          <a:pt x="3493" y="779"/>
                        </a:lnTo>
                        <a:lnTo>
                          <a:pt x="3436" y="706"/>
                        </a:lnTo>
                        <a:lnTo>
                          <a:pt x="3375" y="636"/>
                        </a:lnTo>
                        <a:lnTo>
                          <a:pt x="3311" y="568"/>
                        </a:lnTo>
                        <a:lnTo>
                          <a:pt x="3244" y="504"/>
                        </a:lnTo>
                        <a:lnTo>
                          <a:pt x="3173" y="442"/>
                        </a:lnTo>
                        <a:lnTo>
                          <a:pt x="3100" y="385"/>
                        </a:lnTo>
                        <a:lnTo>
                          <a:pt x="3024" y="331"/>
                        </a:lnTo>
                        <a:lnTo>
                          <a:pt x="2945" y="280"/>
                        </a:lnTo>
                        <a:lnTo>
                          <a:pt x="2864" y="234"/>
                        </a:lnTo>
                        <a:lnTo>
                          <a:pt x="2780" y="191"/>
                        </a:lnTo>
                        <a:lnTo>
                          <a:pt x="2694" y="152"/>
                        </a:lnTo>
                        <a:lnTo>
                          <a:pt x="2606" y="118"/>
                        </a:lnTo>
                        <a:lnTo>
                          <a:pt x="2517" y="87"/>
                        </a:lnTo>
                        <a:lnTo>
                          <a:pt x="2424" y="61"/>
                        </a:lnTo>
                        <a:lnTo>
                          <a:pt x="2330" y="40"/>
                        </a:lnTo>
                        <a:lnTo>
                          <a:pt x="2235" y="22"/>
                        </a:lnTo>
                        <a:lnTo>
                          <a:pt x="2138" y="10"/>
                        </a:lnTo>
                        <a:lnTo>
                          <a:pt x="2040" y="2"/>
                        </a:lnTo>
                        <a:lnTo>
                          <a:pt x="1939" y="0"/>
                        </a:lnTo>
                        <a:lnTo>
                          <a:pt x="1840" y="2"/>
                        </a:lnTo>
                        <a:lnTo>
                          <a:pt x="1741" y="10"/>
                        </a:lnTo>
                        <a:lnTo>
                          <a:pt x="1645" y="22"/>
                        </a:lnTo>
                        <a:lnTo>
                          <a:pt x="1549" y="40"/>
                        </a:lnTo>
                        <a:lnTo>
                          <a:pt x="1455" y="61"/>
                        </a:lnTo>
                        <a:lnTo>
                          <a:pt x="1363" y="87"/>
                        </a:lnTo>
                        <a:lnTo>
                          <a:pt x="1273" y="118"/>
                        </a:lnTo>
                        <a:lnTo>
                          <a:pt x="1184" y="152"/>
                        </a:lnTo>
                        <a:lnTo>
                          <a:pt x="1098" y="191"/>
                        </a:lnTo>
                        <a:lnTo>
                          <a:pt x="1015" y="234"/>
                        </a:lnTo>
                        <a:lnTo>
                          <a:pt x="934" y="280"/>
                        </a:lnTo>
                        <a:lnTo>
                          <a:pt x="855" y="331"/>
                        </a:lnTo>
                        <a:lnTo>
                          <a:pt x="779" y="385"/>
                        </a:lnTo>
                        <a:lnTo>
                          <a:pt x="705" y="442"/>
                        </a:lnTo>
                        <a:lnTo>
                          <a:pt x="636" y="504"/>
                        </a:lnTo>
                        <a:lnTo>
                          <a:pt x="568" y="568"/>
                        </a:lnTo>
                        <a:lnTo>
                          <a:pt x="503" y="636"/>
                        </a:lnTo>
                        <a:lnTo>
                          <a:pt x="443" y="706"/>
                        </a:lnTo>
                        <a:lnTo>
                          <a:pt x="385" y="779"/>
                        </a:lnTo>
                        <a:lnTo>
                          <a:pt x="331" y="855"/>
                        </a:lnTo>
                        <a:lnTo>
                          <a:pt x="280" y="934"/>
                        </a:lnTo>
                        <a:lnTo>
                          <a:pt x="234" y="1015"/>
                        </a:lnTo>
                        <a:lnTo>
                          <a:pt x="191" y="1099"/>
                        </a:lnTo>
                        <a:lnTo>
                          <a:pt x="152" y="1184"/>
                        </a:lnTo>
                        <a:lnTo>
                          <a:pt x="117" y="1272"/>
                        </a:lnTo>
                        <a:lnTo>
                          <a:pt x="87" y="1363"/>
                        </a:lnTo>
                        <a:lnTo>
                          <a:pt x="61" y="1454"/>
                        </a:lnTo>
                        <a:lnTo>
                          <a:pt x="39" y="1548"/>
                        </a:lnTo>
                        <a:lnTo>
                          <a:pt x="22" y="1644"/>
                        </a:lnTo>
                        <a:lnTo>
                          <a:pt x="10" y="1741"/>
                        </a:lnTo>
                        <a:lnTo>
                          <a:pt x="2" y="1839"/>
                        </a:lnTo>
                        <a:lnTo>
                          <a:pt x="0" y="1939"/>
                        </a:lnTo>
                        <a:lnTo>
                          <a:pt x="1" y="2015"/>
                        </a:lnTo>
                        <a:lnTo>
                          <a:pt x="6" y="2090"/>
                        </a:lnTo>
                        <a:lnTo>
                          <a:pt x="12" y="2164"/>
                        </a:lnTo>
                        <a:lnTo>
                          <a:pt x="22" y="2238"/>
                        </a:lnTo>
                        <a:lnTo>
                          <a:pt x="35" y="2309"/>
                        </a:lnTo>
                        <a:lnTo>
                          <a:pt x="51" y="2381"/>
                        </a:lnTo>
                        <a:lnTo>
                          <a:pt x="68" y="2452"/>
                        </a:lnTo>
                        <a:lnTo>
                          <a:pt x="88" y="2521"/>
                        </a:lnTo>
                        <a:lnTo>
                          <a:pt x="112" y="2590"/>
                        </a:lnTo>
                        <a:lnTo>
                          <a:pt x="137" y="2657"/>
                        </a:lnTo>
                        <a:lnTo>
                          <a:pt x="165" y="2722"/>
                        </a:lnTo>
                        <a:lnTo>
                          <a:pt x="194" y="2787"/>
                        </a:lnTo>
                        <a:lnTo>
                          <a:pt x="227" y="2851"/>
                        </a:lnTo>
                        <a:lnTo>
                          <a:pt x="262" y="2913"/>
                        </a:lnTo>
                        <a:lnTo>
                          <a:pt x="298" y="2974"/>
                        </a:lnTo>
                        <a:lnTo>
                          <a:pt x="338" y="3032"/>
                        </a:lnTo>
                        <a:lnTo>
                          <a:pt x="379" y="3090"/>
                        </a:lnTo>
                        <a:lnTo>
                          <a:pt x="422" y="3146"/>
                        </a:lnTo>
                        <a:lnTo>
                          <a:pt x="467" y="3201"/>
                        </a:lnTo>
                        <a:lnTo>
                          <a:pt x="513" y="3253"/>
                        </a:lnTo>
                        <a:lnTo>
                          <a:pt x="562" y="3304"/>
                        </a:lnTo>
                        <a:lnTo>
                          <a:pt x="613" y="3353"/>
                        </a:lnTo>
                        <a:lnTo>
                          <a:pt x="665" y="3401"/>
                        </a:lnTo>
                        <a:lnTo>
                          <a:pt x="719" y="3446"/>
                        </a:lnTo>
                        <a:lnTo>
                          <a:pt x="775" y="3489"/>
                        </a:lnTo>
                        <a:lnTo>
                          <a:pt x="831" y="3531"/>
                        </a:lnTo>
                        <a:lnTo>
                          <a:pt x="891" y="3571"/>
                        </a:lnTo>
                        <a:lnTo>
                          <a:pt x="950" y="3607"/>
                        </a:lnTo>
                        <a:lnTo>
                          <a:pt x="1012" y="3642"/>
                        </a:lnTo>
                        <a:lnTo>
                          <a:pt x="1075" y="3676"/>
                        </a:lnTo>
                        <a:lnTo>
                          <a:pt x="1140" y="3706"/>
                        </a:lnTo>
                        <a:lnTo>
                          <a:pt x="1205" y="3735"/>
                        </a:lnTo>
                        <a:close/>
                      </a:path>
                    </a:pathLst>
                  </a:custGeom>
                  <a:solidFill>
                    <a:schemeClr val="accent3">
                      <a:lumMod val="75000"/>
                    </a:schemeClr>
                  </a:solidFill>
                  <a:ln w="635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w="6985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8" name="Freeform 20">
                    <a:extLst>
                      <a:ext uri="{FF2B5EF4-FFF2-40B4-BE49-F238E27FC236}">
                        <a16:creationId xmlns:a16="http://schemas.microsoft.com/office/drawing/2014/main" xmlns="" id="{E4C2A8E5-DF41-4340-AABC-23112E35EDAB}"/>
                      </a:ext>
                    </a:extLst>
                  </p:cNvPr>
                  <p:cNvSpPr/>
                  <p:nvPr/>
                </p:nvSpPr>
                <p:spPr bwMode="auto">
                  <a:xfrm>
                    <a:off x="6031705" y="2938972"/>
                    <a:ext cx="334963" cy="333375"/>
                  </a:xfrm>
                  <a:custGeom>
                    <a:avLst/>
                    <a:gdLst/>
                    <a:ahLst/>
                    <a:cxnLst>
                      <a:cxn ang="0">
                        <a:pos x="579" y="3"/>
                      </a:cxn>
                      <a:cxn ang="0">
                        <a:pos x="657" y="17"/>
                      </a:cxn>
                      <a:cxn ang="0">
                        <a:pos x="730" y="42"/>
                      </a:cxn>
                      <a:cxn ang="0">
                        <a:pos x="797" y="76"/>
                      </a:cxn>
                      <a:cxn ang="0">
                        <a:pos x="859" y="120"/>
                      </a:cxn>
                      <a:cxn ang="0">
                        <a:pos x="914" y="172"/>
                      </a:cxn>
                      <a:cxn ang="0">
                        <a:pos x="961" y="232"/>
                      </a:cxn>
                      <a:cxn ang="0">
                        <a:pos x="999" y="298"/>
                      </a:cxn>
                      <a:cxn ang="0">
                        <a:pos x="1027" y="370"/>
                      </a:cxn>
                      <a:cxn ang="0">
                        <a:pos x="1044" y="446"/>
                      </a:cxn>
                      <a:cxn ang="0">
                        <a:pos x="1051" y="525"/>
                      </a:cxn>
                      <a:cxn ang="0">
                        <a:pos x="1044" y="606"/>
                      </a:cxn>
                      <a:cxn ang="0">
                        <a:pos x="1027" y="682"/>
                      </a:cxn>
                      <a:cxn ang="0">
                        <a:pos x="999" y="753"/>
                      </a:cxn>
                      <a:cxn ang="0">
                        <a:pos x="961" y="819"/>
                      </a:cxn>
                      <a:cxn ang="0">
                        <a:pos x="914" y="878"/>
                      </a:cxn>
                      <a:cxn ang="0">
                        <a:pos x="859" y="930"/>
                      </a:cxn>
                      <a:cxn ang="0">
                        <a:pos x="797" y="974"/>
                      </a:cxn>
                      <a:cxn ang="0">
                        <a:pos x="730" y="1010"/>
                      </a:cxn>
                      <a:cxn ang="0">
                        <a:pos x="657" y="1034"/>
                      </a:cxn>
                      <a:cxn ang="0">
                        <a:pos x="579" y="1048"/>
                      </a:cxn>
                      <a:cxn ang="0">
                        <a:pos x="498" y="1049"/>
                      </a:cxn>
                      <a:cxn ang="0">
                        <a:pos x="420" y="1040"/>
                      </a:cxn>
                      <a:cxn ang="0">
                        <a:pos x="345" y="1019"/>
                      </a:cxn>
                      <a:cxn ang="0">
                        <a:pos x="275" y="988"/>
                      </a:cxn>
                      <a:cxn ang="0">
                        <a:pos x="211" y="946"/>
                      </a:cxn>
                      <a:cxn ang="0">
                        <a:pos x="154" y="897"/>
                      </a:cxn>
                      <a:cxn ang="0">
                        <a:pos x="104" y="840"/>
                      </a:cxn>
                      <a:cxn ang="0">
                        <a:pos x="63" y="776"/>
                      </a:cxn>
                      <a:cxn ang="0">
                        <a:pos x="32" y="706"/>
                      </a:cxn>
                      <a:cxn ang="0">
                        <a:pos x="10" y="631"/>
                      </a:cxn>
                      <a:cxn ang="0">
                        <a:pos x="0" y="553"/>
                      </a:cxn>
                      <a:cxn ang="0">
                        <a:pos x="3" y="471"/>
                      </a:cxn>
                      <a:cxn ang="0">
                        <a:pos x="17" y="394"/>
                      </a:cxn>
                      <a:cxn ang="0">
                        <a:pos x="41" y="321"/>
                      </a:cxn>
                      <a:cxn ang="0">
                        <a:pos x="77" y="253"/>
                      </a:cxn>
                      <a:cxn ang="0">
                        <a:pos x="120" y="191"/>
                      </a:cxn>
                      <a:cxn ang="0">
                        <a:pos x="173" y="137"/>
                      </a:cxn>
                      <a:cxn ang="0">
                        <a:pos x="232" y="89"/>
                      </a:cxn>
                      <a:cxn ang="0">
                        <a:pos x="297" y="52"/>
                      </a:cxn>
                      <a:cxn ang="0">
                        <a:pos x="369" y="24"/>
                      </a:cxn>
                      <a:cxn ang="0">
                        <a:pos x="445" y="7"/>
                      </a:cxn>
                      <a:cxn ang="0">
                        <a:pos x="526" y="0"/>
                      </a:cxn>
                    </a:cxnLst>
                    <a:rect l="0" t="0" r="r" b="b"/>
                    <a:pathLst>
                      <a:path w="1051" h="1051">
                        <a:moveTo>
                          <a:pt x="526" y="0"/>
                        </a:moveTo>
                        <a:lnTo>
                          <a:pt x="552" y="1"/>
                        </a:lnTo>
                        <a:lnTo>
                          <a:pt x="579" y="3"/>
                        </a:lnTo>
                        <a:lnTo>
                          <a:pt x="605" y="7"/>
                        </a:lnTo>
                        <a:lnTo>
                          <a:pt x="632" y="11"/>
                        </a:lnTo>
                        <a:lnTo>
                          <a:pt x="657" y="17"/>
                        </a:lnTo>
                        <a:lnTo>
                          <a:pt x="681" y="24"/>
                        </a:lnTo>
                        <a:lnTo>
                          <a:pt x="706" y="32"/>
                        </a:lnTo>
                        <a:lnTo>
                          <a:pt x="730" y="42"/>
                        </a:lnTo>
                        <a:lnTo>
                          <a:pt x="753" y="52"/>
                        </a:lnTo>
                        <a:lnTo>
                          <a:pt x="775" y="64"/>
                        </a:lnTo>
                        <a:lnTo>
                          <a:pt x="797" y="76"/>
                        </a:lnTo>
                        <a:lnTo>
                          <a:pt x="819" y="89"/>
                        </a:lnTo>
                        <a:lnTo>
                          <a:pt x="839" y="105"/>
                        </a:lnTo>
                        <a:lnTo>
                          <a:pt x="859" y="120"/>
                        </a:lnTo>
                        <a:lnTo>
                          <a:pt x="879" y="137"/>
                        </a:lnTo>
                        <a:lnTo>
                          <a:pt x="897" y="155"/>
                        </a:lnTo>
                        <a:lnTo>
                          <a:pt x="914" y="172"/>
                        </a:lnTo>
                        <a:lnTo>
                          <a:pt x="931" y="191"/>
                        </a:lnTo>
                        <a:lnTo>
                          <a:pt x="946" y="211"/>
                        </a:lnTo>
                        <a:lnTo>
                          <a:pt x="961" y="232"/>
                        </a:lnTo>
                        <a:lnTo>
                          <a:pt x="975" y="253"/>
                        </a:lnTo>
                        <a:lnTo>
                          <a:pt x="987" y="275"/>
                        </a:lnTo>
                        <a:lnTo>
                          <a:pt x="999" y="298"/>
                        </a:lnTo>
                        <a:lnTo>
                          <a:pt x="1009" y="321"/>
                        </a:lnTo>
                        <a:lnTo>
                          <a:pt x="1019" y="344"/>
                        </a:lnTo>
                        <a:lnTo>
                          <a:pt x="1027" y="370"/>
                        </a:lnTo>
                        <a:lnTo>
                          <a:pt x="1035" y="394"/>
                        </a:lnTo>
                        <a:lnTo>
                          <a:pt x="1040" y="419"/>
                        </a:lnTo>
                        <a:lnTo>
                          <a:pt x="1044" y="446"/>
                        </a:lnTo>
                        <a:lnTo>
                          <a:pt x="1048" y="471"/>
                        </a:lnTo>
                        <a:lnTo>
                          <a:pt x="1050" y="499"/>
                        </a:lnTo>
                        <a:lnTo>
                          <a:pt x="1051" y="525"/>
                        </a:lnTo>
                        <a:lnTo>
                          <a:pt x="1050" y="553"/>
                        </a:lnTo>
                        <a:lnTo>
                          <a:pt x="1048" y="579"/>
                        </a:lnTo>
                        <a:lnTo>
                          <a:pt x="1044" y="606"/>
                        </a:lnTo>
                        <a:lnTo>
                          <a:pt x="1040" y="631"/>
                        </a:lnTo>
                        <a:lnTo>
                          <a:pt x="1035" y="657"/>
                        </a:lnTo>
                        <a:lnTo>
                          <a:pt x="1027" y="682"/>
                        </a:lnTo>
                        <a:lnTo>
                          <a:pt x="1019" y="706"/>
                        </a:lnTo>
                        <a:lnTo>
                          <a:pt x="1009" y="729"/>
                        </a:lnTo>
                        <a:lnTo>
                          <a:pt x="999" y="753"/>
                        </a:lnTo>
                        <a:lnTo>
                          <a:pt x="987" y="776"/>
                        </a:lnTo>
                        <a:lnTo>
                          <a:pt x="975" y="798"/>
                        </a:lnTo>
                        <a:lnTo>
                          <a:pt x="961" y="819"/>
                        </a:lnTo>
                        <a:lnTo>
                          <a:pt x="946" y="840"/>
                        </a:lnTo>
                        <a:lnTo>
                          <a:pt x="931" y="860"/>
                        </a:lnTo>
                        <a:lnTo>
                          <a:pt x="914" y="878"/>
                        </a:lnTo>
                        <a:lnTo>
                          <a:pt x="897" y="897"/>
                        </a:lnTo>
                        <a:lnTo>
                          <a:pt x="879" y="914"/>
                        </a:lnTo>
                        <a:lnTo>
                          <a:pt x="859" y="930"/>
                        </a:lnTo>
                        <a:lnTo>
                          <a:pt x="839" y="946"/>
                        </a:lnTo>
                        <a:lnTo>
                          <a:pt x="819" y="961"/>
                        </a:lnTo>
                        <a:lnTo>
                          <a:pt x="797" y="974"/>
                        </a:lnTo>
                        <a:lnTo>
                          <a:pt x="775" y="988"/>
                        </a:lnTo>
                        <a:lnTo>
                          <a:pt x="753" y="999"/>
                        </a:lnTo>
                        <a:lnTo>
                          <a:pt x="730" y="1010"/>
                        </a:lnTo>
                        <a:lnTo>
                          <a:pt x="706" y="1019"/>
                        </a:lnTo>
                        <a:lnTo>
                          <a:pt x="681" y="1027"/>
                        </a:lnTo>
                        <a:lnTo>
                          <a:pt x="657" y="1034"/>
                        </a:lnTo>
                        <a:lnTo>
                          <a:pt x="632" y="1040"/>
                        </a:lnTo>
                        <a:lnTo>
                          <a:pt x="605" y="1045"/>
                        </a:lnTo>
                        <a:lnTo>
                          <a:pt x="579" y="1048"/>
                        </a:lnTo>
                        <a:lnTo>
                          <a:pt x="552" y="1049"/>
                        </a:lnTo>
                        <a:lnTo>
                          <a:pt x="526" y="1051"/>
                        </a:lnTo>
                        <a:lnTo>
                          <a:pt x="498" y="1049"/>
                        </a:lnTo>
                        <a:lnTo>
                          <a:pt x="472" y="1048"/>
                        </a:lnTo>
                        <a:lnTo>
                          <a:pt x="445" y="1045"/>
                        </a:lnTo>
                        <a:lnTo>
                          <a:pt x="420" y="1040"/>
                        </a:lnTo>
                        <a:lnTo>
                          <a:pt x="394" y="1034"/>
                        </a:lnTo>
                        <a:lnTo>
                          <a:pt x="369" y="1027"/>
                        </a:lnTo>
                        <a:lnTo>
                          <a:pt x="345" y="1019"/>
                        </a:lnTo>
                        <a:lnTo>
                          <a:pt x="320" y="1010"/>
                        </a:lnTo>
                        <a:lnTo>
                          <a:pt x="297" y="999"/>
                        </a:lnTo>
                        <a:lnTo>
                          <a:pt x="275" y="988"/>
                        </a:lnTo>
                        <a:lnTo>
                          <a:pt x="253" y="974"/>
                        </a:lnTo>
                        <a:lnTo>
                          <a:pt x="232" y="961"/>
                        </a:lnTo>
                        <a:lnTo>
                          <a:pt x="211" y="946"/>
                        </a:lnTo>
                        <a:lnTo>
                          <a:pt x="191" y="930"/>
                        </a:lnTo>
                        <a:lnTo>
                          <a:pt x="173" y="914"/>
                        </a:lnTo>
                        <a:lnTo>
                          <a:pt x="154" y="897"/>
                        </a:lnTo>
                        <a:lnTo>
                          <a:pt x="136" y="878"/>
                        </a:lnTo>
                        <a:lnTo>
                          <a:pt x="120" y="860"/>
                        </a:lnTo>
                        <a:lnTo>
                          <a:pt x="104" y="840"/>
                        </a:lnTo>
                        <a:lnTo>
                          <a:pt x="90" y="819"/>
                        </a:lnTo>
                        <a:lnTo>
                          <a:pt x="77" y="798"/>
                        </a:lnTo>
                        <a:lnTo>
                          <a:pt x="63" y="776"/>
                        </a:lnTo>
                        <a:lnTo>
                          <a:pt x="52" y="753"/>
                        </a:lnTo>
                        <a:lnTo>
                          <a:pt x="41" y="729"/>
                        </a:lnTo>
                        <a:lnTo>
                          <a:pt x="32" y="706"/>
                        </a:lnTo>
                        <a:lnTo>
                          <a:pt x="24" y="682"/>
                        </a:lnTo>
                        <a:lnTo>
                          <a:pt x="17" y="657"/>
                        </a:lnTo>
                        <a:lnTo>
                          <a:pt x="10" y="631"/>
                        </a:lnTo>
                        <a:lnTo>
                          <a:pt x="6" y="606"/>
                        </a:lnTo>
                        <a:lnTo>
                          <a:pt x="3" y="579"/>
                        </a:lnTo>
                        <a:lnTo>
                          <a:pt x="0" y="553"/>
                        </a:lnTo>
                        <a:lnTo>
                          <a:pt x="0" y="525"/>
                        </a:lnTo>
                        <a:lnTo>
                          <a:pt x="0" y="499"/>
                        </a:lnTo>
                        <a:lnTo>
                          <a:pt x="3" y="471"/>
                        </a:lnTo>
                        <a:lnTo>
                          <a:pt x="6" y="446"/>
                        </a:lnTo>
                        <a:lnTo>
                          <a:pt x="10" y="419"/>
                        </a:lnTo>
                        <a:lnTo>
                          <a:pt x="17" y="394"/>
                        </a:lnTo>
                        <a:lnTo>
                          <a:pt x="24" y="370"/>
                        </a:lnTo>
                        <a:lnTo>
                          <a:pt x="32" y="344"/>
                        </a:lnTo>
                        <a:lnTo>
                          <a:pt x="41" y="321"/>
                        </a:lnTo>
                        <a:lnTo>
                          <a:pt x="52" y="298"/>
                        </a:lnTo>
                        <a:lnTo>
                          <a:pt x="63" y="275"/>
                        </a:lnTo>
                        <a:lnTo>
                          <a:pt x="77" y="253"/>
                        </a:lnTo>
                        <a:lnTo>
                          <a:pt x="90" y="232"/>
                        </a:lnTo>
                        <a:lnTo>
                          <a:pt x="104" y="211"/>
                        </a:lnTo>
                        <a:lnTo>
                          <a:pt x="120" y="191"/>
                        </a:lnTo>
                        <a:lnTo>
                          <a:pt x="136" y="172"/>
                        </a:lnTo>
                        <a:lnTo>
                          <a:pt x="154" y="155"/>
                        </a:lnTo>
                        <a:lnTo>
                          <a:pt x="173" y="137"/>
                        </a:lnTo>
                        <a:lnTo>
                          <a:pt x="191" y="120"/>
                        </a:lnTo>
                        <a:lnTo>
                          <a:pt x="211" y="105"/>
                        </a:lnTo>
                        <a:lnTo>
                          <a:pt x="232" y="89"/>
                        </a:lnTo>
                        <a:lnTo>
                          <a:pt x="253" y="76"/>
                        </a:lnTo>
                        <a:lnTo>
                          <a:pt x="275" y="64"/>
                        </a:lnTo>
                        <a:lnTo>
                          <a:pt x="297" y="52"/>
                        </a:lnTo>
                        <a:lnTo>
                          <a:pt x="320" y="42"/>
                        </a:lnTo>
                        <a:lnTo>
                          <a:pt x="345" y="32"/>
                        </a:lnTo>
                        <a:lnTo>
                          <a:pt x="369" y="24"/>
                        </a:lnTo>
                        <a:lnTo>
                          <a:pt x="394" y="17"/>
                        </a:lnTo>
                        <a:lnTo>
                          <a:pt x="420" y="11"/>
                        </a:lnTo>
                        <a:lnTo>
                          <a:pt x="445" y="7"/>
                        </a:lnTo>
                        <a:lnTo>
                          <a:pt x="472" y="3"/>
                        </a:lnTo>
                        <a:lnTo>
                          <a:pt x="498" y="1"/>
                        </a:lnTo>
                        <a:lnTo>
                          <a:pt x="526" y="0"/>
                        </a:lnTo>
                        <a:close/>
                      </a:path>
                    </a:pathLst>
                  </a:custGeom>
                  <a:solidFill>
                    <a:sysClr val="window" lastClr="FFFFFF">
                      <a:lumMod val="95000"/>
                    </a:sysClr>
                  </a:solidFill>
                  <a:ln w="9525">
                    <a:noFill/>
                    <a:round/>
                  </a:ln>
                  <a:effectLst>
                    <a:innerShdw blurRad="63500" dist="50800" dir="13500000">
                      <a:prstClr val="black">
                        <a:alpha val="50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Rectangle 21">
                    <a:extLst>
                      <a:ext uri="{FF2B5EF4-FFF2-40B4-BE49-F238E27FC236}">
                        <a16:creationId xmlns:a16="http://schemas.microsoft.com/office/drawing/2014/main" xmlns="" id="{4865212E-59BB-CF40-A2E2-E2CDB73AA6A9}"/>
                      </a:ext>
                    </a:extLst>
                  </p:cNvPr>
                  <p:cNvSpPr>
                    <a:spLocks noChangeArrowheads="1"/>
                  </p:cNvSpPr>
                  <p:nvPr/>
                </p:nvSpPr>
                <p:spPr bwMode="auto">
                  <a:xfrm>
                    <a:off x="6145683" y="4010577"/>
                    <a:ext cx="44450" cy="1203325"/>
                  </a:xfrm>
                  <a:prstGeom prst="rect">
                    <a:avLst/>
                  </a:prstGeom>
                  <a:solidFill>
                    <a:schemeClr val="bg1">
                      <a:lumMod val="65000"/>
                    </a:schemeClr>
                  </a:solidFill>
                  <a:ln w="9525">
                    <a:noFill/>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sp>
            <p:nvSpPr>
              <p:cNvPr id="54" name="Freeform 32">
                <a:extLst>
                  <a:ext uri="{FF2B5EF4-FFF2-40B4-BE49-F238E27FC236}">
                    <a16:creationId xmlns:a16="http://schemas.microsoft.com/office/drawing/2014/main" xmlns="" id="{DDA2939E-723F-4744-95D3-E0152FC6FB01}"/>
                  </a:ext>
                </a:extLst>
              </p:cNvPr>
              <p:cNvSpPr/>
              <p:nvPr/>
            </p:nvSpPr>
            <p:spPr>
              <a:xfrm>
                <a:off x="2006995" y="2058986"/>
                <a:ext cx="217022" cy="577189"/>
              </a:xfrm>
              <a:custGeom>
                <a:avLst/>
                <a:gdLst>
                  <a:gd name="connsiteX0" fmla="*/ 0 w 204405"/>
                  <a:gd name="connsiteY0" fmla="*/ 102203 h 687994"/>
                  <a:gd name="connsiteX1" fmla="*/ 29935 w 204405"/>
                  <a:gd name="connsiteY1" fmla="*/ 29935 h 687994"/>
                  <a:gd name="connsiteX2" fmla="*/ 102204 w 204405"/>
                  <a:gd name="connsiteY2" fmla="*/ 1 h 687994"/>
                  <a:gd name="connsiteX3" fmla="*/ 102203 w 204405"/>
                  <a:gd name="connsiteY3" fmla="*/ 0 h 687994"/>
                  <a:gd name="connsiteX4" fmla="*/ 174471 w 204405"/>
                  <a:gd name="connsiteY4" fmla="*/ 29935 h 687994"/>
                  <a:gd name="connsiteX5" fmla="*/ 204405 w 204405"/>
                  <a:gd name="connsiteY5" fmla="*/ 102204 h 687994"/>
                  <a:gd name="connsiteX6" fmla="*/ 204405 w 204405"/>
                  <a:gd name="connsiteY6" fmla="*/ 585792 h 687994"/>
                  <a:gd name="connsiteX7" fmla="*/ 174470 w 204405"/>
                  <a:gd name="connsiteY7" fmla="*/ 658060 h 687994"/>
                  <a:gd name="connsiteX8" fmla="*/ 102202 w 204405"/>
                  <a:gd name="connsiteY8" fmla="*/ 687995 h 687994"/>
                  <a:gd name="connsiteX9" fmla="*/ 102203 w 204405"/>
                  <a:gd name="connsiteY9" fmla="*/ 687994 h 687994"/>
                  <a:gd name="connsiteX10" fmla="*/ 29935 w 204405"/>
                  <a:gd name="connsiteY10" fmla="*/ 658059 h 687994"/>
                  <a:gd name="connsiteX11" fmla="*/ 0 w 204405"/>
                  <a:gd name="connsiteY11" fmla="*/ 585791 h 687994"/>
                  <a:gd name="connsiteX12" fmla="*/ 0 w 204405"/>
                  <a:gd name="connsiteY12" fmla="*/ 102203 h 687994"/>
                  <a:gd name="connsiteX0-1" fmla="*/ 0 w 204406"/>
                  <a:gd name="connsiteY0-2" fmla="*/ 102203 h 687995"/>
                  <a:gd name="connsiteX1-3" fmla="*/ 29935 w 204406"/>
                  <a:gd name="connsiteY1-4" fmla="*/ 29935 h 687995"/>
                  <a:gd name="connsiteX2-5" fmla="*/ 102204 w 204406"/>
                  <a:gd name="connsiteY2-6" fmla="*/ 1 h 687995"/>
                  <a:gd name="connsiteX3-7" fmla="*/ 102203 w 204406"/>
                  <a:gd name="connsiteY3-8" fmla="*/ 0 h 687995"/>
                  <a:gd name="connsiteX4-9" fmla="*/ 174471 w 204406"/>
                  <a:gd name="connsiteY4-10" fmla="*/ 29935 h 687995"/>
                  <a:gd name="connsiteX5-11" fmla="*/ 204405 w 204406"/>
                  <a:gd name="connsiteY5-12" fmla="*/ 102204 h 687995"/>
                  <a:gd name="connsiteX6-13" fmla="*/ 204405 w 204406"/>
                  <a:gd name="connsiteY6-14" fmla="*/ 585792 h 687995"/>
                  <a:gd name="connsiteX7-15" fmla="*/ 174470 w 204406"/>
                  <a:gd name="connsiteY7-16" fmla="*/ 658060 h 687995"/>
                  <a:gd name="connsiteX8-17" fmla="*/ 102202 w 204406"/>
                  <a:gd name="connsiteY8-18" fmla="*/ 687995 h 687995"/>
                  <a:gd name="connsiteX9-19" fmla="*/ 102203 w 204406"/>
                  <a:gd name="connsiteY9-20" fmla="*/ 687994 h 687995"/>
                  <a:gd name="connsiteX10-21" fmla="*/ 29935 w 204406"/>
                  <a:gd name="connsiteY10-22" fmla="*/ 658059 h 687995"/>
                  <a:gd name="connsiteX11-23" fmla="*/ 0 w 204406"/>
                  <a:gd name="connsiteY11-24" fmla="*/ 585791 h 687995"/>
                  <a:gd name="connsiteX12-25" fmla="*/ 0 w 204406"/>
                  <a:gd name="connsiteY12-26" fmla="*/ 102203 h 687995"/>
                  <a:gd name="connsiteX0-27" fmla="*/ 0 w 204406"/>
                  <a:gd name="connsiteY0-28" fmla="*/ 102203 h 687995"/>
                  <a:gd name="connsiteX1-29" fmla="*/ 29935 w 204406"/>
                  <a:gd name="connsiteY1-30" fmla="*/ 29935 h 687995"/>
                  <a:gd name="connsiteX2-31" fmla="*/ 102204 w 204406"/>
                  <a:gd name="connsiteY2-32" fmla="*/ 1 h 687995"/>
                  <a:gd name="connsiteX3-33" fmla="*/ 102203 w 204406"/>
                  <a:gd name="connsiteY3-34" fmla="*/ 0 h 687995"/>
                  <a:gd name="connsiteX4-35" fmla="*/ 174471 w 204406"/>
                  <a:gd name="connsiteY4-36" fmla="*/ 29935 h 687995"/>
                  <a:gd name="connsiteX5-37" fmla="*/ 204405 w 204406"/>
                  <a:gd name="connsiteY5-38" fmla="*/ 102204 h 687995"/>
                  <a:gd name="connsiteX6-39" fmla="*/ 204405 w 204406"/>
                  <a:gd name="connsiteY6-40" fmla="*/ 585792 h 687995"/>
                  <a:gd name="connsiteX7-41" fmla="*/ 174470 w 204406"/>
                  <a:gd name="connsiteY7-42" fmla="*/ 658060 h 687995"/>
                  <a:gd name="connsiteX8-43" fmla="*/ 102202 w 204406"/>
                  <a:gd name="connsiteY8-44" fmla="*/ 687995 h 687995"/>
                  <a:gd name="connsiteX9-45" fmla="*/ 102203 w 204406"/>
                  <a:gd name="connsiteY9-46" fmla="*/ 687994 h 687995"/>
                  <a:gd name="connsiteX10-47" fmla="*/ 29935 w 204406"/>
                  <a:gd name="connsiteY10-48" fmla="*/ 658059 h 687995"/>
                  <a:gd name="connsiteX11-49" fmla="*/ 0 w 204406"/>
                  <a:gd name="connsiteY11-50" fmla="*/ 585791 h 687995"/>
                  <a:gd name="connsiteX12-51" fmla="*/ 0 w 204406"/>
                  <a:gd name="connsiteY12-52" fmla="*/ 102203 h 687995"/>
                  <a:gd name="connsiteX0-53" fmla="*/ 0 w 258685"/>
                  <a:gd name="connsiteY0-54" fmla="*/ 102203 h 687995"/>
                  <a:gd name="connsiteX1-55" fmla="*/ 29935 w 258685"/>
                  <a:gd name="connsiteY1-56" fmla="*/ 29935 h 687995"/>
                  <a:gd name="connsiteX2-57" fmla="*/ 102204 w 258685"/>
                  <a:gd name="connsiteY2-58" fmla="*/ 1 h 687995"/>
                  <a:gd name="connsiteX3-59" fmla="*/ 102203 w 258685"/>
                  <a:gd name="connsiteY3-60" fmla="*/ 0 h 687995"/>
                  <a:gd name="connsiteX4-61" fmla="*/ 174471 w 258685"/>
                  <a:gd name="connsiteY4-62" fmla="*/ 29935 h 687995"/>
                  <a:gd name="connsiteX5-63" fmla="*/ 204405 w 258685"/>
                  <a:gd name="connsiteY5-64" fmla="*/ 102204 h 687995"/>
                  <a:gd name="connsiteX6-65" fmla="*/ 204405 w 258685"/>
                  <a:gd name="connsiteY6-66" fmla="*/ 585792 h 687995"/>
                  <a:gd name="connsiteX7-67" fmla="*/ 174470 w 258685"/>
                  <a:gd name="connsiteY7-68" fmla="*/ 658060 h 687995"/>
                  <a:gd name="connsiteX8-69" fmla="*/ 102202 w 258685"/>
                  <a:gd name="connsiteY8-70" fmla="*/ 687995 h 687995"/>
                  <a:gd name="connsiteX9-71" fmla="*/ 102203 w 258685"/>
                  <a:gd name="connsiteY9-72" fmla="*/ 687994 h 687995"/>
                  <a:gd name="connsiteX10-73" fmla="*/ 29935 w 258685"/>
                  <a:gd name="connsiteY10-74" fmla="*/ 658059 h 687995"/>
                  <a:gd name="connsiteX11-75" fmla="*/ 0 w 258685"/>
                  <a:gd name="connsiteY11-76" fmla="*/ 585791 h 687995"/>
                  <a:gd name="connsiteX12-77" fmla="*/ 0 w 258685"/>
                  <a:gd name="connsiteY12-78" fmla="*/ 102203 h 687995"/>
                  <a:gd name="connsiteX0-79" fmla="*/ 0 w 258685"/>
                  <a:gd name="connsiteY0-80" fmla="*/ 102203 h 687995"/>
                  <a:gd name="connsiteX1-81" fmla="*/ 29935 w 258685"/>
                  <a:gd name="connsiteY1-82" fmla="*/ 29935 h 687995"/>
                  <a:gd name="connsiteX2-83" fmla="*/ 102204 w 258685"/>
                  <a:gd name="connsiteY2-84" fmla="*/ 1 h 687995"/>
                  <a:gd name="connsiteX3-85" fmla="*/ 102203 w 258685"/>
                  <a:gd name="connsiteY3-86" fmla="*/ 0 h 687995"/>
                  <a:gd name="connsiteX4-87" fmla="*/ 174471 w 258685"/>
                  <a:gd name="connsiteY4-88" fmla="*/ 29935 h 687995"/>
                  <a:gd name="connsiteX5-89" fmla="*/ 204405 w 258685"/>
                  <a:gd name="connsiteY5-90" fmla="*/ 102204 h 687995"/>
                  <a:gd name="connsiteX6-91" fmla="*/ 204405 w 258685"/>
                  <a:gd name="connsiteY6-92" fmla="*/ 585792 h 687995"/>
                  <a:gd name="connsiteX7-93" fmla="*/ 174470 w 258685"/>
                  <a:gd name="connsiteY7-94" fmla="*/ 658060 h 687995"/>
                  <a:gd name="connsiteX8-95" fmla="*/ 102202 w 258685"/>
                  <a:gd name="connsiteY8-96" fmla="*/ 687995 h 687995"/>
                  <a:gd name="connsiteX9-97" fmla="*/ 102203 w 258685"/>
                  <a:gd name="connsiteY9-98" fmla="*/ 687994 h 687995"/>
                  <a:gd name="connsiteX10-99" fmla="*/ 29935 w 258685"/>
                  <a:gd name="connsiteY10-100" fmla="*/ 658059 h 687995"/>
                  <a:gd name="connsiteX11-101" fmla="*/ 0 w 258685"/>
                  <a:gd name="connsiteY11-102" fmla="*/ 585791 h 687995"/>
                  <a:gd name="connsiteX12-103" fmla="*/ 0 w 258685"/>
                  <a:gd name="connsiteY12-104" fmla="*/ 102203 h 6879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258685" h="687995">
                    <a:moveTo>
                      <a:pt x="0" y="102203"/>
                    </a:moveTo>
                    <a:cubicBezTo>
                      <a:pt x="0" y="75097"/>
                      <a:pt x="10768" y="49101"/>
                      <a:pt x="29935" y="29935"/>
                    </a:cubicBezTo>
                    <a:cubicBezTo>
                      <a:pt x="49102" y="10768"/>
                      <a:pt x="75098" y="0"/>
                      <a:pt x="102204" y="1"/>
                    </a:cubicBezTo>
                    <a:lnTo>
                      <a:pt x="102203" y="0"/>
                    </a:lnTo>
                    <a:cubicBezTo>
                      <a:pt x="129309" y="0"/>
                      <a:pt x="155305" y="10768"/>
                      <a:pt x="174471" y="29935"/>
                    </a:cubicBezTo>
                    <a:cubicBezTo>
                      <a:pt x="193638" y="49102"/>
                      <a:pt x="204406" y="75098"/>
                      <a:pt x="204405" y="102204"/>
                    </a:cubicBezTo>
                    <a:cubicBezTo>
                      <a:pt x="258685" y="310534"/>
                      <a:pt x="251067" y="485206"/>
                      <a:pt x="204405" y="585792"/>
                    </a:cubicBezTo>
                    <a:cubicBezTo>
                      <a:pt x="204405" y="612898"/>
                      <a:pt x="193637" y="638894"/>
                      <a:pt x="174470" y="658060"/>
                    </a:cubicBezTo>
                    <a:cubicBezTo>
                      <a:pt x="155303" y="677227"/>
                      <a:pt x="129307" y="687995"/>
                      <a:pt x="102202" y="687995"/>
                    </a:cubicBezTo>
                    <a:lnTo>
                      <a:pt x="102203" y="687994"/>
                    </a:lnTo>
                    <a:cubicBezTo>
                      <a:pt x="75097" y="687994"/>
                      <a:pt x="49101" y="677226"/>
                      <a:pt x="29935" y="658059"/>
                    </a:cubicBezTo>
                    <a:cubicBezTo>
                      <a:pt x="10768" y="638892"/>
                      <a:pt x="0" y="612896"/>
                      <a:pt x="0" y="585791"/>
                    </a:cubicBezTo>
                    <a:cubicBezTo>
                      <a:pt x="68186" y="466109"/>
                      <a:pt x="68187" y="310533"/>
                      <a:pt x="0" y="102203"/>
                    </a:cubicBezTo>
                    <a:close/>
                  </a:path>
                </a:pathLst>
              </a:custGeom>
              <a:solidFill>
                <a:sysClr val="windowText" lastClr="000000">
                  <a:lumMod val="50000"/>
                  <a:lumOff val="50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0D0D"/>
                  </a:solidFill>
                  <a:effectLst/>
                  <a:uLnTx/>
                  <a:uFillTx/>
                  <a:ea typeface="MS PGothic" panose="020B0600070205080204" pitchFamily="-112" charset="-128"/>
                </a:endParaRPr>
              </a:p>
            </p:txBody>
          </p:sp>
        </p:grpSp>
      </p:grpSp>
    </p:spTree>
    <p:extLst>
      <p:ext uri="{BB962C8B-B14F-4D97-AF65-F5344CB8AC3E}">
        <p14:creationId xmlns:p14="http://schemas.microsoft.com/office/powerpoint/2010/main" val="56045315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D0B11042-DE55-484D-A87F-3D93C71FAB6C}"/>
              </a:ext>
            </a:extLst>
          </p:cNvPr>
          <p:cNvGrpSpPr/>
          <p:nvPr/>
        </p:nvGrpSpPr>
        <p:grpSpPr>
          <a:xfrm>
            <a:off x="412072" y="1539783"/>
            <a:ext cx="11394685" cy="4721183"/>
            <a:chOff x="797315" y="1710337"/>
            <a:chExt cx="8170609" cy="3499894"/>
          </a:xfrm>
        </p:grpSpPr>
        <p:sp>
          <p:nvSpPr>
            <p:cNvPr id="5" name="圆角矩形 4">
              <a:extLst>
                <a:ext uri="{FF2B5EF4-FFF2-40B4-BE49-F238E27FC236}">
                  <a16:creationId xmlns:a16="http://schemas.microsoft.com/office/drawing/2014/main" xmlns="" id="{F3B9D62C-01D4-E548-AC02-707FC9D244B8}"/>
                </a:ext>
              </a:extLst>
            </p:cNvPr>
            <p:cNvSpPr/>
            <p:nvPr/>
          </p:nvSpPr>
          <p:spPr>
            <a:xfrm>
              <a:off x="1340419" y="1710337"/>
              <a:ext cx="7420768" cy="681988"/>
            </a:xfrm>
            <a:prstGeom prst="roundRect">
              <a:avLst/>
            </a:prstGeom>
            <a:no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 name="圆角矩形 5">
              <a:extLst>
                <a:ext uri="{FF2B5EF4-FFF2-40B4-BE49-F238E27FC236}">
                  <a16:creationId xmlns:a16="http://schemas.microsoft.com/office/drawing/2014/main" xmlns="" id="{F36B36F7-E6A2-5B4B-9ED7-4C88624A256F}"/>
                </a:ext>
              </a:extLst>
            </p:cNvPr>
            <p:cNvSpPr/>
            <p:nvPr/>
          </p:nvSpPr>
          <p:spPr>
            <a:xfrm>
              <a:off x="797315" y="1809654"/>
              <a:ext cx="1303921" cy="481781"/>
            </a:xfrm>
            <a:prstGeom prst="roundRect">
              <a:avLst/>
            </a:prstGeom>
            <a:solidFill>
              <a:srgbClr val="399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200" dirty="0">
                  <a:solidFill>
                    <a:schemeClr val="tx1"/>
                  </a:solidFill>
                  <a:latin typeface="Arial" panose="020B0604020202020204" pitchFamily="34" charset="0"/>
                  <a:cs typeface="Arial" panose="020B0604020202020204" pitchFamily="34" charset="0"/>
                </a:rPr>
                <a:t>主要目标</a:t>
              </a:r>
            </a:p>
          </p:txBody>
        </p:sp>
        <p:sp>
          <p:nvSpPr>
            <p:cNvPr id="7" name="文本框 6">
              <a:extLst>
                <a:ext uri="{FF2B5EF4-FFF2-40B4-BE49-F238E27FC236}">
                  <a16:creationId xmlns:a16="http://schemas.microsoft.com/office/drawing/2014/main" xmlns="" id="{8C71BA47-E9DF-7D4C-91ED-E322000F1CB5}"/>
                </a:ext>
              </a:extLst>
            </p:cNvPr>
            <p:cNvSpPr txBox="1"/>
            <p:nvPr/>
          </p:nvSpPr>
          <p:spPr>
            <a:xfrm>
              <a:off x="2331150" y="1780555"/>
              <a:ext cx="6322141" cy="519588"/>
            </a:xfrm>
            <a:prstGeom prst="rect">
              <a:avLst/>
            </a:prstGeom>
            <a:noFill/>
          </p:spPr>
          <p:txBody>
            <a:bodyPr wrap="square" rtlCol="0">
              <a:spAutoFit/>
            </a:bodyPr>
            <a:lstStyle/>
            <a:p>
              <a:pPr>
                <a:lnSpc>
                  <a:spcPct val="130000"/>
                </a:lnSpc>
              </a:pPr>
              <a:r>
                <a:rPr kumimoji="1" lang="zh-CN" altLang="en-US" sz="1600" b="1" dirty="0">
                  <a:latin typeface="Arial" panose="020B0604020202020204" pitchFamily="34" charset="0"/>
                  <a:cs typeface="Arial" panose="020B0604020202020204" pitchFamily="34" charset="0"/>
                </a:rPr>
                <a:t>形成下一代互联网自主技术体系和产业生态，建成全球最大规模的</a:t>
              </a:r>
              <a:r>
                <a:rPr kumimoji="1" lang="en-US" altLang="zh-CN" sz="1600" b="1" dirty="0">
                  <a:latin typeface="Arial" panose="020B0604020202020204" pitchFamily="34" charset="0"/>
                  <a:cs typeface="Arial" panose="020B0604020202020204" pitchFamily="34" charset="0"/>
                </a:rPr>
                <a:t>IPv6</a:t>
              </a:r>
              <a:r>
                <a:rPr kumimoji="1" lang="zh-CN" altLang="en-US" sz="1600" b="1" dirty="0">
                  <a:latin typeface="Arial" panose="020B0604020202020204" pitchFamily="34" charset="0"/>
                  <a:cs typeface="Arial" panose="020B0604020202020204" pitchFamily="34" charset="0"/>
                </a:rPr>
                <a:t>商业应用网络，实现下一代互联网在经济社会各领域尝试整合应用，成为全球下一代互联网发展的重要主导力量。</a:t>
              </a:r>
            </a:p>
          </p:txBody>
        </p:sp>
        <p:sp>
          <p:nvSpPr>
            <p:cNvPr id="8" name="文本框 7">
              <a:extLst>
                <a:ext uri="{FF2B5EF4-FFF2-40B4-BE49-F238E27FC236}">
                  <a16:creationId xmlns:a16="http://schemas.microsoft.com/office/drawing/2014/main" xmlns="" id="{2F558582-A74C-8A47-8081-DFA53E72A141}"/>
                </a:ext>
              </a:extLst>
            </p:cNvPr>
            <p:cNvSpPr txBox="1"/>
            <p:nvPr/>
          </p:nvSpPr>
          <p:spPr>
            <a:xfrm>
              <a:off x="2331150" y="2520703"/>
              <a:ext cx="6322141" cy="1254880"/>
            </a:xfrm>
            <a:prstGeom prst="rect">
              <a:avLst/>
            </a:prstGeom>
            <a:noFill/>
          </p:spPr>
          <p:txBody>
            <a:bodyPr wrap="square" rtlCol="0">
              <a:spAutoFit/>
            </a:bodyPr>
            <a:lstStyle/>
            <a:p>
              <a:pPr marL="184150" indent="-184150">
                <a:lnSpc>
                  <a:spcPct val="130000"/>
                </a:lnSpc>
                <a:buFont typeface="AppleSymbols" charset="0"/>
                <a:buChar char="⎼"/>
              </a:pPr>
              <a:r>
                <a:rPr kumimoji="1" lang="zh-CN" altLang="en-US" sz="1600" b="1" dirty="0">
                  <a:latin typeface="Arial" panose="020B0604020202020204" pitchFamily="34" charset="0"/>
                  <a:cs typeface="Arial" panose="020B0604020202020204" pitchFamily="34" charset="0"/>
                </a:rPr>
                <a:t>加快互联网应用服务升级，不断丰富网络</a:t>
              </a:r>
              <a:r>
                <a:rPr kumimoji="1" lang="zh-CN" altLang="en-US" sz="1600" b="1" dirty="0" smtClean="0">
                  <a:latin typeface="Arial" panose="020B0604020202020204" pitchFamily="34" charset="0"/>
                  <a:cs typeface="Arial" panose="020B0604020202020204" pitchFamily="34" charset="0"/>
                </a:rPr>
                <a:t>信源  </a:t>
              </a:r>
              <a:r>
                <a:rPr kumimoji="1" lang="en-US" altLang="zh-CN" sz="1600" b="1" dirty="0" smtClean="0">
                  <a:latin typeface="Arial" panose="020B0604020202020204" pitchFamily="34" charset="0"/>
                  <a:cs typeface="Arial" panose="020B0604020202020204" pitchFamily="34" charset="0"/>
                </a:rPr>
                <a:t>2018</a:t>
              </a:r>
              <a:r>
                <a:rPr kumimoji="1" lang="zh-CN" altLang="en-US" sz="1600" b="1" dirty="0" smtClean="0">
                  <a:latin typeface="Arial" panose="020B0604020202020204" pitchFamily="34" charset="0"/>
                  <a:cs typeface="Arial" panose="020B0604020202020204" pitchFamily="34" charset="0"/>
                </a:rPr>
                <a:t>年</a:t>
              </a:r>
              <a:r>
                <a:rPr kumimoji="1" lang="en-US" altLang="zh-CN" sz="1600" b="1" dirty="0" smtClean="0">
                  <a:latin typeface="Arial" panose="020B0604020202020204" pitchFamily="34" charset="0"/>
                  <a:cs typeface="Arial" panose="020B0604020202020204" pitchFamily="34" charset="0"/>
                </a:rPr>
                <a:t>12</a:t>
              </a:r>
              <a:r>
                <a:rPr kumimoji="1" lang="zh-CN" altLang="en-US" sz="1600" b="1" dirty="0" smtClean="0">
                  <a:latin typeface="Arial" panose="020B0604020202020204" pitchFamily="34" charset="0"/>
                  <a:cs typeface="Arial" panose="020B0604020202020204" pitchFamily="34" charset="0"/>
                </a:rPr>
                <a:t>月</a:t>
              </a:r>
              <a:endParaRPr kumimoji="1" lang="en-US" altLang="zh-CN" sz="1600" b="1" dirty="0">
                <a:latin typeface="Arial" panose="020B0604020202020204" pitchFamily="34" charset="0"/>
                <a:cs typeface="Arial" panose="020B0604020202020204" pitchFamily="34" charset="0"/>
              </a:endParaRPr>
            </a:p>
            <a:p>
              <a:pPr marL="184150" indent="-184150">
                <a:lnSpc>
                  <a:spcPct val="130000"/>
                </a:lnSpc>
                <a:buFont typeface="AppleSymbols" charset="0"/>
                <a:buChar char="⎼"/>
              </a:pPr>
              <a:r>
                <a:rPr kumimoji="1" lang="zh-CN" altLang="en-US" sz="1600" b="1" dirty="0">
                  <a:latin typeface="Arial" panose="020B0604020202020204" pitchFamily="34" charset="0"/>
                  <a:cs typeface="Arial" panose="020B0604020202020204" pitchFamily="34" charset="0"/>
                </a:rPr>
                <a:t>开展网络基础设施改造，提升网络</a:t>
              </a:r>
              <a:r>
                <a:rPr kumimoji="1" lang="zh-CN" altLang="en-US" sz="1600" b="1" dirty="0" smtClean="0">
                  <a:latin typeface="Arial" panose="020B0604020202020204" pitchFamily="34" charset="0"/>
                  <a:cs typeface="Arial" panose="020B0604020202020204" pitchFamily="34" charset="0"/>
                </a:rPr>
                <a:t>服务水平 </a:t>
              </a:r>
              <a:r>
                <a:rPr kumimoji="1" lang="en-US" altLang="zh-CN" sz="1600" b="1" dirty="0" smtClean="0">
                  <a:latin typeface="Arial" panose="020B0604020202020204" pitchFamily="34" charset="0"/>
                  <a:cs typeface="Arial" panose="020B0604020202020204" pitchFamily="34" charset="0"/>
                </a:rPr>
                <a:t>2020</a:t>
              </a:r>
              <a:r>
                <a:rPr kumimoji="1" lang="zh-CN" altLang="en-US" sz="1600" b="1" dirty="0" smtClean="0">
                  <a:latin typeface="Arial" panose="020B0604020202020204" pitchFamily="34" charset="0"/>
                  <a:cs typeface="Arial" panose="020B0604020202020204" pitchFamily="34" charset="0"/>
                </a:rPr>
                <a:t>年</a:t>
              </a:r>
              <a:r>
                <a:rPr kumimoji="1" lang="en-US" altLang="zh-CN" sz="1600" b="1" dirty="0" smtClean="0">
                  <a:latin typeface="Arial" panose="020B0604020202020204" pitchFamily="34" charset="0"/>
                  <a:cs typeface="Arial" panose="020B0604020202020204" pitchFamily="34" charset="0"/>
                </a:rPr>
                <a:t>12</a:t>
              </a:r>
              <a:r>
                <a:rPr kumimoji="1" lang="zh-CN" altLang="en-US" sz="1600" b="1" dirty="0" smtClean="0">
                  <a:latin typeface="Arial" panose="020B0604020202020204" pitchFamily="34" charset="0"/>
                  <a:cs typeface="Arial" panose="020B0604020202020204" pitchFamily="34" charset="0"/>
                </a:rPr>
                <a:t>月</a:t>
              </a:r>
              <a:endParaRPr kumimoji="1" lang="en-US" altLang="zh-CN" sz="1600" b="1" dirty="0">
                <a:latin typeface="Arial" panose="020B0604020202020204" pitchFamily="34" charset="0"/>
                <a:cs typeface="Arial" panose="020B0604020202020204" pitchFamily="34" charset="0"/>
              </a:endParaRPr>
            </a:p>
            <a:p>
              <a:pPr marL="184150" indent="-184150">
                <a:lnSpc>
                  <a:spcPct val="130000"/>
                </a:lnSpc>
                <a:buFont typeface="AppleSymbols" charset="0"/>
                <a:buChar char="⎼"/>
              </a:pPr>
              <a:r>
                <a:rPr kumimoji="1" lang="zh-CN" altLang="en-US" sz="1600" b="1" dirty="0">
                  <a:latin typeface="Arial" panose="020B0604020202020204" pitchFamily="34" charset="0"/>
                  <a:cs typeface="Arial" panose="020B0604020202020204" pitchFamily="34" charset="0"/>
                </a:rPr>
                <a:t>加快应用基础设施改造，优化流量调度</a:t>
              </a:r>
              <a:r>
                <a:rPr kumimoji="1" lang="zh-CN" altLang="en-US" sz="1600" b="1" dirty="0" smtClean="0">
                  <a:latin typeface="Arial" panose="020B0604020202020204" pitchFamily="34" charset="0"/>
                  <a:cs typeface="Arial" panose="020B0604020202020204" pitchFamily="34" charset="0"/>
                </a:rPr>
                <a:t>能力 </a:t>
              </a:r>
              <a:r>
                <a:rPr kumimoji="1" lang="en-US" altLang="zh-CN" sz="1600" b="1" dirty="0" smtClean="0">
                  <a:latin typeface="Arial" panose="020B0604020202020204" pitchFamily="34" charset="0"/>
                  <a:cs typeface="Arial" panose="020B0604020202020204" pitchFamily="34" charset="0"/>
                </a:rPr>
                <a:t>2025</a:t>
              </a:r>
              <a:r>
                <a:rPr kumimoji="1" lang="zh-CN" altLang="en-US" sz="1600" b="1" dirty="0" smtClean="0">
                  <a:latin typeface="Arial" panose="020B0604020202020204" pitchFamily="34" charset="0"/>
                  <a:cs typeface="Arial" panose="020B0604020202020204" pitchFamily="34" charset="0"/>
                </a:rPr>
                <a:t>年</a:t>
              </a:r>
              <a:r>
                <a:rPr kumimoji="1" lang="en-US" altLang="zh-CN" sz="1600" b="1" dirty="0" smtClean="0">
                  <a:latin typeface="Arial" panose="020B0604020202020204" pitchFamily="34" charset="0"/>
                  <a:cs typeface="Arial" panose="020B0604020202020204" pitchFamily="34" charset="0"/>
                </a:rPr>
                <a:t>12</a:t>
              </a:r>
              <a:r>
                <a:rPr kumimoji="1" lang="zh-CN" altLang="en-US" sz="1600" b="1" dirty="0" smtClean="0">
                  <a:latin typeface="Arial" panose="020B0604020202020204" pitchFamily="34" charset="0"/>
                  <a:cs typeface="Arial" panose="020B0604020202020204" pitchFamily="34" charset="0"/>
                </a:rPr>
                <a:t>月</a:t>
              </a:r>
              <a:endParaRPr kumimoji="1" lang="en-US" altLang="zh-CN" sz="1600" b="1" dirty="0">
                <a:latin typeface="Arial" panose="020B0604020202020204" pitchFamily="34" charset="0"/>
                <a:cs typeface="Arial" panose="020B0604020202020204" pitchFamily="34" charset="0"/>
              </a:endParaRPr>
            </a:p>
            <a:p>
              <a:pPr marL="184150" indent="-184150">
                <a:lnSpc>
                  <a:spcPct val="130000"/>
                </a:lnSpc>
                <a:buFont typeface="AppleSymbols" charset="0"/>
                <a:buChar char="⎼"/>
              </a:pPr>
              <a:r>
                <a:rPr kumimoji="1" lang="zh-CN" altLang="en-US" sz="1600" b="1" dirty="0">
                  <a:latin typeface="Arial" panose="020B0604020202020204" pitchFamily="34" charset="0"/>
                  <a:cs typeface="Arial" panose="020B0604020202020204" pitchFamily="34" charset="0"/>
                </a:rPr>
                <a:t>强化网络安全保障，维护国家网络安全</a:t>
              </a:r>
              <a:endParaRPr kumimoji="1" lang="en-US" altLang="zh-CN" sz="1600" b="1" dirty="0">
                <a:latin typeface="Arial" panose="020B0604020202020204" pitchFamily="34" charset="0"/>
                <a:cs typeface="Arial" panose="020B0604020202020204" pitchFamily="34" charset="0"/>
              </a:endParaRPr>
            </a:p>
            <a:p>
              <a:pPr marL="184150" indent="-184150">
                <a:lnSpc>
                  <a:spcPct val="130000"/>
                </a:lnSpc>
                <a:buFont typeface="AppleSymbols" charset="0"/>
                <a:buChar char="⎼"/>
              </a:pPr>
              <a:r>
                <a:rPr kumimoji="1" lang="zh-CN" altLang="en-US" sz="1600" b="1" dirty="0">
                  <a:latin typeface="Arial" panose="020B0604020202020204" pitchFamily="34" charset="0"/>
                  <a:cs typeface="Arial" panose="020B0604020202020204" pitchFamily="34" charset="0"/>
                </a:rPr>
                <a:t>突破关键前沿技术，构建自主技术产业生态</a:t>
              </a:r>
            </a:p>
          </p:txBody>
        </p:sp>
        <p:sp>
          <p:nvSpPr>
            <p:cNvPr id="9" name="文本框 8">
              <a:extLst>
                <a:ext uri="{FF2B5EF4-FFF2-40B4-BE49-F238E27FC236}">
                  <a16:creationId xmlns:a16="http://schemas.microsoft.com/office/drawing/2014/main" xmlns="" id="{FCE83511-8F98-1A4F-AFC6-79701880E83B}"/>
                </a:ext>
              </a:extLst>
            </p:cNvPr>
            <p:cNvSpPr txBox="1"/>
            <p:nvPr/>
          </p:nvSpPr>
          <p:spPr>
            <a:xfrm>
              <a:off x="2331150" y="3955351"/>
              <a:ext cx="6636774" cy="1254880"/>
            </a:xfrm>
            <a:prstGeom prst="rect">
              <a:avLst/>
            </a:prstGeom>
            <a:noFill/>
          </p:spPr>
          <p:txBody>
            <a:bodyPr wrap="square" rtlCol="0">
              <a:spAutoFit/>
            </a:bodyPr>
            <a:lstStyle>
              <a:defPPr>
                <a:defRPr lang="zh-CN"/>
              </a:defPPr>
              <a:lvl1pPr marL="184150" indent="-184150">
                <a:buFont typeface="AppleSymbols" charset="0"/>
                <a:buChar char="⎼"/>
                <a:defRPr kumimoji="1" sz="1200"/>
              </a:lvl1pPr>
            </a:lstStyle>
            <a:p>
              <a:pPr>
                <a:lnSpc>
                  <a:spcPct val="130000"/>
                </a:lnSpc>
              </a:pPr>
              <a:r>
                <a:rPr lang="zh-CN" altLang="en-US" sz="1600" b="1" dirty="0">
                  <a:latin typeface="Arial" panose="020B0604020202020204" pitchFamily="34" charset="0"/>
                  <a:cs typeface="Arial" panose="020B0604020202020204" pitchFamily="34" charset="0"/>
                </a:rPr>
                <a:t>互联网应用（典型应用升级，政府、媒体、央企网站</a:t>
              </a:r>
              <a:r>
                <a:rPr lang="en-US" altLang="zh-CN" sz="1600" b="1" dirty="0">
                  <a:latin typeface="Arial" panose="020B0604020202020204" pitchFamily="34" charset="0"/>
                  <a:cs typeface="Arial" panose="020B0604020202020204" pitchFamily="34" charset="0"/>
                </a:rPr>
                <a:t>IPv6</a:t>
              </a:r>
              <a:r>
                <a:rPr lang="zh-CN" altLang="en-US" sz="1600" b="1" dirty="0">
                  <a:latin typeface="Arial" panose="020B0604020202020204" pitchFamily="34" charset="0"/>
                  <a:cs typeface="Arial" panose="020B0604020202020204" pitchFamily="34" charset="0"/>
                </a:rPr>
                <a:t>改造，新型智慧城市</a:t>
              </a:r>
              <a:r>
                <a:rPr lang="en-US" altLang="zh-CN" sz="1600" b="1" dirty="0">
                  <a:latin typeface="Arial" panose="020B0604020202020204" pitchFamily="34" charset="0"/>
                  <a:cs typeface="Arial" panose="020B0604020202020204" pitchFamily="34" charset="0"/>
                </a:rPr>
                <a:t>IPv6</a:t>
              </a:r>
              <a:r>
                <a:rPr lang="zh-CN" altLang="en-US" sz="1600" b="1" dirty="0">
                  <a:latin typeface="Arial" panose="020B0604020202020204" pitchFamily="34" charset="0"/>
                  <a:cs typeface="Arial" panose="020B0604020202020204" pitchFamily="34" charset="0"/>
                </a:rPr>
                <a:t>应用等）</a:t>
              </a:r>
              <a:endParaRPr lang="en-US" altLang="zh-CN" sz="1600" b="1" dirty="0">
                <a:latin typeface="Arial" panose="020B0604020202020204" pitchFamily="34" charset="0"/>
                <a:cs typeface="Arial" panose="020B0604020202020204" pitchFamily="34" charset="0"/>
              </a:endParaRPr>
            </a:p>
            <a:p>
              <a:pPr>
                <a:lnSpc>
                  <a:spcPct val="130000"/>
                </a:lnSpc>
              </a:pPr>
              <a:r>
                <a:rPr lang="zh-CN" altLang="en-US" sz="1600" b="1" dirty="0">
                  <a:latin typeface="Arial" panose="020B0604020202020204" pitchFamily="34" charset="0"/>
                  <a:cs typeface="Arial" panose="020B0604020202020204" pitchFamily="34" charset="0"/>
                </a:rPr>
                <a:t>网络基础设施（骨干网</a:t>
              </a:r>
              <a:r>
                <a:rPr lang="en-US" altLang="zh-CN" sz="1600" b="1" dirty="0">
                  <a:latin typeface="Arial" panose="020B0604020202020204" pitchFamily="34" charset="0"/>
                  <a:cs typeface="Arial" panose="020B0604020202020204" pitchFamily="34" charset="0"/>
                </a:rPr>
                <a:t>IPv6</a:t>
              </a:r>
              <a:r>
                <a:rPr lang="zh-CN" altLang="en-US" sz="1600" b="1" dirty="0">
                  <a:latin typeface="Arial" panose="020B0604020202020204" pitchFamily="34" charset="0"/>
                  <a:cs typeface="Arial" panose="020B0604020202020204" pitchFamily="34" charset="0"/>
                </a:rPr>
                <a:t>互联互通，城域网和接入网改造，</a:t>
              </a:r>
              <a:r>
                <a:rPr lang="en-US" altLang="zh-CN" sz="1600" b="1" dirty="0">
                  <a:latin typeface="Arial" panose="020B0604020202020204" pitchFamily="34" charset="0"/>
                  <a:cs typeface="Arial" panose="020B0604020202020204" pitchFamily="34" charset="0"/>
                </a:rPr>
                <a:t>IPv6</a:t>
              </a:r>
              <a:r>
                <a:rPr lang="zh-CN" altLang="en-US" sz="1600" b="1" dirty="0">
                  <a:latin typeface="Arial" panose="020B0604020202020204" pitchFamily="34" charset="0"/>
                  <a:cs typeface="Arial" panose="020B0604020202020204" pitchFamily="34" charset="0"/>
                </a:rPr>
                <a:t>网络国际出入口建设等）</a:t>
              </a:r>
              <a:endParaRPr lang="en-US" altLang="zh-CN" sz="1600" b="1" dirty="0">
                <a:latin typeface="Arial" panose="020B0604020202020204" pitchFamily="34" charset="0"/>
                <a:cs typeface="Arial" panose="020B0604020202020204" pitchFamily="34" charset="0"/>
              </a:endParaRPr>
            </a:p>
            <a:p>
              <a:pPr>
                <a:lnSpc>
                  <a:spcPct val="130000"/>
                </a:lnSpc>
              </a:pPr>
              <a:r>
                <a:rPr lang="zh-CN" altLang="en-US" sz="1600" b="1" dirty="0">
                  <a:latin typeface="Arial" panose="020B0604020202020204" pitchFamily="34" charset="0"/>
                  <a:cs typeface="Arial" panose="020B0604020202020204" pitchFamily="34" charset="0"/>
                </a:rPr>
                <a:t>应用基础设施（超大型数据中心和域名系统</a:t>
              </a:r>
              <a:r>
                <a:rPr lang="en-US" altLang="zh-CN" sz="1600" b="1" dirty="0">
                  <a:latin typeface="Arial" panose="020B0604020202020204" pitchFamily="34" charset="0"/>
                  <a:cs typeface="Arial" panose="020B0604020202020204" pitchFamily="34" charset="0"/>
                </a:rPr>
                <a:t>IPv6</a:t>
              </a:r>
              <a:r>
                <a:rPr lang="zh-CN" altLang="en-US" sz="1600" b="1" dirty="0">
                  <a:latin typeface="Arial" panose="020B0604020202020204" pitchFamily="34" charset="0"/>
                  <a:cs typeface="Arial" panose="020B0604020202020204" pitchFamily="34" charset="0"/>
                </a:rPr>
                <a:t>升级，</a:t>
              </a:r>
              <a:r>
                <a:rPr lang="en-US" altLang="zh-CN" sz="1600" b="1" dirty="0">
                  <a:latin typeface="Arial" panose="020B0604020202020204" pitchFamily="34" charset="0"/>
                  <a:cs typeface="Arial" panose="020B0604020202020204" pitchFamily="34" charset="0"/>
                </a:rPr>
                <a:t> IPv6</a:t>
              </a:r>
              <a:r>
                <a:rPr lang="zh-CN" altLang="en-US" sz="1600" b="1" dirty="0">
                  <a:latin typeface="Arial" panose="020B0604020202020204" pitchFamily="34" charset="0"/>
                  <a:cs typeface="Arial" panose="020B0604020202020204" pitchFamily="34" charset="0"/>
                </a:rPr>
                <a:t>发展监测平台建设等）</a:t>
              </a:r>
              <a:endParaRPr lang="en-US" altLang="zh-CN" sz="1600" b="1" dirty="0">
                <a:latin typeface="Arial" panose="020B0604020202020204" pitchFamily="34" charset="0"/>
                <a:cs typeface="Arial" panose="020B0604020202020204" pitchFamily="34" charset="0"/>
              </a:endParaRPr>
            </a:p>
            <a:p>
              <a:pPr>
                <a:lnSpc>
                  <a:spcPct val="130000"/>
                </a:lnSpc>
              </a:pPr>
              <a:r>
                <a:rPr lang="zh-CN" altLang="en-US" sz="1600" b="1" dirty="0">
                  <a:latin typeface="Arial" panose="020B0604020202020204" pitchFamily="34" charset="0"/>
                  <a:cs typeface="Arial" panose="020B0604020202020204" pitchFamily="34" charset="0"/>
                </a:rPr>
                <a:t>网络安全（</a:t>
              </a:r>
              <a:r>
                <a:rPr lang="en-US" altLang="zh-CN" sz="1600" b="1" dirty="0">
                  <a:latin typeface="Arial" panose="020B0604020202020204" pitchFamily="34" charset="0"/>
                  <a:cs typeface="Arial" panose="020B0604020202020204" pitchFamily="34" charset="0"/>
                </a:rPr>
                <a:t>IPv6</a:t>
              </a:r>
              <a:r>
                <a:rPr lang="zh-CN" altLang="en-US" sz="1600" b="1" dirty="0">
                  <a:latin typeface="Arial" panose="020B0604020202020204" pitchFamily="34" charset="0"/>
                  <a:cs typeface="Arial" panose="020B0604020202020204" pitchFamily="34" charset="0"/>
                </a:rPr>
                <a:t>网络安全提升计划）</a:t>
              </a:r>
              <a:endParaRPr lang="en-US" altLang="zh-CN" sz="1600" b="1" dirty="0">
                <a:latin typeface="Arial" panose="020B0604020202020204" pitchFamily="34" charset="0"/>
                <a:cs typeface="Arial" panose="020B0604020202020204" pitchFamily="34" charset="0"/>
              </a:endParaRPr>
            </a:p>
            <a:p>
              <a:pPr>
                <a:lnSpc>
                  <a:spcPct val="130000"/>
                </a:lnSpc>
              </a:pPr>
              <a:r>
                <a:rPr lang="zh-CN" altLang="en-US" sz="1600" b="1" dirty="0">
                  <a:latin typeface="Arial" panose="020B0604020202020204" pitchFamily="34" charset="0"/>
                  <a:cs typeface="Arial" panose="020B0604020202020204" pitchFamily="34" charset="0"/>
                </a:rPr>
                <a:t>关键前沿技术（下一代互联网技术创新项目）</a:t>
              </a:r>
              <a:endParaRPr lang="en-US" altLang="zh-CN" sz="1600" b="1" dirty="0">
                <a:latin typeface="Arial" panose="020B0604020202020204" pitchFamily="34" charset="0"/>
                <a:cs typeface="Arial" panose="020B0604020202020204" pitchFamily="34" charset="0"/>
              </a:endParaRPr>
            </a:p>
          </p:txBody>
        </p:sp>
        <p:sp>
          <p:nvSpPr>
            <p:cNvPr id="10" name="圆角矩形 9">
              <a:extLst>
                <a:ext uri="{FF2B5EF4-FFF2-40B4-BE49-F238E27FC236}">
                  <a16:creationId xmlns:a16="http://schemas.microsoft.com/office/drawing/2014/main" xmlns="" id="{D00DBDE9-729E-B145-B1F0-703FEEB59EAB}"/>
                </a:ext>
              </a:extLst>
            </p:cNvPr>
            <p:cNvSpPr/>
            <p:nvPr/>
          </p:nvSpPr>
          <p:spPr>
            <a:xfrm>
              <a:off x="1340419" y="2508411"/>
              <a:ext cx="7420768" cy="1285306"/>
            </a:xfrm>
            <a:prstGeom prst="roundRect">
              <a:avLst/>
            </a:prstGeom>
            <a:no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1" name="圆角矩形 10">
              <a:extLst>
                <a:ext uri="{FF2B5EF4-FFF2-40B4-BE49-F238E27FC236}">
                  <a16:creationId xmlns:a16="http://schemas.microsoft.com/office/drawing/2014/main" xmlns="" id="{93257B86-C08B-434D-A860-A223CAC8B811}"/>
                </a:ext>
              </a:extLst>
            </p:cNvPr>
            <p:cNvSpPr/>
            <p:nvPr/>
          </p:nvSpPr>
          <p:spPr>
            <a:xfrm>
              <a:off x="1340419" y="3916181"/>
              <a:ext cx="7420768" cy="1285306"/>
            </a:xfrm>
            <a:prstGeom prst="roundRect">
              <a:avLst/>
            </a:prstGeom>
            <a:noFill/>
            <a:ln>
              <a:solidFill>
                <a:srgbClr val="349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2" name="圆角矩形 11">
              <a:extLst>
                <a:ext uri="{FF2B5EF4-FFF2-40B4-BE49-F238E27FC236}">
                  <a16:creationId xmlns:a16="http://schemas.microsoft.com/office/drawing/2014/main" xmlns="" id="{BAD6A0B5-F420-CC4D-8DF4-D3D4E8C13446}"/>
                </a:ext>
              </a:extLst>
            </p:cNvPr>
            <p:cNvSpPr/>
            <p:nvPr/>
          </p:nvSpPr>
          <p:spPr>
            <a:xfrm>
              <a:off x="797315" y="2921332"/>
              <a:ext cx="1303921" cy="481781"/>
            </a:xfrm>
            <a:prstGeom prst="roundRect">
              <a:avLst/>
            </a:prstGeom>
            <a:solidFill>
              <a:srgbClr val="399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200" dirty="0">
                  <a:solidFill>
                    <a:schemeClr val="tx1"/>
                  </a:solidFill>
                  <a:latin typeface="Arial" panose="020B0604020202020204" pitchFamily="34" charset="0"/>
                  <a:cs typeface="Arial" panose="020B0604020202020204" pitchFamily="34" charset="0"/>
                </a:rPr>
                <a:t>重点任务</a:t>
              </a:r>
            </a:p>
          </p:txBody>
        </p:sp>
        <p:sp>
          <p:nvSpPr>
            <p:cNvPr id="13" name="圆角矩形 12">
              <a:extLst>
                <a:ext uri="{FF2B5EF4-FFF2-40B4-BE49-F238E27FC236}">
                  <a16:creationId xmlns:a16="http://schemas.microsoft.com/office/drawing/2014/main" xmlns="" id="{ADC5BE5C-E7D9-3B42-BD0C-6317ADAB0135}"/>
                </a:ext>
              </a:extLst>
            </p:cNvPr>
            <p:cNvSpPr/>
            <p:nvPr/>
          </p:nvSpPr>
          <p:spPr>
            <a:xfrm>
              <a:off x="807147" y="4378465"/>
              <a:ext cx="1303921" cy="481781"/>
            </a:xfrm>
            <a:prstGeom prst="roundRect">
              <a:avLst/>
            </a:prstGeom>
            <a:solidFill>
              <a:srgbClr val="399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200" dirty="0">
                  <a:solidFill>
                    <a:schemeClr val="tx1"/>
                  </a:solidFill>
                  <a:latin typeface="Arial" panose="020B0604020202020204" pitchFamily="34" charset="0"/>
                  <a:cs typeface="Arial" panose="020B0604020202020204" pitchFamily="34" charset="0"/>
                </a:rPr>
                <a:t>重点工作</a:t>
              </a:r>
            </a:p>
          </p:txBody>
        </p:sp>
      </p:grpSp>
      <p:sp>
        <p:nvSpPr>
          <p:cNvPr id="14" name="矩形 13">
            <a:extLst>
              <a:ext uri="{FF2B5EF4-FFF2-40B4-BE49-F238E27FC236}">
                <a16:creationId xmlns:a16="http://schemas.microsoft.com/office/drawing/2014/main" xmlns="" id="{4318C5D1-EE70-854C-A644-D7CE524654F3}"/>
              </a:ext>
            </a:extLst>
          </p:cNvPr>
          <p:cNvSpPr/>
          <p:nvPr/>
        </p:nvSpPr>
        <p:spPr>
          <a:xfrm>
            <a:off x="285093" y="335183"/>
            <a:ext cx="10774904" cy="538609"/>
          </a:xfrm>
          <a:prstGeom prst="rect">
            <a:avLst/>
          </a:prstGeom>
        </p:spPr>
        <p:txBody>
          <a:bodyPr wrap="square">
            <a:spAutoFit/>
          </a:bodyPr>
          <a:lstStyle/>
          <a:p>
            <a:r>
              <a:rPr lang="en-US" altLang="zh-CN" sz="2900" dirty="0">
                <a:solidFill>
                  <a:srgbClr val="12436D"/>
                </a:solidFill>
                <a:latin typeface="Microsoft YaHei" panose="020B0503020204020204" pitchFamily="34" charset="-122"/>
                <a:ea typeface="Microsoft YaHei" panose="020B0503020204020204" pitchFamily="34" charset="-122"/>
                <a:cs typeface="+mj-cs"/>
              </a:rPr>
              <a:t>《</a:t>
            </a:r>
            <a:r>
              <a:rPr lang="zh-CN" altLang="en-US" sz="2900" dirty="0">
                <a:solidFill>
                  <a:srgbClr val="12436D"/>
                </a:solidFill>
                <a:latin typeface="Microsoft YaHei" panose="020B0503020204020204" pitchFamily="34" charset="-122"/>
                <a:ea typeface="Microsoft YaHei" panose="020B0503020204020204" pitchFamily="34" charset="-122"/>
                <a:cs typeface="+mj-cs"/>
              </a:rPr>
              <a:t>推进互联网协议第六版</a:t>
            </a:r>
            <a:r>
              <a:rPr lang="en-US" altLang="zh-CN" sz="2900" dirty="0">
                <a:solidFill>
                  <a:srgbClr val="12436D"/>
                </a:solidFill>
                <a:latin typeface="Microsoft YaHei" panose="020B0503020204020204" pitchFamily="34" charset="-122"/>
                <a:ea typeface="Microsoft YaHei" panose="020B0503020204020204" pitchFamily="34" charset="-122"/>
                <a:cs typeface="+mj-cs"/>
              </a:rPr>
              <a:t>(IPv6)</a:t>
            </a:r>
            <a:r>
              <a:rPr lang="zh-CN" altLang="en-US" sz="2900" dirty="0">
                <a:solidFill>
                  <a:srgbClr val="12436D"/>
                </a:solidFill>
                <a:latin typeface="Microsoft YaHei" panose="020B0503020204020204" pitchFamily="34" charset="-122"/>
                <a:ea typeface="Microsoft YaHei" panose="020B0503020204020204" pitchFamily="34" charset="-122"/>
                <a:cs typeface="+mj-cs"/>
              </a:rPr>
              <a:t>规模部署行动计划</a:t>
            </a:r>
            <a:r>
              <a:rPr lang="en-US" altLang="zh-CN" sz="2900" dirty="0">
                <a:solidFill>
                  <a:srgbClr val="12436D"/>
                </a:solidFill>
                <a:latin typeface="Microsoft YaHei" panose="020B0503020204020204" pitchFamily="34" charset="-122"/>
                <a:ea typeface="Microsoft YaHei" panose="020B0503020204020204" pitchFamily="34" charset="-122"/>
                <a:cs typeface="+mj-cs"/>
              </a:rPr>
              <a:t>》(</a:t>
            </a:r>
            <a:r>
              <a:rPr lang="en-US" altLang="zh-Hans" sz="2900" dirty="0">
                <a:solidFill>
                  <a:srgbClr val="12436D"/>
                </a:solidFill>
                <a:latin typeface="Microsoft YaHei" panose="020B0503020204020204" pitchFamily="34" charset="-122"/>
                <a:ea typeface="Microsoft YaHei" panose="020B0503020204020204" pitchFamily="34" charset="-122"/>
                <a:cs typeface="+mj-cs"/>
              </a:rPr>
              <a:t>2017.11.26</a:t>
            </a:r>
            <a:r>
              <a:rPr lang="en-US" altLang="zh-CN" sz="2900" dirty="0">
                <a:solidFill>
                  <a:srgbClr val="12436D"/>
                </a:solidFill>
                <a:latin typeface="Microsoft YaHei" panose="020B0503020204020204" pitchFamily="34" charset="-122"/>
                <a:ea typeface="Microsoft YaHei" panose="020B0503020204020204" pitchFamily="34" charset="-122"/>
                <a:cs typeface="+mj-cs"/>
              </a:rPr>
              <a:t>)</a:t>
            </a:r>
            <a:endParaRPr lang="zh-CN" altLang="en-US" sz="2900" dirty="0">
              <a:solidFill>
                <a:srgbClr val="12436D"/>
              </a:solidFill>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170697663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1250DE-D4CC-1543-A292-D7777C8227ED}"/>
              </a:ext>
            </a:extLst>
          </p:cNvPr>
          <p:cNvSpPr>
            <a:spLocks noGrp="1"/>
          </p:cNvSpPr>
          <p:nvPr>
            <p:ph type="title"/>
          </p:nvPr>
        </p:nvSpPr>
        <p:spPr>
          <a:xfrm>
            <a:off x="412072" y="356248"/>
            <a:ext cx="9792102" cy="504885"/>
          </a:xfrm>
        </p:spPr>
        <p:txBody>
          <a:bodyPr>
            <a:normAutofit fontScale="90000"/>
          </a:bodyPr>
          <a:lstStyle/>
          <a:p>
            <a:r>
              <a:rPr lang="zh-Hans" altLang="en-US" dirty="0"/>
              <a:t>我国</a:t>
            </a:r>
            <a:r>
              <a:rPr lang="en-US" altLang="zh-Hans" dirty="0"/>
              <a:t>IPv6</a:t>
            </a:r>
            <a:r>
              <a:rPr lang="zh-Hans" altLang="en-US" dirty="0"/>
              <a:t>规模部署工作取得积极进展、成效显著</a:t>
            </a:r>
            <a:endParaRPr kumimoji="1" lang="zh-CN" altLang="en-US" dirty="0"/>
          </a:p>
        </p:txBody>
      </p:sp>
      <p:grpSp>
        <p:nvGrpSpPr>
          <p:cNvPr id="75" name="组合 74">
            <a:extLst>
              <a:ext uri="{FF2B5EF4-FFF2-40B4-BE49-F238E27FC236}">
                <a16:creationId xmlns:a16="http://schemas.microsoft.com/office/drawing/2014/main" xmlns="" id="{5710DC9A-9019-7C4E-91C4-3B88030E3DDF}"/>
              </a:ext>
            </a:extLst>
          </p:cNvPr>
          <p:cNvGrpSpPr/>
          <p:nvPr/>
        </p:nvGrpSpPr>
        <p:grpSpPr>
          <a:xfrm>
            <a:off x="653831" y="1326731"/>
            <a:ext cx="4980483" cy="925539"/>
            <a:chOff x="730031" y="1332470"/>
            <a:chExt cx="4980483" cy="925539"/>
          </a:xfrm>
        </p:grpSpPr>
        <p:sp>
          <p:nvSpPr>
            <p:cNvPr id="58" name="Freeform 5">
              <a:extLst>
                <a:ext uri="{FF2B5EF4-FFF2-40B4-BE49-F238E27FC236}">
                  <a16:creationId xmlns:a16="http://schemas.microsoft.com/office/drawing/2014/main" xmlns="" id="{817F85C9-257B-A544-9200-EFBDDCB2955D}"/>
                </a:ext>
              </a:extLst>
            </p:cNvPr>
            <p:cNvSpPr>
              <a:spLocks/>
            </p:cNvSpPr>
            <p:nvPr/>
          </p:nvSpPr>
          <p:spPr bwMode="auto">
            <a:xfrm>
              <a:off x="730031" y="1332470"/>
              <a:ext cx="4980483" cy="925539"/>
            </a:xfrm>
            <a:custGeom>
              <a:avLst/>
              <a:gdLst>
                <a:gd name="T0" fmla="*/ 0 w 3672"/>
                <a:gd name="T1" fmla="*/ 0 h 830"/>
                <a:gd name="T2" fmla="*/ 0 w 3672"/>
                <a:gd name="T3" fmla="*/ 291 h 830"/>
                <a:gd name="T4" fmla="*/ 565 w 3672"/>
                <a:gd name="T5" fmla="*/ 291 h 830"/>
                <a:gd name="T6" fmla="*/ 885 w 3672"/>
                <a:gd name="T7" fmla="*/ 830 h 830"/>
                <a:gd name="T8" fmla="*/ 3672 w 3672"/>
                <a:gd name="T9" fmla="*/ 830 h 830"/>
                <a:gd name="T10" fmla="*/ 3672 w 3672"/>
                <a:gd name="T11" fmla="*/ 0 h 830"/>
                <a:gd name="T12" fmla="*/ 0 w 3672"/>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3672" h="830">
                  <a:moveTo>
                    <a:pt x="0" y="0"/>
                  </a:moveTo>
                  <a:lnTo>
                    <a:pt x="0" y="291"/>
                  </a:lnTo>
                  <a:lnTo>
                    <a:pt x="565" y="291"/>
                  </a:lnTo>
                  <a:lnTo>
                    <a:pt x="885" y="830"/>
                  </a:lnTo>
                  <a:lnTo>
                    <a:pt x="3672" y="830"/>
                  </a:lnTo>
                  <a:lnTo>
                    <a:pt x="3672" y="0"/>
                  </a:lnTo>
                  <a:lnTo>
                    <a:pt x="0" y="0"/>
                  </a:lnTo>
                  <a:close/>
                </a:path>
              </a:pathLst>
            </a:custGeom>
            <a:solidFill>
              <a:schemeClr val="accent4">
                <a:lumMod val="60000"/>
                <a:lumOff val="40000"/>
              </a:schemeClr>
            </a:solidFill>
            <a:ln>
              <a:noFill/>
            </a:ln>
          </p:spPr>
          <p:txBody>
            <a:bodyPr vert="horz" wrap="square" lIns="1107000" tIns="34290" rIns="891000" bIns="34290" numCol="1" anchor="ctr" anchorCtr="0" compatLnSpc="1">
              <a:prstTxWarp prst="textNoShape">
                <a:avLst/>
              </a:prstTxWarp>
            </a:bodyPr>
            <a:lstStyle/>
            <a:p>
              <a:pPr defTabSz="685800" fontAlgn="auto">
                <a:lnSpc>
                  <a:spcPct val="150000"/>
                </a:lnSpc>
                <a:spcBef>
                  <a:spcPts val="0"/>
                </a:spcBef>
                <a:spcAft>
                  <a:spcPts val="0"/>
                </a:spcAft>
              </a:pPr>
              <a:endParaRPr lang="en-US" altLang="zh-CN" sz="1400" dirty="0">
                <a:latin typeface="微软雅黑" panose="020B0503020204020204" pitchFamily="34" charset="-122"/>
                <a:ea typeface="微软雅黑" panose="020B0503020204020204" pitchFamily="34" charset="-122"/>
              </a:endParaRPr>
            </a:p>
          </p:txBody>
        </p:sp>
        <p:cxnSp>
          <p:nvCxnSpPr>
            <p:cNvPr id="55" name="直接连接符 87">
              <a:extLst>
                <a:ext uri="{FF2B5EF4-FFF2-40B4-BE49-F238E27FC236}">
                  <a16:creationId xmlns:a16="http://schemas.microsoft.com/office/drawing/2014/main" xmlns="" id="{626A4758-F30F-4842-9B69-128DE4026A87}"/>
                </a:ext>
              </a:extLst>
            </p:cNvPr>
            <p:cNvCxnSpPr/>
            <p:nvPr/>
          </p:nvCxnSpPr>
          <p:spPr>
            <a:xfrm>
              <a:off x="4937800" y="1419528"/>
              <a:ext cx="0" cy="7560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xmlns="" id="{6440782F-84DD-6542-8E23-172FAEF269F2}"/>
                </a:ext>
              </a:extLst>
            </p:cNvPr>
            <p:cNvSpPr txBox="1"/>
            <p:nvPr/>
          </p:nvSpPr>
          <p:spPr>
            <a:xfrm>
              <a:off x="856731" y="1841422"/>
              <a:ext cx="576985" cy="369332"/>
            </a:xfrm>
            <a:prstGeom prst="rect">
              <a:avLst/>
            </a:prstGeom>
            <a:noFill/>
          </p:spPr>
          <p:txBody>
            <a:bodyPr wrap="square" rtlCol="0">
              <a:spAutoFit/>
            </a:bodyPr>
            <a:lstStyle/>
            <a:p>
              <a:pPr defTabSz="685800" fontAlgn="auto">
                <a:spcBef>
                  <a:spcPts val="0"/>
                </a:spcBef>
                <a:spcAft>
                  <a:spcPts val="0"/>
                </a:spcAft>
              </a:pPr>
              <a:r>
                <a:rPr lang="en-US" altLang="zh-CN" b="1" dirty="0">
                  <a:solidFill>
                    <a:srgbClr val="767779"/>
                  </a:solidFill>
                  <a:latin typeface="微软雅黑" panose="020B0503020204020204" pitchFamily="34" charset="-122"/>
                  <a:ea typeface="微软雅黑" panose="020B0503020204020204" pitchFamily="34" charset="-122"/>
                </a:rPr>
                <a:t>01</a:t>
              </a:r>
              <a:endParaRPr lang="zh-CN" altLang="en-US" b="1" dirty="0">
                <a:solidFill>
                  <a:srgbClr val="767779"/>
                </a:solidFill>
                <a:latin typeface="微软雅黑" panose="020B0503020204020204" pitchFamily="34" charset="-122"/>
                <a:ea typeface="微软雅黑" panose="020B0503020204020204" pitchFamily="34" charset="-122"/>
              </a:endParaRPr>
            </a:p>
          </p:txBody>
        </p:sp>
        <p:grpSp>
          <p:nvGrpSpPr>
            <p:cNvPr id="66" name="组合 65">
              <a:extLst>
                <a:ext uri="{FF2B5EF4-FFF2-40B4-BE49-F238E27FC236}">
                  <a16:creationId xmlns:a16="http://schemas.microsoft.com/office/drawing/2014/main" xmlns="" id="{BA67C9AB-1386-5B48-BC8C-A89BD1C239B8}"/>
                </a:ext>
              </a:extLst>
            </p:cNvPr>
            <p:cNvGrpSpPr/>
            <p:nvPr/>
          </p:nvGrpSpPr>
          <p:grpSpPr>
            <a:xfrm>
              <a:off x="5116813" y="1561205"/>
              <a:ext cx="460924" cy="454819"/>
              <a:chOff x="9389410" y="2029409"/>
              <a:chExt cx="518630" cy="454819"/>
            </a:xfrm>
          </p:grpSpPr>
          <p:sp>
            <p:nvSpPr>
              <p:cNvPr id="50" name="Freeform 15">
                <a:extLst>
                  <a:ext uri="{FF2B5EF4-FFF2-40B4-BE49-F238E27FC236}">
                    <a16:creationId xmlns:a16="http://schemas.microsoft.com/office/drawing/2014/main" xmlns="" id="{2124A69D-2F32-154B-B070-B507270D052C}"/>
                  </a:ext>
                </a:extLst>
              </p:cNvPr>
              <p:cNvSpPr>
                <a:spLocks noEditPoints="1"/>
              </p:cNvSpPr>
              <p:nvPr/>
            </p:nvSpPr>
            <p:spPr bwMode="auto">
              <a:xfrm>
                <a:off x="9389410" y="2029409"/>
                <a:ext cx="404107" cy="354806"/>
              </a:xfrm>
              <a:custGeom>
                <a:avLst/>
                <a:gdLst>
                  <a:gd name="T0" fmla="*/ 42 w 124"/>
                  <a:gd name="T1" fmla="*/ 19 h 124"/>
                  <a:gd name="T2" fmla="*/ 47 w 124"/>
                  <a:gd name="T3" fmla="*/ 18 h 124"/>
                  <a:gd name="T4" fmla="*/ 57 w 124"/>
                  <a:gd name="T5" fmla="*/ 1 h 124"/>
                  <a:gd name="T6" fmla="*/ 78 w 124"/>
                  <a:gd name="T7" fmla="*/ 17 h 124"/>
                  <a:gd name="T8" fmla="*/ 84 w 124"/>
                  <a:gd name="T9" fmla="*/ 19 h 124"/>
                  <a:gd name="T10" fmla="*/ 111 w 124"/>
                  <a:gd name="T11" fmla="*/ 22 h 124"/>
                  <a:gd name="T12" fmla="*/ 106 w 124"/>
                  <a:gd name="T13" fmla="*/ 42 h 124"/>
                  <a:gd name="T14" fmla="*/ 114 w 124"/>
                  <a:gd name="T15" fmla="*/ 48 h 124"/>
                  <a:gd name="T16" fmla="*/ 113 w 124"/>
                  <a:gd name="T17" fmla="*/ 76 h 124"/>
                  <a:gd name="T18" fmla="*/ 105 w 124"/>
                  <a:gd name="T19" fmla="*/ 82 h 124"/>
                  <a:gd name="T20" fmla="*/ 108 w 124"/>
                  <a:gd name="T21" fmla="*/ 105 h 124"/>
                  <a:gd name="T22" fmla="*/ 84 w 124"/>
                  <a:gd name="T23" fmla="*/ 105 h 124"/>
                  <a:gd name="T24" fmla="*/ 78 w 124"/>
                  <a:gd name="T25" fmla="*/ 107 h 124"/>
                  <a:gd name="T26" fmla="*/ 57 w 124"/>
                  <a:gd name="T27" fmla="*/ 123 h 124"/>
                  <a:gd name="T28" fmla="*/ 46 w 124"/>
                  <a:gd name="T29" fmla="*/ 106 h 124"/>
                  <a:gd name="T30" fmla="*/ 40 w 124"/>
                  <a:gd name="T31" fmla="*/ 107 h 124"/>
                  <a:gd name="T32" fmla="*/ 14 w 124"/>
                  <a:gd name="T33" fmla="*/ 103 h 124"/>
                  <a:gd name="T34" fmla="*/ 20 w 124"/>
                  <a:gd name="T35" fmla="*/ 82 h 124"/>
                  <a:gd name="T36" fmla="*/ 11 w 124"/>
                  <a:gd name="T37" fmla="*/ 77 h 124"/>
                  <a:gd name="T38" fmla="*/ 11 w 124"/>
                  <a:gd name="T39" fmla="*/ 47 h 124"/>
                  <a:gd name="T40" fmla="*/ 19 w 124"/>
                  <a:gd name="T41" fmla="*/ 43 h 124"/>
                  <a:gd name="T42" fmla="*/ 15 w 124"/>
                  <a:gd name="T43" fmla="*/ 21 h 124"/>
                  <a:gd name="T44" fmla="*/ 29 w 124"/>
                  <a:gd name="T45" fmla="*/ 12 h 124"/>
                  <a:gd name="T46" fmla="*/ 112 w 124"/>
                  <a:gd name="T47" fmla="*/ 55 h 124"/>
                  <a:gd name="T48" fmla="*/ 98 w 124"/>
                  <a:gd name="T49" fmla="*/ 42 h 124"/>
                  <a:gd name="T50" fmla="*/ 104 w 124"/>
                  <a:gd name="T51" fmla="*/ 31 h 124"/>
                  <a:gd name="T52" fmla="*/ 99 w 124"/>
                  <a:gd name="T53" fmla="*/ 20 h 124"/>
                  <a:gd name="T54" fmla="*/ 82 w 124"/>
                  <a:gd name="T55" fmla="*/ 27 h 124"/>
                  <a:gd name="T56" fmla="*/ 70 w 124"/>
                  <a:gd name="T57" fmla="*/ 13 h 124"/>
                  <a:gd name="T58" fmla="*/ 55 w 124"/>
                  <a:gd name="T59" fmla="*/ 13 h 124"/>
                  <a:gd name="T60" fmla="*/ 44 w 124"/>
                  <a:gd name="T61" fmla="*/ 27 h 124"/>
                  <a:gd name="T62" fmla="*/ 31 w 124"/>
                  <a:gd name="T63" fmla="*/ 20 h 124"/>
                  <a:gd name="T64" fmla="*/ 21 w 124"/>
                  <a:gd name="T65" fmla="*/ 32 h 124"/>
                  <a:gd name="T66" fmla="*/ 27 w 124"/>
                  <a:gd name="T67" fmla="*/ 42 h 124"/>
                  <a:gd name="T68" fmla="*/ 13 w 124"/>
                  <a:gd name="T69" fmla="*/ 54 h 124"/>
                  <a:gd name="T70" fmla="*/ 13 w 124"/>
                  <a:gd name="T71" fmla="*/ 70 h 124"/>
                  <a:gd name="T72" fmla="*/ 25 w 124"/>
                  <a:gd name="T73" fmla="*/ 74 h 124"/>
                  <a:gd name="T74" fmla="*/ 25 w 124"/>
                  <a:gd name="T75" fmla="*/ 89 h 124"/>
                  <a:gd name="T76" fmla="*/ 24 w 124"/>
                  <a:gd name="T77" fmla="*/ 103 h 124"/>
                  <a:gd name="T78" fmla="*/ 40 w 124"/>
                  <a:gd name="T79" fmla="*/ 98 h 124"/>
                  <a:gd name="T80" fmla="*/ 54 w 124"/>
                  <a:gd name="T81" fmla="*/ 105 h 124"/>
                  <a:gd name="T82" fmla="*/ 60 w 124"/>
                  <a:gd name="T83" fmla="*/ 116 h 124"/>
                  <a:gd name="T84" fmla="*/ 70 w 124"/>
                  <a:gd name="T85" fmla="*/ 110 h 124"/>
                  <a:gd name="T86" fmla="*/ 81 w 124"/>
                  <a:gd name="T87" fmla="*/ 97 h 124"/>
                  <a:gd name="T88" fmla="*/ 93 w 124"/>
                  <a:gd name="T89" fmla="*/ 102 h 124"/>
                  <a:gd name="T90" fmla="*/ 103 w 124"/>
                  <a:gd name="T91" fmla="*/ 93 h 124"/>
                  <a:gd name="T92" fmla="*/ 97 w 124"/>
                  <a:gd name="T93" fmla="*/ 81 h 124"/>
                  <a:gd name="T94" fmla="*/ 111 w 124"/>
                  <a:gd name="T95"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4" h="124">
                    <a:moveTo>
                      <a:pt x="29" y="12"/>
                    </a:moveTo>
                    <a:cubicBezTo>
                      <a:pt x="32" y="12"/>
                      <a:pt x="35" y="14"/>
                      <a:pt x="38" y="16"/>
                    </a:cubicBezTo>
                    <a:cubicBezTo>
                      <a:pt x="40" y="17"/>
                      <a:pt x="41" y="18"/>
                      <a:pt x="42" y="19"/>
                    </a:cubicBezTo>
                    <a:cubicBezTo>
                      <a:pt x="43" y="20"/>
                      <a:pt x="43" y="20"/>
                      <a:pt x="44" y="19"/>
                    </a:cubicBezTo>
                    <a:cubicBezTo>
                      <a:pt x="44" y="19"/>
                      <a:pt x="44" y="19"/>
                      <a:pt x="44" y="19"/>
                    </a:cubicBezTo>
                    <a:cubicBezTo>
                      <a:pt x="45" y="19"/>
                      <a:pt x="46" y="18"/>
                      <a:pt x="47" y="18"/>
                    </a:cubicBezTo>
                    <a:cubicBezTo>
                      <a:pt x="47" y="17"/>
                      <a:pt x="47" y="16"/>
                      <a:pt x="47" y="15"/>
                    </a:cubicBezTo>
                    <a:cubicBezTo>
                      <a:pt x="48" y="12"/>
                      <a:pt x="48" y="10"/>
                      <a:pt x="49" y="8"/>
                    </a:cubicBezTo>
                    <a:cubicBezTo>
                      <a:pt x="50" y="4"/>
                      <a:pt x="53" y="2"/>
                      <a:pt x="57" y="1"/>
                    </a:cubicBezTo>
                    <a:cubicBezTo>
                      <a:pt x="61" y="0"/>
                      <a:pt x="64" y="0"/>
                      <a:pt x="68" y="1"/>
                    </a:cubicBezTo>
                    <a:cubicBezTo>
                      <a:pt x="73" y="2"/>
                      <a:pt x="76" y="6"/>
                      <a:pt x="77" y="11"/>
                    </a:cubicBezTo>
                    <a:cubicBezTo>
                      <a:pt x="78" y="13"/>
                      <a:pt x="78" y="15"/>
                      <a:pt x="78" y="17"/>
                    </a:cubicBezTo>
                    <a:cubicBezTo>
                      <a:pt x="78" y="18"/>
                      <a:pt x="79" y="18"/>
                      <a:pt x="79" y="18"/>
                    </a:cubicBezTo>
                    <a:cubicBezTo>
                      <a:pt x="80" y="18"/>
                      <a:pt x="81" y="19"/>
                      <a:pt x="82" y="19"/>
                    </a:cubicBezTo>
                    <a:cubicBezTo>
                      <a:pt x="83" y="20"/>
                      <a:pt x="83" y="19"/>
                      <a:pt x="84" y="19"/>
                    </a:cubicBezTo>
                    <a:cubicBezTo>
                      <a:pt x="86" y="18"/>
                      <a:pt x="88" y="16"/>
                      <a:pt x="90" y="14"/>
                    </a:cubicBezTo>
                    <a:cubicBezTo>
                      <a:pt x="95" y="11"/>
                      <a:pt x="100" y="12"/>
                      <a:pt x="104" y="15"/>
                    </a:cubicBezTo>
                    <a:cubicBezTo>
                      <a:pt x="107" y="17"/>
                      <a:pt x="109" y="19"/>
                      <a:pt x="111" y="22"/>
                    </a:cubicBezTo>
                    <a:cubicBezTo>
                      <a:pt x="113" y="26"/>
                      <a:pt x="113" y="31"/>
                      <a:pt x="110" y="35"/>
                    </a:cubicBezTo>
                    <a:cubicBezTo>
                      <a:pt x="109" y="37"/>
                      <a:pt x="107" y="39"/>
                      <a:pt x="106" y="41"/>
                    </a:cubicBezTo>
                    <a:cubicBezTo>
                      <a:pt x="105" y="42"/>
                      <a:pt x="105" y="42"/>
                      <a:pt x="106" y="42"/>
                    </a:cubicBezTo>
                    <a:cubicBezTo>
                      <a:pt x="106" y="43"/>
                      <a:pt x="106" y="45"/>
                      <a:pt x="107" y="46"/>
                    </a:cubicBezTo>
                    <a:cubicBezTo>
                      <a:pt x="107" y="46"/>
                      <a:pt x="107" y="47"/>
                      <a:pt x="108" y="47"/>
                    </a:cubicBezTo>
                    <a:cubicBezTo>
                      <a:pt x="110" y="47"/>
                      <a:pt x="112" y="47"/>
                      <a:pt x="114" y="48"/>
                    </a:cubicBezTo>
                    <a:cubicBezTo>
                      <a:pt x="120" y="49"/>
                      <a:pt x="123" y="54"/>
                      <a:pt x="124" y="60"/>
                    </a:cubicBezTo>
                    <a:cubicBezTo>
                      <a:pt x="124" y="62"/>
                      <a:pt x="124" y="65"/>
                      <a:pt x="123" y="68"/>
                    </a:cubicBezTo>
                    <a:cubicBezTo>
                      <a:pt x="122" y="72"/>
                      <a:pt x="118" y="75"/>
                      <a:pt x="113" y="76"/>
                    </a:cubicBezTo>
                    <a:cubicBezTo>
                      <a:pt x="111" y="77"/>
                      <a:pt x="109" y="77"/>
                      <a:pt x="107" y="78"/>
                    </a:cubicBezTo>
                    <a:cubicBezTo>
                      <a:pt x="107" y="78"/>
                      <a:pt x="107" y="78"/>
                      <a:pt x="107" y="78"/>
                    </a:cubicBezTo>
                    <a:cubicBezTo>
                      <a:pt x="106" y="79"/>
                      <a:pt x="106" y="81"/>
                      <a:pt x="105" y="82"/>
                    </a:cubicBezTo>
                    <a:cubicBezTo>
                      <a:pt x="105" y="82"/>
                      <a:pt x="105" y="82"/>
                      <a:pt x="105" y="83"/>
                    </a:cubicBezTo>
                    <a:cubicBezTo>
                      <a:pt x="107" y="85"/>
                      <a:pt x="108" y="87"/>
                      <a:pt x="109" y="89"/>
                    </a:cubicBezTo>
                    <a:cubicBezTo>
                      <a:pt x="112" y="95"/>
                      <a:pt x="112" y="100"/>
                      <a:pt x="108" y="105"/>
                    </a:cubicBezTo>
                    <a:cubicBezTo>
                      <a:pt x="106" y="106"/>
                      <a:pt x="104" y="108"/>
                      <a:pt x="102" y="109"/>
                    </a:cubicBezTo>
                    <a:cubicBezTo>
                      <a:pt x="98" y="112"/>
                      <a:pt x="94" y="111"/>
                      <a:pt x="90" y="109"/>
                    </a:cubicBezTo>
                    <a:cubicBezTo>
                      <a:pt x="88" y="108"/>
                      <a:pt x="86" y="106"/>
                      <a:pt x="84" y="105"/>
                    </a:cubicBezTo>
                    <a:cubicBezTo>
                      <a:pt x="83" y="105"/>
                      <a:pt x="83" y="104"/>
                      <a:pt x="82" y="105"/>
                    </a:cubicBezTo>
                    <a:cubicBezTo>
                      <a:pt x="81" y="105"/>
                      <a:pt x="80" y="106"/>
                      <a:pt x="79" y="106"/>
                    </a:cubicBezTo>
                    <a:cubicBezTo>
                      <a:pt x="78" y="106"/>
                      <a:pt x="78" y="106"/>
                      <a:pt x="78" y="107"/>
                    </a:cubicBezTo>
                    <a:cubicBezTo>
                      <a:pt x="78" y="109"/>
                      <a:pt x="77" y="111"/>
                      <a:pt x="77" y="114"/>
                    </a:cubicBezTo>
                    <a:cubicBezTo>
                      <a:pt x="75" y="120"/>
                      <a:pt x="71" y="123"/>
                      <a:pt x="64" y="124"/>
                    </a:cubicBezTo>
                    <a:cubicBezTo>
                      <a:pt x="62" y="124"/>
                      <a:pt x="59" y="124"/>
                      <a:pt x="57" y="123"/>
                    </a:cubicBezTo>
                    <a:cubicBezTo>
                      <a:pt x="52" y="121"/>
                      <a:pt x="50" y="118"/>
                      <a:pt x="49" y="114"/>
                    </a:cubicBezTo>
                    <a:cubicBezTo>
                      <a:pt x="48" y="111"/>
                      <a:pt x="48" y="109"/>
                      <a:pt x="47" y="107"/>
                    </a:cubicBezTo>
                    <a:cubicBezTo>
                      <a:pt x="47" y="106"/>
                      <a:pt x="47" y="106"/>
                      <a:pt x="46" y="106"/>
                    </a:cubicBezTo>
                    <a:cubicBezTo>
                      <a:pt x="46" y="106"/>
                      <a:pt x="46" y="106"/>
                      <a:pt x="46" y="106"/>
                    </a:cubicBezTo>
                    <a:cubicBezTo>
                      <a:pt x="45" y="105"/>
                      <a:pt x="44" y="105"/>
                      <a:pt x="43" y="105"/>
                    </a:cubicBezTo>
                    <a:cubicBezTo>
                      <a:pt x="42" y="105"/>
                      <a:pt x="41" y="106"/>
                      <a:pt x="40" y="107"/>
                    </a:cubicBezTo>
                    <a:cubicBezTo>
                      <a:pt x="38" y="108"/>
                      <a:pt x="36" y="110"/>
                      <a:pt x="34" y="111"/>
                    </a:cubicBezTo>
                    <a:cubicBezTo>
                      <a:pt x="30" y="113"/>
                      <a:pt x="26" y="113"/>
                      <a:pt x="22" y="110"/>
                    </a:cubicBezTo>
                    <a:cubicBezTo>
                      <a:pt x="18" y="109"/>
                      <a:pt x="16" y="106"/>
                      <a:pt x="14" y="103"/>
                    </a:cubicBezTo>
                    <a:cubicBezTo>
                      <a:pt x="12" y="98"/>
                      <a:pt x="12" y="94"/>
                      <a:pt x="15" y="90"/>
                    </a:cubicBezTo>
                    <a:cubicBezTo>
                      <a:pt x="17" y="87"/>
                      <a:pt x="18" y="85"/>
                      <a:pt x="20" y="83"/>
                    </a:cubicBezTo>
                    <a:cubicBezTo>
                      <a:pt x="20" y="83"/>
                      <a:pt x="20" y="82"/>
                      <a:pt x="20" y="82"/>
                    </a:cubicBezTo>
                    <a:cubicBezTo>
                      <a:pt x="20" y="81"/>
                      <a:pt x="19" y="80"/>
                      <a:pt x="19" y="79"/>
                    </a:cubicBezTo>
                    <a:cubicBezTo>
                      <a:pt x="19" y="78"/>
                      <a:pt x="18" y="78"/>
                      <a:pt x="18" y="78"/>
                    </a:cubicBezTo>
                    <a:cubicBezTo>
                      <a:pt x="15" y="78"/>
                      <a:pt x="13" y="77"/>
                      <a:pt x="11" y="77"/>
                    </a:cubicBezTo>
                    <a:cubicBezTo>
                      <a:pt x="6" y="76"/>
                      <a:pt x="2" y="72"/>
                      <a:pt x="1" y="67"/>
                    </a:cubicBezTo>
                    <a:cubicBezTo>
                      <a:pt x="0" y="63"/>
                      <a:pt x="0" y="59"/>
                      <a:pt x="2" y="56"/>
                    </a:cubicBezTo>
                    <a:cubicBezTo>
                      <a:pt x="3" y="51"/>
                      <a:pt x="7" y="48"/>
                      <a:pt x="11" y="47"/>
                    </a:cubicBezTo>
                    <a:cubicBezTo>
                      <a:pt x="13" y="47"/>
                      <a:pt x="15" y="47"/>
                      <a:pt x="17" y="46"/>
                    </a:cubicBezTo>
                    <a:cubicBezTo>
                      <a:pt x="18" y="46"/>
                      <a:pt x="18" y="46"/>
                      <a:pt x="18" y="45"/>
                    </a:cubicBezTo>
                    <a:cubicBezTo>
                      <a:pt x="19" y="44"/>
                      <a:pt x="19" y="44"/>
                      <a:pt x="19" y="43"/>
                    </a:cubicBezTo>
                    <a:cubicBezTo>
                      <a:pt x="19" y="42"/>
                      <a:pt x="19" y="42"/>
                      <a:pt x="19" y="41"/>
                    </a:cubicBezTo>
                    <a:cubicBezTo>
                      <a:pt x="18" y="39"/>
                      <a:pt x="16" y="37"/>
                      <a:pt x="15" y="35"/>
                    </a:cubicBezTo>
                    <a:cubicBezTo>
                      <a:pt x="12" y="31"/>
                      <a:pt x="12" y="26"/>
                      <a:pt x="15" y="21"/>
                    </a:cubicBezTo>
                    <a:cubicBezTo>
                      <a:pt x="17" y="18"/>
                      <a:pt x="20" y="15"/>
                      <a:pt x="24" y="13"/>
                    </a:cubicBezTo>
                    <a:cubicBezTo>
                      <a:pt x="25" y="13"/>
                      <a:pt x="27" y="12"/>
                      <a:pt x="29" y="12"/>
                    </a:cubicBezTo>
                    <a:cubicBezTo>
                      <a:pt x="29" y="12"/>
                      <a:pt x="29" y="12"/>
                      <a:pt x="29" y="12"/>
                    </a:cubicBezTo>
                    <a:close/>
                    <a:moveTo>
                      <a:pt x="117" y="62"/>
                    </a:moveTo>
                    <a:cubicBezTo>
                      <a:pt x="117" y="61"/>
                      <a:pt x="116" y="60"/>
                      <a:pt x="116" y="59"/>
                    </a:cubicBezTo>
                    <a:cubicBezTo>
                      <a:pt x="116" y="57"/>
                      <a:pt x="114" y="55"/>
                      <a:pt x="112" y="55"/>
                    </a:cubicBezTo>
                    <a:cubicBezTo>
                      <a:pt x="109" y="54"/>
                      <a:pt x="106" y="54"/>
                      <a:pt x="104" y="53"/>
                    </a:cubicBezTo>
                    <a:cubicBezTo>
                      <a:pt x="102" y="53"/>
                      <a:pt x="101" y="52"/>
                      <a:pt x="101" y="51"/>
                    </a:cubicBezTo>
                    <a:cubicBezTo>
                      <a:pt x="100" y="48"/>
                      <a:pt x="99" y="45"/>
                      <a:pt x="98" y="42"/>
                    </a:cubicBezTo>
                    <a:cubicBezTo>
                      <a:pt x="97" y="41"/>
                      <a:pt x="98" y="40"/>
                      <a:pt x="98" y="39"/>
                    </a:cubicBezTo>
                    <a:cubicBezTo>
                      <a:pt x="99" y="38"/>
                      <a:pt x="100" y="37"/>
                      <a:pt x="101" y="36"/>
                    </a:cubicBezTo>
                    <a:cubicBezTo>
                      <a:pt x="102" y="34"/>
                      <a:pt x="103" y="33"/>
                      <a:pt x="104" y="31"/>
                    </a:cubicBezTo>
                    <a:cubicBezTo>
                      <a:pt x="106" y="29"/>
                      <a:pt x="105" y="27"/>
                      <a:pt x="104" y="25"/>
                    </a:cubicBezTo>
                    <a:cubicBezTo>
                      <a:pt x="103" y="24"/>
                      <a:pt x="102" y="23"/>
                      <a:pt x="102" y="22"/>
                    </a:cubicBezTo>
                    <a:cubicBezTo>
                      <a:pt x="101" y="21"/>
                      <a:pt x="100" y="21"/>
                      <a:pt x="99" y="20"/>
                    </a:cubicBezTo>
                    <a:cubicBezTo>
                      <a:pt x="97" y="19"/>
                      <a:pt x="95" y="20"/>
                      <a:pt x="93" y="21"/>
                    </a:cubicBezTo>
                    <a:cubicBezTo>
                      <a:pt x="91" y="23"/>
                      <a:pt x="88" y="25"/>
                      <a:pt x="86" y="26"/>
                    </a:cubicBezTo>
                    <a:cubicBezTo>
                      <a:pt x="85" y="27"/>
                      <a:pt x="83" y="28"/>
                      <a:pt x="82" y="27"/>
                    </a:cubicBezTo>
                    <a:cubicBezTo>
                      <a:pt x="79" y="26"/>
                      <a:pt x="77" y="25"/>
                      <a:pt x="74" y="24"/>
                    </a:cubicBezTo>
                    <a:cubicBezTo>
                      <a:pt x="73" y="23"/>
                      <a:pt x="72" y="22"/>
                      <a:pt x="71" y="20"/>
                    </a:cubicBezTo>
                    <a:cubicBezTo>
                      <a:pt x="71" y="18"/>
                      <a:pt x="71" y="15"/>
                      <a:pt x="70" y="13"/>
                    </a:cubicBezTo>
                    <a:cubicBezTo>
                      <a:pt x="70" y="9"/>
                      <a:pt x="68" y="8"/>
                      <a:pt x="64" y="8"/>
                    </a:cubicBezTo>
                    <a:cubicBezTo>
                      <a:pt x="63" y="8"/>
                      <a:pt x="62" y="8"/>
                      <a:pt x="61" y="8"/>
                    </a:cubicBezTo>
                    <a:cubicBezTo>
                      <a:pt x="57" y="8"/>
                      <a:pt x="56" y="9"/>
                      <a:pt x="55" y="13"/>
                    </a:cubicBezTo>
                    <a:cubicBezTo>
                      <a:pt x="54" y="15"/>
                      <a:pt x="54" y="18"/>
                      <a:pt x="54" y="20"/>
                    </a:cubicBezTo>
                    <a:cubicBezTo>
                      <a:pt x="54" y="22"/>
                      <a:pt x="53" y="23"/>
                      <a:pt x="51" y="24"/>
                    </a:cubicBezTo>
                    <a:cubicBezTo>
                      <a:pt x="49" y="25"/>
                      <a:pt x="47" y="26"/>
                      <a:pt x="44" y="27"/>
                    </a:cubicBezTo>
                    <a:cubicBezTo>
                      <a:pt x="43" y="28"/>
                      <a:pt x="41" y="28"/>
                      <a:pt x="40" y="27"/>
                    </a:cubicBezTo>
                    <a:cubicBezTo>
                      <a:pt x="38" y="25"/>
                      <a:pt x="36" y="24"/>
                      <a:pt x="35" y="22"/>
                    </a:cubicBezTo>
                    <a:cubicBezTo>
                      <a:pt x="33" y="22"/>
                      <a:pt x="32" y="21"/>
                      <a:pt x="31" y="20"/>
                    </a:cubicBezTo>
                    <a:cubicBezTo>
                      <a:pt x="29" y="19"/>
                      <a:pt x="28" y="19"/>
                      <a:pt x="27" y="20"/>
                    </a:cubicBezTo>
                    <a:cubicBezTo>
                      <a:pt x="25" y="21"/>
                      <a:pt x="23" y="22"/>
                      <a:pt x="22" y="24"/>
                    </a:cubicBezTo>
                    <a:cubicBezTo>
                      <a:pt x="19" y="27"/>
                      <a:pt x="19" y="29"/>
                      <a:pt x="21" y="32"/>
                    </a:cubicBezTo>
                    <a:cubicBezTo>
                      <a:pt x="21" y="32"/>
                      <a:pt x="21" y="33"/>
                      <a:pt x="22" y="33"/>
                    </a:cubicBezTo>
                    <a:cubicBezTo>
                      <a:pt x="23" y="35"/>
                      <a:pt x="25" y="37"/>
                      <a:pt x="26" y="38"/>
                    </a:cubicBezTo>
                    <a:cubicBezTo>
                      <a:pt x="27" y="39"/>
                      <a:pt x="27" y="40"/>
                      <a:pt x="27" y="42"/>
                    </a:cubicBezTo>
                    <a:cubicBezTo>
                      <a:pt x="26" y="44"/>
                      <a:pt x="26" y="46"/>
                      <a:pt x="25" y="49"/>
                    </a:cubicBezTo>
                    <a:cubicBezTo>
                      <a:pt x="24" y="52"/>
                      <a:pt x="22" y="53"/>
                      <a:pt x="19" y="54"/>
                    </a:cubicBezTo>
                    <a:cubicBezTo>
                      <a:pt x="17" y="54"/>
                      <a:pt x="15" y="54"/>
                      <a:pt x="13" y="54"/>
                    </a:cubicBezTo>
                    <a:cubicBezTo>
                      <a:pt x="10" y="55"/>
                      <a:pt x="9" y="56"/>
                      <a:pt x="8" y="59"/>
                    </a:cubicBezTo>
                    <a:cubicBezTo>
                      <a:pt x="8" y="61"/>
                      <a:pt x="8" y="63"/>
                      <a:pt x="8" y="65"/>
                    </a:cubicBezTo>
                    <a:cubicBezTo>
                      <a:pt x="8" y="68"/>
                      <a:pt x="10" y="69"/>
                      <a:pt x="13" y="70"/>
                    </a:cubicBezTo>
                    <a:cubicBezTo>
                      <a:pt x="13" y="70"/>
                      <a:pt x="14" y="70"/>
                      <a:pt x="14" y="70"/>
                    </a:cubicBezTo>
                    <a:cubicBezTo>
                      <a:pt x="16" y="70"/>
                      <a:pt x="19" y="71"/>
                      <a:pt x="21" y="71"/>
                    </a:cubicBezTo>
                    <a:cubicBezTo>
                      <a:pt x="23" y="71"/>
                      <a:pt x="24" y="72"/>
                      <a:pt x="25" y="74"/>
                    </a:cubicBezTo>
                    <a:cubicBezTo>
                      <a:pt x="26" y="76"/>
                      <a:pt x="27" y="79"/>
                      <a:pt x="28" y="81"/>
                    </a:cubicBezTo>
                    <a:cubicBezTo>
                      <a:pt x="28" y="82"/>
                      <a:pt x="28" y="84"/>
                      <a:pt x="27" y="85"/>
                    </a:cubicBezTo>
                    <a:cubicBezTo>
                      <a:pt x="26" y="86"/>
                      <a:pt x="26" y="87"/>
                      <a:pt x="25" y="89"/>
                    </a:cubicBezTo>
                    <a:cubicBezTo>
                      <a:pt x="23" y="91"/>
                      <a:pt x="22" y="93"/>
                      <a:pt x="21" y="95"/>
                    </a:cubicBezTo>
                    <a:cubicBezTo>
                      <a:pt x="20" y="96"/>
                      <a:pt x="20" y="98"/>
                      <a:pt x="21" y="100"/>
                    </a:cubicBezTo>
                    <a:cubicBezTo>
                      <a:pt x="22" y="101"/>
                      <a:pt x="23" y="102"/>
                      <a:pt x="24" y="103"/>
                    </a:cubicBezTo>
                    <a:cubicBezTo>
                      <a:pt x="26" y="105"/>
                      <a:pt x="29" y="105"/>
                      <a:pt x="31" y="104"/>
                    </a:cubicBezTo>
                    <a:cubicBezTo>
                      <a:pt x="32" y="103"/>
                      <a:pt x="33" y="102"/>
                      <a:pt x="34" y="102"/>
                    </a:cubicBezTo>
                    <a:cubicBezTo>
                      <a:pt x="36" y="100"/>
                      <a:pt x="38" y="99"/>
                      <a:pt x="40" y="98"/>
                    </a:cubicBezTo>
                    <a:cubicBezTo>
                      <a:pt x="41" y="97"/>
                      <a:pt x="42" y="97"/>
                      <a:pt x="43" y="97"/>
                    </a:cubicBezTo>
                    <a:cubicBezTo>
                      <a:pt x="45" y="98"/>
                      <a:pt x="47" y="98"/>
                      <a:pt x="49" y="99"/>
                    </a:cubicBezTo>
                    <a:cubicBezTo>
                      <a:pt x="52" y="100"/>
                      <a:pt x="54" y="102"/>
                      <a:pt x="54" y="105"/>
                    </a:cubicBezTo>
                    <a:cubicBezTo>
                      <a:pt x="54" y="105"/>
                      <a:pt x="54" y="105"/>
                      <a:pt x="55" y="106"/>
                    </a:cubicBezTo>
                    <a:cubicBezTo>
                      <a:pt x="55" y="108"/>
                      <a:pt x="56" y="111"/>
                      <a:pt x="56" y="113"/>
                    </a:cubicBezTo>
                    <a:cubicBezTo>
                      <a:pt x="57" y="115"/>
                      <a:pt x="58" y="116"/>
                      <a:pt x="60" y="116"/>
                    </a:cubicBezTo>
                    <a:cubicBezTo>
                      <a:pt x="61" y="116"/>
                      <a:pt x="63" y="117"/>
                      <a:pt x="65" y="116"/>
                    </a:cubicBezTo>
                    <a:cubicBezTo>
                      <a:pt x="67" y="116"/>
                      <a:pt x="69" y="115"/>
                      <a:pt x="69" y="112"/>
                    </a:cubicBezTo>
                    <a:cubicBezTo>
                      <a:pt x="70" y="111"/>
                      <a:pt x="70" y="111"/>
                      <a:pt x="70" y="110"/>
                    </a:cubicBezTo>
                    <a:cubicBezTo>
                      <a:pt x="71" y="107"/>
                      <a:pt x="71" y="105"/>
                      <a:pt x="72" y="103"/>
                    </a:cubicBezTo>
                    <a:cubicBezTo>
                      <a:pt x="72" y="101"/>
                      <a:pt x="73" y="101"/>
                      <a:pt x="74" y="100"/>
                    </a:cubicBezTo>
                    <a:cubicBezTo>
                      <a:pt x="76" y="99"/>
                      <a:pt x="79" y="98"/>
                      <a:pt x="81" y="97"/>
                    </a:cubicBezTo>
                    <a:cubicBezTo>
                      <a:pt x="83" y="97"/>
                      <a:pt x="85" y="97"/>
                      <a:pt x="87" y="98"/>
                    </a:cubicBezTo>
                    <a:cubicBezTo>
                      <a:pt x="87" y="98"/>
                      <a:pt x="88" y="99"/>
                      <a:pt x="88" y="99"/>
                    </a:cubicBezTo>
                    <a:cubicBezTo>
                      <a:pt x="90" y="100"/>
                      <a:pt x="91" y="101"/>
                      <a:pt x="93" y="102"/>
                    </a:cubicBezTo>
                    <a:cubicBezTo>
                      <a:pt x="96" y="104"/>
                      <a:pt x="97" y="104"/>
                      <a:pt x="100" y="102"/>
                    </a:cubicBezTo>
                    <a:cubicBezTo>
                      <a:pt x="101" y="101"/>
                      <a:pt x="102" y="100"/>
                      <a:pt x="103" y="99"/>
                    </a:cubicBezTo>
                    <a:cubicBezTo>
                      <a:pt x="104" y="97"/>
                      <a:pt x="104" y="95"/>
                      <a:pt x="103" y="93"/>
                    </a:cubicBezTo>
                    <a:cubicBezTo>
                      <a:pt x="103" y="92"/>
                      <a:pt x="102" y="91"/>
                      <a:pt x="101" y="90"/>
                    </a:cubicBezTo>
                    <a:cubicBezTo>
                      <a:pt x="100" y="88"/>
                      <a:pt x="99" y="86"/>
                      <a:pt x="98" y="84"/>
                    </a:cubicBezTo>
                    <a:cubicBezTo>
                      <a:pt x="97" y="83"/>
                      <a:pt x="97" y="82"/>
                      <a:pt x="97" y="81"/>
                    </a:cubicBezTo>
                    <a:cubicBezTo>
                      <a:pt x="98" y="79"/>
                      <a:pt x="99" y="76"/>
                      <a:pt x="100" y="74"/>
                    </a:cubicBezTo>
                    <a:cubicBezTo>
                      <a:pt x="101" y="72"/>
                      <a:pt x="102" y="71"/>
                      <a:pt x="104" y="71"/>
                    </a:cubicBezTo>
                    <a:cubicBezTo>
                      <a:pt x="107" y="71"/>
                      <a:pt x="109" y="70"/>
                      <a:pt x="111" y="69"/>
                    </a:cubicBezTo>
                    <a:cubicBezTo>
                      <a:pt x="114" y="69"/>
                      <a:pt x="116" y="67"/>
                      <a:pt x="116" y="64"/>
                    </a:cubicBezTo>
                    <a:cubicBezTo>
                      <a:pt x="116" y="64"/>
                      <a:pt x="117" y="63"/>
                      <a:pt x="117" y="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endParaRPr>
              </a:p>
            </p:txBody>
          </p:sp>
          <p:sp>
            <p:nvSpPr>
              <p:cNvPr id="51" name="Freeform 16">
                <a:extLst>
                  <a:ext uri="{FF2B5EF4-FFF2-40B4-BE49-F238E27FC236}">
                    <a16:creationId xmlns:a16="http://schemas.microsoft.com/office/drawing/2014/main" xmlns="" id="{9FD10ED0-E8FA-6648-B318-4A685E9EA33B}"/>
                  </a:ext>
                </a:extLst>
              </p:cNvPr>
              <p:cNvSpPr>
                <a:spLocks noEditPoints="1"/>
              </p:cNvSpPr>
              <p:nvPr/>
            </p:nvSpPr>
            <p:spPr bwMode="auto">
              <a:xfrm>
                <a:off x="9733462" y="2337781"/>
                <a:ext cx="174578" cy="146447"/>
              </a:xfrm>
              <a:custGeom>
                <a:avLst/>
                <a:gdLst>
                  <a:gd name="T0" fmla="*/ 20 w 52"/>
                  <a:gd name="T1" fmla="*/ 46 h 51"/>
                  <a:gd name="T2" fmla="*/ 17 w 52"/>
                  <a:gd name="T3" fmla="*/ 44 h 51"/>
                  <a:gd name="T4" fmla="*/ 7 w 52"/>
                  <a:gd name="T5" fmla="*/ 44 h 51"/>
                  <a:gd name="T6" fmla="*/ 8 w 52"/>
                  <a:gd name="T7" fmla="*/ 34 h 51"/>
                  <a:gd name="T8" fmla="*/ 7 w 52"/>
                  <a:gd name="T9" fmla="*/ 32 h 51"/>
                  <a:gd name="T10" fmla="*/ 0 w 52"/>
                  <a:gd name="T11" fmla="*/ 24 h 51"/>
                  <a:gd name="T12" fmla="*/ 7 w 52"/>
                  <a:gd name="T13" fmla="*/ 19 h 51"/>
                  <a:gd name="T14" fmla="*/ 5 w 52"/>
                  <a:gd name="T15" fmla="*/ 12 h 51"/>
                  <a:gd name="T16" fmla="*/ 11 w 52"/>
                  <a:gd name="T17" fmla="*/ 5 h 51"/>
                  <a:gd name="T18" fmla="*/ 17 w 52"/>
                  <a:gd name="T19" fmla="*/ 7 h 51"/>
                  <a:gd name="T20" fmla="*/ 20 w 52"/>
                  <a:gd name="T21" fmla="*/ 4 h 51"/>
                  <a:gd name="T22" fmla="*/ 27 w 52"/>
                  <a:gd name="T23" fmla="*/ 0 h 51"/>
                  <a:gd name="T24" fmla="*/ 33 w 52"/>
                  <a:gd name="T25" fmla="*/ 6 h 51"/>
                  <a:gd name="T26" fmla="*/ 38 w 52"/>
                  <a:gd name="T27" fmla="*/ 5 h 51"/>
                  <a:gd name="T28" fmla="*/ 45 w 52"/>
                  <a:gd name="T29" fmla="*/ 8 h 51"/>
                  <a:gd name="T30" fmla="*/ 44 w 52"/>
                  <a:gd name="T31" fmla="*/ 16 h 51"/>
                  <a:gd name="T32" fmla="*/ 45 w 52"/>
                  <a:gd name="T33" fmla="*/ 19 h 51"/>
                  <a:gd name="T34" fmla="*/ 51 w 52"/>
                  <a:gd name="T35" fmla="*/ 25 h 51"/>
                  <a:gd name="T36" fmla="*/ 45 w 52"/>
                  <a:gd name="T37" fmla="*/ 32 h 51"/>
                  <a:gd name="T38" fmla="*/ 45 w 52"/>
                  <a:gd name="T39" fmla="*/ 35 h 51"/>
                  <a:gd name="T40" fmla="*/ 37 w 52"/>
                  <a:gd name="T41" fmla="*/ 44 h 51"/>
                  <a:gd name="T42" fmla="*/ 33 w 52"/>
                  <a:gd name="T43" fmla="*/ 44 h 51"/>
                  <a:gd name="T44" fmla="*/ 32 w 52"/>
                  <a:gd name="T45" fmla="*/ 46 h 51"/>
                  <a:gd name="T46" fmla="*/ 12 w 52"/>
                  <a:gd name="T47" fmla="*/ 8 h 51"/>
                  <a:gd name="T48" fmla="*/ 10 w 52"/>
                  <a:gd name="T49" fmla="*/ 13 h 51"/>
                  <a:gd name="T50" fmla="*/ 11 w 52"/>
                  <a:gd name="T51" fmla="*/ 20 h 51"/>
                  <a:gd name="T52" fmla="*/ 7 w 52"/>
                  <a:gd name="T53" fmla="*/ 22 h 51"/>
                  <a:gd name="T54" fmla="*/ 4 w 52"/>
                  <a:gd name="T55" fmla="*/ 26 h 51"/>
                  <a:gd name="T56" fmla="*/ 8 w 52"/>
                  <a:gd name="T57" fmla="*/ 28 h 51"/>
                  <a:gd name="T58" fmla="*/ 12 w 52"/>
                  <a:gd name="T59" fmla="*/ 33 h 51"/>
                  <a:gd name="T60" fmla="*/ 9 w 52"/>
                  <a:gd name="T61" fmla="*/ 38 h 51"/>
                  <a:gd name="T62" fmla="*/ 13 w 52"/>
                  <a:gd name="T63" fmla="*/ 42 h 51"/>
                  <a:gd name="T64" fmla="*/ 18 w 52"/>
                  <a:gd name="T65" fmla="*/ 39 h 51"/>
                  <a:gd name="T66" fmla="*/ 23 w 52"/>
                  <a:gd name="T67" fmla="*/ 42 h 51"/>
                  <a:gd name="T68" fmla="*/ 26 w 52"/>
                  <a:gd name="T69" fmla="*/ 47 h 51"/>
                  <a:gd name="T70" fmla="*/ 29 w 52"/>
                  <a:gd name="T71" fmla="*/ 42 h 51"/>
                  <a:gd name="T72" fmla="*/ 34 w 52"/>
                  <a:gd name="T73" fmla="*/ 39 h 51"/>
                  <a:gd name="T74" fmla="*/ 38 w 52"/>
                  <a:gd name="T75" fmla="*/ 41 h 51"/>
                  <a:gd name="T76" fmla="*/ 42 w 52"/>
                  <a:gd name="T77" fmla="*/ 38 h 51"/>
                  <a:gd name="T78" fmla="*/ 40 w 52"/>
                  <a:gd name="T79" fmla="*/ 33 h 51"/>
                  <a:gd name="T80" fmla="*/ 44 w 52"/>
                  <a:gd name="T81" fmla="*/ 28 h 51"/>
                  <a:gd name="T82" fmla="*/ 48 w 52"/>
                  <a:gd name="T83" fmla="*/ 24 h 51"/>
                  <a:gd name="T84" fmla="*/ 43 w 52"/>
                  <a:gd name="T85" fmla="*/ 22 h 51"/>
                  <a:gd name="T86" fmla="*/ 40 w 52"/>
                  <a:gd name="T87" fmla="*/ 17 h 51"/>
                  <a:gd name="T88" fmla="*/ 43 w 52"/>
                  <a:gd name="T89" fmla="*/ 13 h 51"/>
                  <a:gd name="T90" fmla="*/ 39 w 52"/>
                  <a:gd name="T91" fmla="*/ 9 h 51"/>
                  <a:gd name="T92" fmla="*/ 33 w 52"/>
                  <a:gd name="T93" fmla="*/ 11 h 51"/>
                  <a:gd name="T94" fmla="*/ 29 w 52"/>
                  <a:gd name="T95" fmla="*/ 8 h 51"/>
                  <a:gd name="T96" fmla="*/ 27 w 52"/>
                  <a:gd name="T97" fmla="*/ 3 h 51"/>
                  <a:gd name="T98" fmla="*/ 23 w 52"/>
                  <a:gd name="T99" fmla="*/ 5 h 51"/>
                  <a:gd name="T100" fmla="*/ 22 w 52"/>
                  <a:gd name="T101" fmla="*/ 10 h 51"/>
                  <a:gd name="T102" fmla="*/ 16 w 52"/>
                  <a:gd name="T103" fmla="*/ 11 h 51"/>
                  <a:gd name="T104" fmla="*/ 12 w 52"/>
                  <a:gd name="T105"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51">
                    <a:moveTo>
                      <a:pt x="26" y="51"/>
                    </a:moveTo>
                    <a:cubicBezTo>
                      <a:pt x="23" y="51"/>
                      <a:pt x="21" y="49"/>
                      <a:pt x="20" y="46"/>
                    </a:cubicBezTo>
                    <a:cubicBezTo>
                      <a:pt x="20" y="46"/>
                      <a:pt x="20" y="45"/>
                      <a:pt x="20" y="45"/>
                    </a:cubicBezTo>
                    <a:cubicBezTo>
                      <a:pt x="19" y="43"/>
                      <a:pt x="18" y="43"/>
                      <a:pt x="17" y="44"/>
                    </a:cubicBezTo>
                    <a:cubicBezTo>
                      <a:pt x="17" y="44"/>
                      <a:pt x="16" y="45"/>
                      <a:pt x="15" y="45"/>
                    </a:cubicBezTo>
                    <a:cubicBezTo>
                      <a:pt x="12" y="47"/>
                      <a:pt x="10" y="47"/>
                      <a:pt x="7" y="44"/>
                    </a:cubicBezTo>
                    <a:cubicBezTo>
                      <a:pt x="5" y="41"/>
                      <a:pt x="5" y="39"/>
                      <a:pt x="7" y="36"/>
                    </a:cubicBezTo>
                    <a:cubicBezTo>
                      <a:pt x="7" y="35"/>
                      <a:pt x="7" y="35"/>
                      <a:pt x="8" y="34"/>
                    </a:cubicBezTo>
                    <a:cubicBezTo>
                      <a:pt x="8" y="34"/>
                      <a:pt x="8" y="33"/>
                      <a:pt x="8" y="33"/>
                    </a:cubicBezTo>
                    <a:cubicBezTo>
                      <a:pt x="8" y="32"/>
                      <a:pt x="8" y="32"/>
                      <a:pt x="7" y="32"/>
                    </a:cubicBezTo>
                    <a:cubicBezTo>
                      <a:pt x="5" y="32"/>
                      <a:pt x="4" y="32"/>
                      <a:pt x="2" y="31"/>
                    </a:cubicBezTo>
                    <a:cubicBezTo>
                      <a:pt x="0" y="29"/>
                      <a:pt x="0" y="27"/>
                      <a:pt x="0" y="24"/>
                    </a:cubicBezTo>
                    <a:cubicBezTo>
                      <a:pt x="1" y="21"/>
                      <a:pt x="2" y="19"/>
                      <a:pt x="6" y="19"/>
                    </a:cubicBezTo>
                    <a:cubicBezTo>
                      <a:pt x="6" y="19"/>
                      <a:pt x="6" y="19"/>
                      <a:pt x="7" y="19"/>
                    </a:cubicBezTo>
                    <a:cubicBezTo>
                      <a:pt x="8" y="18"/>
                      <a:pt x="8" y="17"/>
                      <a:pt x="7" y="16"/>
                    </a:cubicBezTo>
                    <a:cubicBezTo>
                      <a:pt x="6" y="15"/>
                      <a:pt x="5" y="13"/>
                      <a:pt x="5" y="12"/>
                    </a:cubicBezTo>
                    <a:cubicBezTo>
                      <a:pt x="5" y="11"/>
                      <a:pt x="5" y="10"/>
                      <a:pt x="5" y="10"/>
                    </a:cubicBezTo>
                    <a:cubicBezTo>
                      <a:pt x="6" y="7"/>
                      <a:pt x="8" y="5"/>
                      <a:pt x="11" y="5"/>
                    </a:cubicBezTo>
                    <a:cubicBezTo>
                      <a:pt x="12" y="4"/>
                      <a:pt x="14" y="5"/>
                      <a:pt x="15" y="5"/>
                    </a:cubicBezTo>
                    <a:cubicBezTo>
                      <a:pt x="16" y="6"/>
                      <a:pt x="17" y="7"/>
                      <a:pt x="17" y="7"/>
                    </a:cubicBezTo>
                    <a:cubicBezTo>
                      <a:pt x="18" y="8"/>
                      <a:pt x="19" y="7"/>
                      <a:pt x="19" y="6"/>
                    </a:cubicBezTo>
                    <a:cubicBezTo>
                      <a:pt x="19" y="5"/>
                      <a:pt x="20" y="4"/>
                      <a:pt x="20" y="4"/>
                    </a:cubicBezTo>
                    <a:cubicBezTo>
                      <a:pt x="21" y="1"/>
                      <a:pt x="22" y="0"/>
                      <a:pt x="24" y="0"/>
                    </a:cubicBezTo>
                    <a:cubicBezTo>
                      <a:pt x="25" y="0"/>
                      <a:pt x="26" y="0"/>
                      <a:pt x="27" y="0"/>
                    </a:cubicBezTo>
                    <a:cubicBezTo>
                      <a:pt x="30" y="0"/>
                      <a:pt x="32" y="2"/>
                      <a:pt x="32" y="4"/>
                    </a:cubicBezTo>
                    <a:cubicBezTo>
                      <a:pt x="32" y="5"/>
                      <a:pt x="33" y="5"/>
                      <a:pt x="33" y="6"/>
                    </a:cubicBezTo>
                    <a:cubicBezTo>
                      <a:pt x="33" y="7"/>
                      <a:pt x="34" y="8"/>
                      <a:pt x="35" y="7"/>
                    </a:cubicBezTo>
                    <a:cubicBezTo>
                      <a:pt x="36" y="6"/>
                      <a:pt x="37" y="6"/>
                      <a:pt x="38" y="5"/>
                    </a:cubicBezTo>
                    <a:cubicBezTo>
                      <a:pt x="40" y="4"/>
                      <a:pt x="41" y="4"/>
                      <a:pt x="43" y="5"/>
                    </a:cubicBezTo>
                    <a:cubicBezTo>
                      <a:pt x="44" y="6"/>
                      <a:pt x="45" y="7"/>
                      <a:pt x="45" y="8"/>
                    </a:cubicBezTo>
                    <a:cubicBezTo>
                      <a:pt x="47" y="10"/>
                      <a:pt x="47" y="12"/>
                      <a:pt x="46" y="15"/>
                    </a:cubicBezTo>
                    <a:cubicBezTo>
                      <a:pt x="45" y="15"/>
                      <a:pt x="45" y="16"/>
                      <a:pt x="44" y="16"/>
                    </a:cubicBezTo>
                    <a:cubicBezTo>
                      <a:pt x="44" y="17"/>
                      <a:pt x="44" y="17"/>
                      <a:pt x="44" y="18"/>
                    </a:cubicBezTo>
                    <a:cubicBezTo>
                      <a:pt x="44" y="18"/>
                      <a:pt x="45" y="19"/>
                      <a:pt x="45" y="19"/>
                    </a:cubicBezTo>
                    <a:cubicBezTo>
                      <a:pt x="47" y="19"/>
                      <a:pt x="48" y="19"/>
                      <a:pt x="49" y="20"/>
                    </a:cubicBezTo>
                    <a:cubicBezTo>
                      <a:pt x="51" y="21"/>
                      <a:pt x="52" y="23"/>
                      <a:pt x="51" y="25"/>
                    </a:cubicBezTo>
                    <a:cubicBezTo>
                      <a:pt x="51" y="29"/>
                      <a:pt x="50" y="31"/>
                      <a:pt x="46" y="32"/>
                    </a:cubicBezTo>
                    <a:cubicBezTo>
                      <a:pt x="46" y="32"/>
                      <a:pt x="46" y="32"/>
                      <a:pt x="45" y="32"/>
                    </a:cubicBezTo>
                    <a:cubicBezTo>
                      <a:pt x="44" y="32"/>
                      <a:pt x="44" y="33"/>
                      <a:pt x="44" y="34"/>
                    </a:cubicBezTo>
                    <a:cubicBezTo>
                      <a:pt x="44" y="35"/>
                      <a:pt x="45" y="35"/>
                      <a:pt x="45" y="35"/>
                    </a:cubicBezTo>
                    <a:cubicBezTo>
                      <a:pt x="47" y="38"/>
                      <a:pt x="47" y="41"/>
                      <a:pt x="44" y="44"/>
                    </a:cubicBezTo>
                    <a:cubicBezTo>
                      <a:pt x="42" y="46"/>
                      <a:pt x="39" y="46"/>
                      <a:pt x="37" y="44"/>
                    </a:cubicBezTo>
                    <a:cubicBezTo>
                      <a:pt x="36" y="44"/>
                      <a:pt x="36" y="44"/>
                      <a:pt x="35" y="44"/>
                    </a:cubicBezTo>
                    <a:cubicBezTo>
                      <a:pt x="34" y="43"/>
                      <a:pt x="34" y="43"/>
                      <a:pt x="33" y="44"/>
                    </a:cubicBezTo>
                    <a:cubicBezTo>
                      <a:pt x="33" y="44"/>
                      <a:pt x="33" y="44"/>
                      <a:pt x="33" y="44"/>
                    </a:cubicBezTo>
                    <a:cubicBezTo>
                      <a:pt x="32" y="45"/>
                      <a:pt x="32" y="45"/>
                      <a:pt x="32" y="46"/>
                    </a:cubicBezTo>
                    <a:cubicBezTo>
                      <a:pt x="32" y="49"/>
                      <a:pt x="30" y="51"/>
                      <a:pt x="26" y="51"/>
                    </a:cubicBezTo>
                    <a:close/>
                    <a:moveTo>
                      <a:pt x="12" y="8"/>
                    </a:moveTo>
                    <a:cubicBezTo>
                      <a:pt x="11" y="8"/>
                      <a:pt x="10" y="9"/>
                      <a:pt x="9" y="10"/>
                    </a:cubicBezTo>
                    <a:cubicBezTo>
                      <a:pt x="8" y="11"/>
                      <a:pt x="9" y="12"/>
                      <a:pt x="10" y="13"/>
                    </a:cubicBezTo>
                    <a:cubicBezTo>
                      <a:pt x="12" y="17"/>
                      <a:pt x="12" y="17"/>
                      <a:pt x="11" y="20"/>
                    </a:cubicBezTo>
                    <a:cubicBezTo>
                      <a:pt x="11" y="20"/>
                      <a:pt x="11" y="20"/>
                      <a:pt x="11" y="20"/>
                    </a:cubicBezTo>
                    <a:cubicBezTo>
                      <a:pt x="10" y="21"/>
                      <a:pt x="10" y="22"/>
                      <a:pt x="9" y="22"/>
                    </a:cubicBezTo>
                    <a:cubicBezTo>
                      <a:pt x="8" y="22"/>
                      <a:pt x="7" y="22"/>
                      <a:pt x="7" y="22"/>
                    </a:cubicBezTo>
                    <a:cubicBezTo>
                      <a:pt x="4" y="23"/>
                      <a:pt x="4" y="23"/>
                      <a:pt x="4" y="25"/>
                    </a:cubicBezTo>
                    <a:cubicBezTo>
                      <a:pt x="4" y="26"/>
                      <a:pt x="4" y="26"/>
                      <a:pt x="4" y="26"/>
                    </a:cubicBezTo>
                    <a:cubicBezTo>
                      <a:pt x="4" y="28"/>
                      <a:pt x="5" y="28"/>
                      <a:pt x="6" y="28"/>
                    </a:cubicBezTo>
                    <a:cubicBezTo>
                      <a:pt x="6" y="28"/>
                      <a:pt x="7" y="28"/>
                      <a:pt x="8" y="28"/>
                    </a:cubicBezTo>
                    <a:cubicBezTo>
                      <a:pt x="9" y="28"/>
                      <a:pt x="11" y="29"/>
                      <a:pt x="11" y="31"/>
                    </a:cubicBezTo>
                    <a:cubicBezTo>
                      <a:pt x="11" y="32"/>
                      <a:pt x="12" y="32"/>
                      <a:pt x="12" y="33"/>
                    </a:cubicBezTo>
                    <a:cubicBezTo>
                      <a:pt x="12" y="34"/>
                      <a:pt x="12" y="34"/>
                      <a:pt x="11" y="35"/>
                    </a:cubicBezTo>
                    <a:cubicBezTo>
                      <a:pt x="11" y="36"/>
                      <a:pt x="10" y="37"/>
                      <a:pt x="9" y="38"/>
                    </a:cubicBezTo>
                    <a:cubicBezTo>
                      <a:pt x="9" y="39"/>
                      <a:pt x="9" y="39"/>
                      <a:pt x="9" y="40"/>
                    </a:cubicBezTo>
                    <a:cubicBezTo>
                      <a:pt x="9" y="42"/>
                      <a:pt x="12" y="43"/>
                      <a:pt x="13" y="42"/>
                    </a:cubicBezTo>
                    <a:cubicBezTo>
                      <a:pt x="14" y="41"/>
                      <a:pt x="15" y="40"/>
                      <a:pt x="16" y="40"/>
                    </a:cubicBezTo>
                    <a:cubicBezTo>
                      <a:pt x="17" y="39"/>
                      <a:pt x="18" y="39"/>
                      <a:pt x="18" y="39"/>
                    </a:cubicBezTo>
                    <a:cubicBezTo>
                      <a:pt x="19" y="40"/>
                      <a:pt x="20" y="40"/>
                      <a:pt x="21" y="40"/>
                    </a:cubicBezTo>
                    <a:cubicBezTo>
                      <a:pt x="22" y="41"/>
                      <a:pt x="22" y="41"/>
                      <a:pt x="23" y="42"/>
                    </a:cubicBezTo>
                    <a:cubicBezTo>
                      <a:pt x="23" y="43"/>
                      <a:pt x="23" y="44"/>
                      <a:pt x="24" y="46"/>
                    </a:cubicBezTo>
                    <a:cubicBezTo>
                      <a:pt x="24" y="47"/>
                      <a:pt x="24" y="47"/>
                      <a:pt x="26" y="47"/>
                    </a:cubicBezTo>
                    <a:cubicBezTo>
                      <a:pt x="28" y="47"/>
                      <a:pt x="28" y="47"/>
                      <a:pt x="29" y="46"/>
                    </a:cubicBezTo>
                    <a:cubicBezTo>
                      <a:pt x="29" y="44"/>
                      <a:pt x="29" y="43"/>
                      <a:pt x="29" y="42"/>
                    </a:cubicBezTo>
                    <a:cubicBezTo>
                      <a:pt x="30" y="42"/>
                      <a:pt x="30" y="41"/>
                      <a:pt x="30" y="41"/>
                    </a:cubicBezTo>
                    <a:cubicBezTo>
                      <a:pt x="32" y="40"/>
                      <a:pt x="33" y="40"/>
                      <a:pt x="34" y="39"/>
                    </a:cubicBezTo>
                    <a:cubicBezTo>
                      <a:pt x="35" y="39"/>
                      <a:pt x="35" y="39"/>
                      <a:pt x="36" y="40"/>
                    </a:cubicBezTo>
                    <a:cubicBezTo>
                      <a:pt x="37" y="40"/>
                      <a:pt x="37" y="41"/>
                      <a:pt x="38" y="41"/>
                    </a:cubicBezTo>
                    <a:cubicBezTo>
                      <a:pt x="40" y="42"/>
                      <a:pt x="40" y="42"/>
                      <a:pt x="42" y="41"/>
                    </a:cubicBezTo>
                    <a:cubicBezTo>
                      <a:pt x="43" y="40"/>
                      <a:pt x="43" y="39"/>
                      <a:pt x="42" y="38"/>
                    </a:cubicBezTo>
                    <a:cubicBezTo>
                      <a:pt x="41" y="37"/>
                      <a:pt x="41" y="36"/>
                      <a:pt x="40" y="35"/>
                    </a:cubicBezTo>
                    <a:cubicBezTo>
                      <a:pt x="40" y="34"/>
                      <a:pt x="40" y="34"/>
                      <a:pt x="40" y="33"/>
                    </a:cubicBezTo>
                    <a:cubicBezTo>
                      <a:pt x="40" y="32"/>
                      <a:pt x="41" y="31"/>
                      <a:pt x="42" y="29"/>
                    </a:cubicBezTo>
                    <a:cubicBezTo>
                      <a:pt x="42" y="29"/>
                      <a:pt x="44" y="29"/>
                      <a:pt x="44" y="28"/>
                    </a:cubicBezTo>
                    <a:cubicBezTo>
                      <a:pt x="45" y="28"/>
                      <a:pt x="45" y="28"/>
                      <a:pt x="45" y="28"/>
                    </a:cubicBezTo>
                    <a:cubicBezTo>
                      <a:pt x="48" y="28"/>
                      <a:pt x="48" y="27"/>
                      <a:pt x="48" y="24"/>
                    </a:cubicBezTo>
                    <a:cubicBezTo>
                      <a:pt x="48" y="23"/>
                      <a:pt x="47" y="23"/>
                      <a:pt x="46" y="23"/>
                    </a:cubicBezTo>
                    <a:cubicBezTo>
                      <a:pt x="45" y="22"/>
                      <a:pt x="44" y="22"/>
                      <a:pt x="43" y="22"/>
                    </a:cubicBezTo>
                    <a:cubicBezTo>
                      <a:pt x="42" y="22"/>
                      <a:pt x="42" y="21"/>
                      <a:pt x="41" y="21"/>
                    </a:cubicBezTo>
                    <a:cubicBezTo>
                      <a:pt x="41" y="20"/>
                      <a:pt x="41" y="18"/>
                      <a:pt x="40" y="17"/>
                    </a:cubicBezTo>
                    <a:cubicBezTo>
                      <a:pt x="40" y="17"/>
                      <a:pt x="40" y="16"/>
                      <a:pt x="41" y="15"/>
                    </a:cubicBezTo>
                    <a:cubicBezTo>
                      <a:pt x="41" y="14"/>
                      <a:pt x="42" y="14"/>
                      <a:pt x="43" y="13"/>
                    </a:cubicBezTo>
                    <a:cubicBezTo>
                      <a:pt x="43" y="11"/>
                      <a:pt x="43" y="11"/>
                      <a:pt x="42" y="9"/>
                    </a:cubicBezTo>
                    <a:cubicBezTo>
                      <a:pt x="41" y="8"/>
                      <a:pt x="40" y="8"/>
                      <a:pt x="39" y="9"/>
                    </a:cubicBezTo>
                    <a:cubicBezTo>
                      <a:pt x="38" y="9"/>
                      <a:pt x="37" y="10"/>
                      <a:pt x="36" y="10"/>
                    </a:cubicBezTo>
                    <a:cubicBezTo>
                      <a:pt x="35" y="11"/>
                      <a:pt x="34" y="12"/>
                      <a:pt x="33" y="11"/>
                    </a:cubicBezTo>
                    <a:cubicBezTo>
                      <a:pt x="32" y="11"/>
                      <a:pt x="32" y="10"/>
                      <a:pt x="31" y="10"/>
                    </a:cubicBezTo>
                    <a:cubicBezTo>
                      <a:pt x="30" y="10"/>
                      <a:pt x="29" y="9"/>
                      <a:pt x="29" y="8"/>
                    </a:cubicBezTo>
                    <a:cubicBezTo>
                      <a:pt x="29" y="7"/>
                      <a:pt x="29" y="6"/>
                      <a:pt x="29" y="5"/>
                    </a:cubicBezTo>
                    <a:cubicBezTo>
                      <a:pt x="29" y="4"/>
                      <a:pt x="28" y="3"/>
                      <a:pt x="27" y="3"/>
                    </a:cubicBezTo>
                    <a:cubicBezTo>
                      <a:pt x="26" y="3"/>
                      <a:pt x="25" y="3"/>
                      <a:pt x="25" y="3"/>
                    </a:cubicBezTo>
                    <a:cubicBezTo>
                      <a:pt x="24" y="3"/>
                      <a:pt x="23" y="4"/>
                      <a:pt x="23" y="5"/>
                    </a:cubicBezTo>
                    <a:cubicBezTo>
                      <a:pt x="23" y="6"/>
                      <a:pt x="23" y="7"/>
                      <a:pt x="23" y="8"/>
                    </a:cubicBezTo>
                    <a:cubicBezTo>
                      <a:pt x="22" y="9"/>
                      <a:pt x="22" y="9"/>
                      <a:pt x="22" y="10"/>
                    </a:cubicBezTo>
                    <a:cubicBezTo>
                      <a:pt x="21" y="10"/>
                      <a:pt x="20" y="11"/>
                      <a:pt x="18" y="11"/>
                    </a:cubicBezTo>
                    <a:cubicBezTo>
                      <a:pt x="18" y="12"/>
                      <a:pt x="17" y="11"/>
                      <a:pt x="16" y="11"/>
                    </a:cubicBezTo>
                    <a:cubicBezTo>
                      <a:pt x="16" y="10"/>
                      <a:pt x="15" y="10"/>
                      <a:pt x="14" y="9"/>
                    </a:cubicBezTo>
                    <a:cubicBezTo>
                      <a:pt x="13" y="8"/>
                      <a:pt x="13" y="8"/>
                      <a:pt x="12" y="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dirty="0">
                  <a:solidFill>
                    <a:prstClr val="black"/>
                  </a:solidFill>
                  <a:latin typeface="Calibri"/>
                  <a:ea typeface="宋体" panose="02010600030101010101" pitchFamily="2" charset="-122"/>
                </a:endParaRPr>
              </a:p>
            </p:txBody>
          </p:sp>
          <p:sp>
            <p:nvSpPr>
              <p:cNvPr id="52" name="Freeform 19">
                <a:extLst>
                  <a:ext uri="{FF2B5EF4-FFF2-40B4-BE49-F238E27FC236}">
                    <a16:creationId xmlns:a16="http://schemas.microsoft.com/office/drawing/2014/main" xmlns="" id="{87246B5D-F52B-BD4F-B537-1CA7FC6E6305}"/>
                  </a:ext>
                </a:extLst>
              </p:cNvPr>
              <p:cNvSpPr>
                <a:spLocks noEditPoints="1"/>
              </p:cNvSpPr>
              <p:nvPr/>
            </p:nvSpPr>
            <p:spPr bwMode="auto">
              <a:xfrm>
                <a:off x="9508606" y="2141328"/>
                <a:ext cx="153628" cy="130969"/>
              </a:xfrm>
              <a:custGeom>
                <a:avLst/>
                <a:gdLst>
                  <a:gd name="T0" fmla="*/ 46 w 46"/>
                  <a:gd name="T1" fmla="*/ 23 h 46"/>
                  <a:gd name="T2" fmla="*/ 23 w 46"/>
                  <a:gd name="T3" fmla="*/ 46 h 46"/>
                  <a:gd name="T4" fmla="*/ 0 w 46"/>
                  <a:gd name="T5" fmla="*/ 23 h 46"/>
                  <a:gd name="T6" fmla="*/ 23 w 46"/>
                  <a:gd name="T7" fmla="*/ 0 h 46"/>
                  <a:gd name="T8" fmla="*/ 46 w 46"/>
                  <a:gd name="T9" fmla="*/ 23 h 46"/>
                  <a:gd name="T10" fmla="*/ 39 w 46"/>
                  <a:gd name="T11" fmla="*/ 23 h 46"/>
                  <a:gd name="T12" fmla="*/ 23 w 46"/>
                  <a:gd name="T13" fmla="*/ 7 h 46"/>
                  <a:gd name="T14" fmla="*/ 8 w 46"/>
                  <a:gd name="T15" fmla="*/ 23 h 46"/>
                  <a:gd name="T16" fmla="*/ 23 w 46"/>
                  <a:gd name="T17" fmla="*/ 39 h 46"/>
                  <a:gd name="T18" fmla="*/ 39 w 46"/>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46" y="23"/>
                    </a:moveTo>
                    <a:cubicBezTo>
                      <a:pt x="46" y="36"/>
                      <a:pt x="36" y="46"/>
                      <a:pt x="23" y="46"/>
                    </a:cubicBezTo>
                    <a:cubicBezTo>
                      <a:pt x="11" y="46"/>
                      <a:pt x="0" y="36"/>
                      <a:pt x="0" y="23"/>
                    </a:cubicBezTo>
                    <a:cubicBezTo>
                      <a:pt x="0" y="11"/>
                      <a:pt x="11" y="0"/>
                      <a:pt x="23" y="0"/>
                    </a:cubicBezTo>
                    <a:cubicBezTo>
                      <a:pt x="36" y="0"/>
                      <a:pt x="46" y="10"/>
                      <a:pt x="46" y="23"/>
                    </a:cubicBezTo>
                    <a:close/>
                    <a:moveTo>
                      <a:pt x="39" y="23"/>
                    </a:moveTo>
                    <a:cubicBezTo>
                      <a:pt x="39" y="14"/>
                      <a:pt x="32" y="8"/>
                      <a:pt x="23" y="7"/>
                    </a:cubicBezTo>
                    <a:cubicBezTo>
                      <a:pt x="15" y="7"/>
                      <a:pt x="8" y="14"/>
                      <a:pt x="8" y="23"/>
                    </a:cubicBezTo>
                    <a:cubicBezTo>
                      <a:pt x="8" y="32"/>
                      <a:pt x="15" y="39"/>
                      <a:pt x="23" y="39"/>
                    </a:cubicBezTo>
                    <a:cubicBezTo>
                      <a:pt x="32" y="39"/>
                      <a:pt x="39" y="32"/>
                      <a:pt x="39"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endParaRPr>
              </a:p>
            </p:txBody>
          </p:sp>
          <p:sp>
            <p:nvSpPr>
              <p:cNvPr id="53" name="Freeform 20">
                <a:extLst>
                  <a:ext uri="{FF2B5EF4-FFF2-40B4-BE49-F238E27FC236}">
                    <a16:creationId xmlns:a16="http://schemas.microsoft.com/office/drawing/2014/main" xmlns="" id="{A7D5E837-A59F-6643-8FC0-9150C091E94F}"/>
                  </a:ext>
                </a:extLst>
              </p:cNvPr>
              <p:cNvSpPr>
                <a:spLocks noEditPoints="1"/>
              </p:cNvSpPr>
              <p:nvPr/>
            </p:nvSpPr>
            <p:spPr bwMode="auto">
              <a:xfrm>
                <a:off x="9786534" y="2384215"/>
                <a:ext cx="67038" cy="53578"/>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10 w 20"/>
                  <a:gd name="T11" fmla="*/ 3 h 19"/>
                  <a:gd name="T12" fmla="*/ 4 w 20"/>
                  <a:gd name="T13" fmla="*/ 9 h 19"/>
                  <a:gd name="T14" fmla="*/ 10 w 20"/>
                  <a:gd name="T15" fmla="*/ 15 h 19"/>
                  <a:gd name="T16" fmla="*/ 16 w 20"/>
                  <a:gd name="T17" fmla="*/ 9 h 19"/>
                  <a:gd name="T18" fmla="*/ 10 w 20"/>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0"/>
                    </a:moveTo>
                    <a:cubicBezTo>
                      <a:pt x="15" y="0"/>
                      <a:pt x="20" y="4"/>
                      <a:pt x="20" y="9"/>
                    </a:cubicBezTo>
                    <a:cubicBezTo>
                      <a:pt x="20" y="15"/>
                      <a:pt x="15" y="19"/>
                      <a:pt x="10" y="19"/>
                    </a:cubicBezTo>
                    <a:cubicBezTo>
                      <a:pt x="5" y="19"/>
                      <a:pt x="0" y="15"/>
                      <a:pt x="0" y="9"/>
                    </a:cubicBezTo>
                    <a:cubicBezTo>
                      <a:pt x="0" y="4"/>
                      <a:pt x="4" y="0"/>
                      <a:pt x="10" y="0"/>
                    </a:cubicBezTo>
                    <a:close/>
                    <a:moveTo>
                      <a:pt x="10" y="3"/>
                    </a:moveTo>
                    <a:cubicBezTo>
                      <a:pt x="7" y="3"/>
                      <a:pt x="4" y="6"/>
                      <a:pt x="4" y="9"/>
                    </a:cubicBezTo>
                    <a:cubicBezTo>
                      <a:pt x="4" y="13"/>
                      <a:pt x="6" y="15"/>
                      <a:pt x="10" y="15"/>
                    </a:cubicBezTo>
                    <a:cubicBezTo>
                      <a:pt x="13" y="15"/>
                      <a:pt x="16" y="13"/>
                      <a:pt x="16" y="9"/>
                    </a:cubicBezTo>
                    <a:cubicBezTo>
                      <a:pt x="16" y="6"/>
                      <a:pt x="13" y="3"/>
                      <a:pt x="10"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endParaRPr>
              </a:p>
            </p:txBody>
          </p:sp>
        </p:grpSp>
        <p:sp>
          <p:nvSpPr>
            <p:cNvPr id="61" name="矩形 60">
              <a:extLst>
                <a:ext uri="{FF2B5EF4-FFF2-40B4-BE49-F238E27FC236}">
                  <a16:creationId xmlns:a16="http://schemas.microsoft.com/office/drawing/2014/main" xmlns="" id="{C905BC7D-6454-A042-83D6-0BCBC2F2F924}"/>
                </a:ext>
              </a:extLst>
            </p:cNvPr>
            <p:cNvSpPr/>
            <p:nvPr/>
          </p:nvSpPr>
          <p:spPr>
            <a:xfrm>
              <a:off x="1957336" y="1419528"/>
              <a:ext cx="2707238" cy="812530"/>
            </a:xfrm>
            <a:prstGeom prst="rect">
              <a:avLst/>
            </a:prstGeom>
          </p:spPr>
          <p:txBody>
            <a:bodyPr wrap="square">
              <a:spAutoFit/>
            </a:bodyPr>
            <a:lstStyle/>
            <a:p>
              <a:pPr algn="ctr" defTabSz="685800" fontAlgn="auto">
                <a:lnSpc>
                  <a:spcPct val="130000"/>
                </a:lnSpc>
                <a:spcBef>
                  <a:spcPts val="0"/>
                </a:spcBef>
                <a:spcAft>
                  <a:spcPts val="0"/>
                </a:spcAft>
              </a:pPr>
              <a:r>
                <a:rPr lang="zh-CN" altLang="en-US" dirty="0">
                  <a:latin typeface="微软雅黑" panose="020B0503020204020204" pitchFamily="34" charset="-122"/>
                  <a:ea typeface="微软雅黑" panose="020B0503020204020204" pitchFamily="34" charset="-122"/>
                </a:rPr>
                <a:t>网络设施的</a:t>
              </a:r>
              <a:r>
                <a:rPr lang="en-US" altLang="zh-CN" dirty="0">
                  <a:latin typeface="微软雅黑" panose="020B0503020204020204" pitchFamily="34" charset="-122"/>
                  <a:ea typeface="微软雅黑" panose="020B0503020204020204" pitchFamily="34" charset="-122"/>
                </a:rPr>
                <a:t>IPv6</a:t>
              </a:r>
              <a:r>
                <a:rPr lang="zh-CN" altLang="en-US" dirty="0">
                  <a:latin typeface="微软雅黑" panose="020B0503020204020204" pitchFamily="34" charset="-122"/>
                  <a:ea typeface="微软雅黑" panose="020B0503020204020204" pitchFamily="34" charset="-122"/>
                </a:rPr>
                <a:t>改造取得阶段性成果</a:t>
              </a:r>
              <a:endParaRPr lang="en-US" altLang="zh-CN" sz="1400" dirty="0">
                <a:latin typeface="微软雅黑" panose="020B0503020204020204" pitchFamily="34" charset="-122"/>
                <a:ea typeface="微软雅黑" panose="020B0503020204020204" pitchFamily="34" charset="-122"/>
              </a:endParaRPr>
            </a:p>
          </p:txBody>
        </p:sp>
      </p:grpSp>
      <p:grpSp>
        <p:nvGrpSpPr>
          <p:cNvPr id="73" name="组合 72">
            <a:extLst>
              <a:ext uri="{FF2B5EF4-FFF2-40B4-BE49-F238E27FC236}">
                <a16:creationId xmlns:a16="http://schemas.microsoft.com/office/drawing/2014/main" xmlns="" id="{5D489A0F-51CA-B74A-97AE-EA1730F35B36}"/>
              </a:ext>
            </a:extLst>
          </p:cNvPr>
          <p:cNvGrpSpPr/>
          <p:nvPr/>
        </p:nvGrpSpPr>
        <p:grpSpPr>
          <a:xfrm>
            <a:off x="6291317" y="1326731"/>
            <a:ext cx="5271129" cy="925539"/>
            <a:chOff x="6167478" y="3274833"/>
            <a:chExt cx="5271129" cy="925539"/>
          </a:xfrm>
        </p:grpSpPr>
        <p:sp>
          <p:nvSpPr>
            <p:cNvPr id="59" name="Freeform 5">
              <a:extLst>
                <a:ext uri="{FF2B5EF4-FFF2-40B4-BE49-F238E27FC236}">
                  <a16:creationId xmlns:a16="http://schemas.microsoft.com/office/drawing/2014/main" xmlns="" id="{87F7579D-D097-8446-914C-5EF5ECBF299C}"/>
                </a:ext>
              </a:extLst>
            </p:cNvPr>
            <p:cNvSpPr>
              <a:spLocks/>
            </p:cNvSpPr>
            <p:nvPr/>
          </p:nvSpPr>
          <p:spPr bwMode="auto">
            <a:xfrm>
              <a:off x="6167478" y="3274833"/>
              <a:ext cx="5271129" cy="925539"/>
            </a:xfrm>
            <a:custGeom>
              <a:avLst/>
              <a:gdLst>
                <a:gd name="T0" fmla="*/ 0 w 3672"/>
                <a:gd name="T1" fmla="*/ 0 h 830"/>
                <a:gd name="T2" fmla="*/ 0 w 3672"/>
                <a:gd name="T3" fmla="*/ 291 h 830"/>
                <a:gd name="T4" fmla="*/ 565 w 3672"/>
                <a:gd name="T5" fmla="*/ 291 h 830"/>
                <a:gd name="T6" fmla="*/ 885 w 3672"/>
                <a:gd name="T7" fmla="*/ 830 h 830"/>
                <a:gd name="T8" fmla="*/ 3672 w 3672"/>
                <a:gd name="T9" fmla="*/ 830 h 830"/>
                <a:gd name="T10" fmla="*/ 3672 w 3672"/>
                <a:gd name="T11" fmla="*/ 0 h 830"/>
                <a:gd name="T12" fmla="*/ 0 w 3672"/>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3672" h="830">
                  <a:moveTo>
                    <a:pt x="0" y="0"/>
                  </a:moveTo>
                  <a:lnTo>
                    <a:pt x="0" y="291"/>
                  </a:lnTo>
                  <a:lnTo>
                    <a:pt x="565" y="291"/>
                  </a:lnTo>
                  <a:lnTo>
                    <a:pt x="885" y="830"/>
                  </a:lnTo>
                  <a:lnTo>
                    <a:pt x="3672" y="830"/>
                  </a:lnTo>
                  <a:lnTo>
                    <a:pt x="3672" y="0"/>
                  </a:lnTo>
                  <a:lnTo>
                    <a:pt x="0" y="0"/>
                  </a:lnTo>
                  <a:close/>
                </a:path>
              </a:pathLst>
            </a:custGeom>
            <a:solidFill>
              <a:schemeClr val="bg2">
                <a:lumMod val="90000"/>
              </a:schemeClr>
            </a:solidFill>
            <a:ln>
              <a:noFill/>
            </a:ln>
          </p:spPr>
          <p:txBody>
            <a:bodyPr vert="horz" wrap="square" lIns="1107000" tIns="34290" rIns="891000" bIns="34290" numCol="1" anchor="ctr" anchorCtr="0" compatLnSpc="1">
              <a:prstTxWarp prst="textNoShape">
                <a:avLst/>
              </a:prstTxWarp>
            </a:bodyPr>
            <a:lstStyle/>
            <a:p>
              <a:pPr defTabSz="685800" fontAlgn="auto">
                <a:lnSpc>
                  <a:spcPct val="150000"/>
                </a:lnSpc>
                <a:spcBef>
                  <a:spcPts val="0"/>
                </a:spcBef>
                <a:spcAft>
                  <a:spcPts val="0"/>
                </a:spcAft>
              </a:pPr>
              <a:endParaRPr lang="en-US" altLang="zh-CN" sz="900" dirty="0">
                <a:solidFill>
                  <a:prstClr val="white"/>
                </a:solidFill>
                <a:latin typeface="微软雅黑" panose="020B0503020204020204" pitchFamily="34" charset="-122"/>
                <a:ea typeface="微软雅黑" panose="020B0503020204020204" pitchFamily="34" charset="-122"/>
              </a:endParaRPr>
            </a:p>
          </p:txBody>
        </p:sp>
        <p:cxnSp>
          <p:nvCxnSpPr>
            <p:cNvPr id="56" name="直接连接符 88">
              <a:extLst>
                <a:ext uri="{FF2B5EF4-FFF2-40B4-BE49-F238E27FC236}">
                  <a16:creationId xmlns:a16="http://schemas.microsoft.com/office/drawing/2014/main" xmlns="" id="{84790DC6-469F-0A41-A30C-DD719F1C6561}"/>
                </a:ext>
              </a:extLst>
            </p:cNvPr>
            <p:cNvCxnSpPr/>
            <p:nvPr/>
          </p:nvCxnSpPr>
          <p:spPr>
            <a:xfrm>
              <a:off x="10593690" y="3359561"/>
              <a:ext cx="0" cy="7560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xmlns="" id="{5417C30D-C504-2E4C-A503-EE896413726D}"/>
                </a:ext>
              </a:extLst>
            </p:cNvPr>
            <p:cNvSpPr txBox="1"/>
            <p:nvPr/>
          </p:nvSpPr>
          <p:spPr>
            <a:xfrm>
              <a:off x="6278129" y="3747166"/>
              <a:ext cx="576985" cy="369332"/>
            </a:xfrm>
            <a:prstGeom prst="rect">
              <a:avLst/>
            </a:prstGeom>
            <a:noFill/>
          </p:spPr>
          <p:txBody>
            <a:bodyPr wrap="square" rtlCol="0">
              <a:spAutoFit/>
            </a:bodyPr>
            <a:lstStyle/>
            <a:p>
              <a:pPr defTabSz="685800" fontAlgn="auto">
                <a:spcBef>
                  <a:spcPts val="0"/>
                </a:spcBef>
                <a:spcAft>
                  <a:spcPts val="0"/>
                </a:spcAft>
              </a:pPr>
              <a:r>
                <a:rPr lang="en-US" altLang="zh-CN" b="1" dirty="0">
                  <a:solidFill>
                    <a:srgbClr val="767779"/>
                  </a:solidFill>
                  <a:latin typeface="微软雅黑" panose="020B0503020204020204" pitchFamily="34" charset="-122"/>
                  <a:ea typeface="微软雅黑" panose="020B0503020204020204" pitchFamily="34" charset="-122"/>
                </a:rPr>
                <a:t>02</a:t>
              </a:r>
              <a:endParaRPr lang="zh-CN" altLang="en-US" b="1" dirty="0">
                <a:solidFill>
                  <a:srgbClr val="767779"/>
                </a:solidFill>
                <a:latin typeface="微软雅黑" panose="020B0503020204020204" pitchFamily="34" charset="-122"/>
                <a:ea typeface="微软雅黑" panose="020B0503020204020204" pitchFamily="34" charset="-122"/>
              </a:endParaRPr>
            </a:p>
          </p:txBody>
        </p:sp>
        <p:sp>
          <p:nvSpPr>
            <p:cNvPr id="45" name="Freeform 10">
              <a:extLst>
                <a:ext uri="{FF2B5EF4-FFF2-40B4-BE49-F238E27FC236}">
                  <a16:creationId xmlns:a16="http://schemas.microsoft.com/office/drawing/2014/main" xmlns="" id="{D384879D-618D-B14E-8712-929F75344C93}"/>
                </a:ext>
              </a:extLst>
            </p:cNvPr>
            <p:cNvSpPr>
              <a:spLocks/>
            </p:cNvSpPr>
            <p:nvPr/>
          </p:nvSpPr>
          <p:spPr bwMode="auto">
            <a:xfrm>
              <a:off x="10789060" y="3528686"/>
              <a:ext cx="411246" cy="436960"/>
            </a:xfrm>
            <a:custGeom>
              <a:avLst/>
              <a:gdLst>
                <a:gd name="T0" fmla="*/ 94 w 150"/>
                <a:gd name="T1" fmla="*/ 153 h 153"/>
                <a:gd name="T2" fmla="*/ 94 w 150"/>
                <a:gd name="T3" fmla="*/ 142 h 153"/>
                <a:gd name="T4" fmla="*/ 64 w 150"/>
                <a:gd name="T5" fmla="*/ 142 h 153"/>
                <a:gd name="T6" fmla="*/ 64 w 150"/>
                <a:gd name="T7" fmla="*/ 93 h 153"/>
                <a:gd name="T8" fmla="*/ 94 w 150"/>
                <a:gd name="T9" fmla="*/ 93 h 153"/>
                <a:gd name="T10" fmla="*/ 94 w 150"/>
                <a:gd name="T11" fmla="*/ 78 h 153"/>
                <a:gd name="T12" fmla="*/ 120 w 150"/>
                <a:gd name="T13" fmla="*/ 78 h 153"/>
                <a:gd name="T14" fmla="*/ 120 w 150"/>
                <a:gd name="T15" fmla="*/ 67 h 153"/>
                <a:gd name="T16" fmla="*/ 94 w 150"/>
                <a:gd name="T17" fmla="*/ 67 h 153"/>
                <a:gd name="T18" fmla="*/ 94 w 150"/>
                <a:gd name="T19" fmla="*/ 56 h 153"/>
                <a:gd name="T20" fmla="*/ 23 w 150"/>
                <a:gd name="T21" fmla="*/ 56 h 153"/>
                <a:gd name="T22" fmla="*/ 23 w 150"/>
                <a:gd name="T23" fmla="*/ 33 h 153"/>
                <a:gd name="T24" fmla="*/ 0 w 150"/>
                <a:gd name="T25" fmla="*/ 33 h 153"/>
                <a:gd name="T26" fmla="*/ 0 w 150"/>
                <a:gd name="T27" fmla="*/ 0 h 153"/>
                <a:gd name="T28" fmla="*/ 57 w 150"/>
                <a:gd name="T29" fmla="*/ 0 h 153"/>
                <a:gd name="T30" fmla="*/ 57 w 150"/>
                <a:gd name="T31" fmla="*/ 33 h 153"/>
                <a:gd name="T32" fmla="*/ 30 w 150"/>
                <a:gd name="T33" fmla="*/ 33 h 153"/>
                <a:gd name="T34" fmla="*/ 30 w 150"/>
                <a:gd name="T35" fmla="*/ 48 h 153"/>
                <a:gd name="T36" fmla="*/ 94 w 150"/>
                <a:gd name="T37" fmla="*/ 48 h 153"/>
                <a:gd name="T38" fmla="*/ 94 w 150"/>
                <a:gd name="T39" fmla="*/ 34 h 153"/>
                <a:gd name="T40" fmla="*/ 150 w 150"/>
                <a:gd name="T41" fmla="*/ 34 h 153"/>
                <a:gd name="T42" fmla="*/ 150 w 150"/>
                <a:gd name="T43" fmla="*/ 67 h 153"/>
                <a:gd name="T44" fmla="*/ 128 w 150"/>
                <a:gd name="T45" fmla="*/ 67 h 153"/>
                <a:gd name="T46" fmla="*/ 128 w 150"/>
                <a:gd name="T47" fmla="*/ 78 h 153"/>
                <a:gd name="T48" fmla="*/ 150 w 150"/>
                <a:gd name="T49" fmla="*/ 78 h 153"/>
                <a:gd name="T50" fmla="*/ 150 w 150"/>
                <a:gd name="T51" fmla="*/ 112 h 153"/>
                <a:gd name="T52" fmla="*/ 94 w 150"/>
                <a:gd name="T53" fmla="*/ 112 h 153"/>
                <a:gd name="T54" fmla="*/ 94 w 150"/>
                <a:gd name="T55" fmla="*/ 101 h 153"/>
                <a:gd name="T56" fmla="*/ 72 w 150"/>
                <a:gd name="T57" fmla="*/ 101 h 153"/>
                <a:gd name="T58" fmla="*/ 72 w 150"/>
                <a:gd name="T59" fmla="*/ 135 h 153"/>
                <a:gd name="T60" fmla="*/ 94 w 150"/>
                <a:gd name="T61" fmla="*/ 135 h 153"/>
                <a:gd name="T62" fmla="*/ 94 w 150"/>
                <a:gd name="T63" fmla="*/ 120 h 153"/>
                <a:gd name="T64" fmla="*/ 150 w 150"/>
                <a:gd name="T65" fmla="*/ 120 h 153"/>
                <a:gd name="T66" fmla="*/ 150 w 150"/>
                <a:gd name="T67" fmla="*/ 153 h 153"/>
                <a:gd name="T68" fmla="*/ 94 w 150"/>
                <a:gd name="T6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153">
                  <a:moveTo>
                    <a:pt x="94" y="153"/>
                  </a:moveTo>
                  <a:cubicBezTo>
                    <a:pt x="94" y="150"/>
                    <a:pt x="94" y="146"/>
                    <a:pt x="94" y="142"/>
                  </a:cubicBezTo>
                  <a:cubicBezTo>
                    <a:pt x="84" y="142"/>
                    <a:pt x="74" y="142"/>
                    <a:pt x="64" y="142"/>
                  </a:cubicBezTo>
                  <a:cubicBezTo>
                    <a:pt x="64" y="126"/>
                    <a:pt x="64" y="110"/>
                    <a:pt x="64" y="93"/>
                  </a:cubicBezTo>
                  <a:cubicBezTo>
                    <a:pt x="74" y="93"/>
                    <a:pt x="84" y="93"/>
                    <a:pt x="94" y="93"/>
                  </a:cubicBezTo>
                  <a:cubicBezTo>
                    <a:pt x="94" y="88"/>
                    <a:pt x="94" y="83"/>
                    <a:pt x="94" y="78"/>
                  </a:cubicBezTo>
                  <a:cubicBezTo>
                    <a:pt x="103" y="78"/>
                    <a:pt x="112" y="78"/>
                    <a:pt x="120" y="78"/>
                  </a:cubicBezTo>
                  <a:cubicBezTo>
                    <a:pt x="120" y="75"/>
                    <a:pt x="120" y="71"/>
                    <a:pt x="120" y="67"/>
                  </a:cubicBezTo>
                  <a:cubicBezTo>
                    <a:pt x="112" y="67"/>
                    <a:pt x="103" y="67"/>
                    <a:pt x="94" y="67"/>
                  </a:cubicBezTo>
                  <a:cubicBezTo>
                    <a:pt x="94" y="63"/>
                    <a:pt x="94" y="60"/>
                    <a:pt x="94" y="56"/>
                  </a:cubicBezTo>
                  <a:cubicBezTo>
                    <a:pt x="70" y="56"/>
                    <a:pt x="47" y="56"/>
                    <a:pt x="23" y="56"/>
                  </a:cubicBezTo>
                  <a:cubicBezTo>
                    <a:pt x="23" y="48"/>
                    <a:pt x="23" y="41"/>
                    <a:pt x="23" y="33"/>
                  </a:cubicBezTo>
                  <a:cubicBezTo>
                    <a:pt x="15" y="33"/>
                    <a:pt x="8" y="33"/>
                    <a:pt x="0" y="33"/>
                  </a:cubicBezTo>
                  <a:cubicBezTo>
                    <a:pt x="0" y="22"/>
                    <a:pt x="0" y="11"/>
                    <a:pt x="0" y="0"/>
                  </a:cubicBezTo>
                  <a:cubicBezTo>
                    <a:pt x="19" y="0"/>
                    <a:pt x="38" y="0"/>
                    <a:pt x="57" y="0"/>
                  </a:cubicBezTo>
                  <a:cubicBezTo>
                    <a:pt x="57" y="11"/>
                    <a:pt x="57" y="22"/>
                    <a:pt x="57" y="33"/>
                  </a:cubicBezTo>
                  <a:cubicBezTo>
                    <a:pt x="48" y="33"/>
                    <a:pt x="39" y="33"/>
                    <a:pt x="30" y="33"/>
                  </a:cubicBezTo>
                  <a:cubicBezTo>
                    <a:pt x="30" y="38"/>
                    <a:pt x="30" y="43"/>
                    <a:pt x="30" y="48"/>
                  </a:cubicBezTo>
                  <a:cubicBezTo>
                    <a:pt x="52" y="48"/>
                    <a:pt x="73" y="48"/>
                    <a:pt x="94" y="48"/>
                  </a:cubicBezTo>
                  <a:cubicBezTo>
                    <a:pt x="94" y="43"/>
                    <a:pt x="94" y="38"/>
                    <a:pt x="94" y="34"/>
                  </a:cubicBezTo>
                  <a:cubicBezTo>
                    <a:pt x="113" y="34"/>
                    <a:pt x="132" y="34"/>
                    <a:pt x="150" y="34"/>
                  </a:cubicBezTo>
                  <a:cubicBezTo>
                    <a:pt x="150" y="45"/>
                    <a:pt x="150" y="56"/>
                    <a:pt x="150" y="67"/>
                  </a:cubicBezTo>
                  <a:cubicBezTo>
                    <a:pt x="143" y="67"/>
                    <a:pt x="136" y="67"/>
                    <a:pt x="128" y="67"/>
                  </a:cubicBezTo>
                  <a:cubicBezTo>
                    <a:pt x="128" y="71"/>
                    <a:pt x="128" y="75"/>
                    <a:pt x="128" y="78"/>
                  </a:cubicBezTo>
                  <a:cubicBezTo>
                    <a:pt x="135" y="78"/>
                    <a:pt x="143" y="78"/>
                    <a:pt x="150" y="78"/>
                  </a:cubicBezTo>
                  <a:cubicBezTo>
                    <a:pt x="150" y="90"/>
                    <a:pt x="150" y="101"/>
                    <a:pt x="150" y="112"/>
                  </a:cubicBezTo>
                  <a:cubicBezTo>
                    <a:pt x="132" y="112"/>
                    <a:pt x="113" y="112"/>
                    <a:pt x="94" y="112"/>
                  </a:cubicBezTo>
                  <a:cubicBezTo>
                    <a:pt x="94" y="108"/>
                    <a:pt x="94" y="105"/>
                    <a:pt x="94" y="101"/>
                  </a:cubicBezTo>
                  <a:cubicBezTo>
                    <a:pt x="87" y="101"/>
                    <a:pt x="79" y="101"/>
                    <a:pt x="72" y="101"/>
                  </a:cubicBezTo>
                  <a:cubicBezTo>
                    <a:pt x="72" y="112"/>
                    <a:pt x="72" y="123"/>
                    <a:pt x="72" y="135"/>
                  </a:cubicBezTo>
                  <a:cubicBezTo>
                    <a:pt x="79" y="135"/>
                    <a:pt x="87" y="135"/>
                    <a:pt x="94" y="135"/>
                  </a:cubicBezTo>
                  <a:cubicBezTo>
                    <a:pt x="94" y="130"/>
                    <a:pt x="94" y="125"/>
                    <a:pt x="94" y="120"/>
                  </a:cubicBezTo>
                  <a:cubicBezTo>
                    <a:pt x="113" y="120"/>
                    <a:pt x="132" y="120"/>
                    <a:pt x="150" y="120"/>
                  </a:cubicBezTo>
                  <a:cubicBezTo>
                    <a:pt x="150" y="131"/>
                    <a:pt x="150" y="142"/>
                    <a:pt x="150" y="153"/>
                  </a:cubicBezTo>
                  <a:cubicBezTo>
                    <a:pt x="132" y="153"/>
                    <a:pt x="113" y="153"/>
                    <a:pt x="94" y="15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endParaRPr>
            </a:p>
          </p:txBody>
        </p:sp>
        <p:sp>
          <p:nvSpPr>
            <p:cNvPr id="62" name="矩形 61">
              <a:extLst>
                <a:ext uri="{FF2B5EF4-FFF2-40B4-BE49-F238E27FC236}">
                  <a16:creationId xmlns:a16="http://schemas.microsoft.com/office/drawing/2014/main" xmlns="" id="{2EC9BD93-203F-6D43-819C-BB5E05799D86}"/>
                </a:ext>
              </a:extLst>
            </p:cNvPr>
            <p:cNvSpPr/>
            <p:nvPr/>
          </p:nvSpPr>
          <p:spPr>
            <a:xfrm>
              <a:off x="7091056" y="3331337"/>
              <a:ext cx="3498025" cy="812530"/>
            </a:xfrm>
            <a:prstGeom prst="rect">
              <a:avLst/>
            </a:prstGeom>
          </p:spPr>
          <p:txBody>
            <a:bodyPr wrap="square">
              <a:spAutoFit/>
            </a:bodyPr>
            <a:lstStyle/>
            <a:p>
              <a:pPr algn="ctr" defTabSz="685800">
                <a:lnSpc>
                  <a:spcPct val="130000"/>
                </a:lnSpc>
              </a:pPr>
              <a:r>
                <a:rPr lang="zh-CN" altLang="en-US" spc="-100" dirty="0">
                  <a:latin typeface="微软雅黑" panose="020B0503020204020204" pitchFamily="34" charset="-122"/>
                  <a:ea typeface="微软雅黑" panose="020B0503020204020204" pitchFamily="34" charset="-122"/>
                </a:rPr>
                <a:t>政府和央企发挥示范带头作用，重点互联网应用</a:t>
              </a:r>
              <a:r>
                <a:rPr lang="en-US" altLang="zh-CN" spc="-100" dirty="0">
                  <a:latin typeface="微软雅黑" panose="020B0503020204020204" pitchFamily="34" charset="-122"/>
                  <a:ea typeface="微软雅黑" panose="020B0503020204020204" pitchFamily="34" charset="-122"/>
                </a:rPr>
                <a:t>IPv6</a:t>
              </a:r>
              <a:r>
                <a:rPr lang="zh-CN" altLang="en-US" spc="-100" dirty="0">
                  <a:latin typeface="微软雅黑" panose="020B0503020204020204" pitchFamily="34" charset="-122"/>
                  <a:ea typeface="微软雅黑" panose="020B0503020204020204" pitchFamily="34" charset="-122"/>
                </a:rPr>
                <a:t>升级进一步提速</a:t>
              </a:r>
              <a:endParaRPr lang="en-US" altLang="zh-CN" spc="-100" dirty="0">
                <a:latin typeface="微软雅黑" panose="020B0503020204020204" pitchFamily="34" charset="-122"/>
                <a:ea typeface="微软雅黑" panose="020B0503020204020204" pitchFamily="34" charset="-122"/>
              </a:endParaRPr>
            </a:p>
          </p:txBody>
        </p:sp>
      </p:grpSp>
      <p:grpSp>
        <p:nvGrpSpPr>
          <p:cNvPr id="74" name="组合 73">
            <a:extLst>
              <a:ext uri="{FF2B5EF4-FFF2-40B4-BE49-F238E27FC236}">
                <a16:creationId xmlns:a16="http://schemas.microsoft.com/office/drawing/2014/main" xmlns="" id="{0136C9A0-9F9F-DF4F-BD7A-5E447299DE0A}"/>
              </a:ext>
            </a:extLst>
          </p:cNvPr>
          <p:cNvGrpSpPr/>
          <p:nvPr/>
        </p:nvGrpSpPr>
        <p:grpSpPr>
          <a:xfrm>
            <a:off x="6291317" y="4708148"/>
            <a:ext cx="5271129" cy="925539"/>
            <a:chOff x="6484424" y="4607597"/>
            <a:chExt cx="5271129" cy="925539"/>
          </a:xfrm>
        </p:grpSpPr>
        <p:sp>
          <p:nvSpPr>
            <p:cNvPr id="60" name="Freeform 5">
              <a:extLst>
                <a:ext uri="{FF2B5EF4-FFF2-40B4-BE49-F238E27FC236}">
                  <a16:creationId xmlns:a16="http://schemas.microsoft.com/office/drawing/2014/main" xmlns="" id="{72FEF07F-119D-CB4B-9492-3514FE05F4FD}"/>
                </a:ext>
              </a:extLst>
            </p:cNvPr>
            <p:cNvSpPr>
              <a:spLocks/>
            </p:cNvSpPr>
            <p:nvPr/>
          </p:nvSpPr>
          <p:spPr bwMode="auto">
            <a:xfrm>
              <a:off x="6484424" y="4607597"/>
              <a:ext cx="5271129" cy="925539"/>
            </a:xfrm>
            <a:custGeom>
              <a:avLst/>
              <a:gdLst>
                <a:gd name="T0" fmla="*/ 0 w 3672"/>
                <a:gd name="T1" fmla="*/ 0 h 830"/>
                <a:gd name="T2" fmla="*/ 0 w 3672"/>
                <a:gd name="T3" fmla="*/ 291 h 830"/>
                <a:gd name="T4" fmla="*/ 565 w 3672"/>
                <a:gd name="T5" fmla="*/ 291 h 830"/>
                <a:gd name="T6" fmla="*/ 885 w 3672"/>
                <a:gd name="T7" fmla="*/ 830 h 830"/>
                <a:gd name="T8" fmla="*/ 3672 w 3672"/>
                <a:gd name="T9" fmla="*/ 830 h 830"/>
                <a:gd name="T10" fmla="*/ 3672 w 3672"/>
                <a:gd name="T11" fmla="*/ 0 h 830"/>
                <a:gd name="T12" fmla="*/ 0 w 3672"/>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3672" h="830">
                  <a:moveTo>
                    <a:pt x="0" y="0"/>
                  </a:moveTo>
                  <a:lnTo>
                    <a:pt x="0" y="291"/>
                  </a:lnTo>
                  <a:lnTo>
                    <a:pt x="565" y="291"/>
                  </a:lnTo>
                  <a:lnTo>
                    <a:pt x="885" y="830"/>
                  </a:lnTo>
                  <a:lnTo>
                    <a:pt x="3672" y="830"/>
                  </a:lnTo>
                  <a:lnTo>
                    <a:pt x="3672" y="0"/>
                  </a:lnTo>
                  <a:lnTo>
                    <a:pt x="0" y="0"/>
                  </a:lnTo>
                  <a:close/>
                </a:path>
              </a:pathLst>
            </a:custGeom>
            <a:solidFill>
              <a:schemeClr val="accent3">
                <a:lumMod val="75000"/>
              </a:schemeClr>
            </a:solidFill>
            <a:ln>
              <a:noFill/>
            </a:ln>
          </p:spPr>
          <p:txBody>
            <a:bodyPr vert="horz" wrap="square" lIns="1107000" tIns="34290" rIns="891000" bIns="34290" numCol="1" anchor="ctr" anchorCtr="0" compatLnSpc="1">
              <a:prstTxWarp prst="textNoShape">
                <a:avLst/>
              </a:prstTxWarp>
            </a:bodyPr>
            <a:lstStyle/>
            <a:p>
              <a:pPr defTabSz="685800" fontAlgn="auto">
                <a:lnSpc>
                  <a:spcPct val="150000"/>
                </a:lnSpc>
                <a:spcBef>
                  <a:spcPts val="0"/>
                </a:spcBef>
                <a:spcAft>
                  <a:spcPts val="0"/>
                </a:spcAft>
              </a:pPr>
              <a:endParaRPr lang="en-US" altLang="zh-CN" sz="900" dirty="0">
                <a:solidFill>
                  <a:prstClr val="white"/>
                </a:solidFill>
                <a:latin typeface="微软雅黑" panose="020B0503020204020204" pitchFamily="34" charset="-122"/>
                <a:ea typeface="微软雅黑" panose="020B0503020204020204" pitchFamily="34" charset="-122"/>
              </a:endParaRPr>
            </a:p>
          </p:txBody>
        </p:sp>
        <p:cxnSp>
          <p:nvCxnSpPr>
            <p:cNvPr id="57" name="直接连接符 89">
              <a:extLst>
                <a:ext uri="{FF2B5EF4-FFF2-40B4-BE49-F238E27FC236}">
                  <a16:creationId xmlns:a16="http://schemas.microsoft.com/office/drawing/2014/main" xmlns="" id="{F3DBDCF1-131E-3B4B-9E6F-038324EC2C87}"/>
                </a:ext>
              </a:extLst>
            </p:cNvPr>
            <p:cNvCxnSpPr/>
            <p:nvPr/>
          </p:nvCxnSpPr>
          <p:spPr>
            <a:xfrm>
              <a:off x="10900126" y="4692325"/>
              <a:ext cx="0" cy="7560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xmlns="" id="{133882A1-1738-554E-8342-0D43ABF1E1F5}"/>
                </a:ext>
              </a:extLst>
            </p:cNvPr>
            <p:cNvSpPr txBox="1"/>
            <p:nvPr/>
          </p:nvSpPr>
          <p:spPr>
            <a:xfrm>
              <a:off x="6608407" y="5097316"/>
              <a:ext cx="576985" cy="369332"/>
            </a:xfrm>
            <a:prstGeom prst="rect">
              <a:avLst/>
            </a:prstGeom>
            <a:noFill/>
          </p:spPr>
          <p:txBody>
            <a:bodyPr wrap="square" rtlCol="0">
              <a:spAutoFit/>
            </a:bodyPr>
            <a:lstStyle/>
            <a:p>
              <a:pPr defTabSz="685800" fontAlgn="auto">
                <a:spcBef>
                  <a:spcPts val="0"/>
                </a:spcBef>
                <a:spcAft>
                  <a:spcPts val="0"/>
                </a:spcAft>
              </a:pPr>
              <a:r>
                <a:rPr lang="en-US" altLang="zh-CN" b="1" dirty="0">
                  <a:solidFill>
                    <a:srgbClr val="767779"/>
                  </a:solidFill>
                  <a:latin typeface="微软雅黑" panose="020B0503020204020204" pitchFamily="34" charset="-122"/>
                  <a:ea typeface="微软雅黑" panose="020B0503020204020204" pitchFamily="34" charset="-122"/>
                </a:rPr>
                <a:t>03</a:t>
              </a:r>
              <a:endParaRPr lang="zh-CN" altLang="en-US" b="1" dirty="0">
                <a:solidFill>
                  <a:srgbClr val="767779"/>
                </a:solidFill>
                <a:latin typeface="微软雅黑" panose="020B0503020204020204" pitchFamily="34" charset="-122"/>
                <a:ea typeface="微软雅黑" panose="020B0503020204020204" pitchFamily="34" charset="-122"/>
              </a:endParaRPr>
            </a:p>
          </p:txBody>
        </p:sp>
        <p:grpSp>
          <p:nvGrpSpPr>
            <p:cNvPr id="47" name="Group 25">
              <a:extLst>
                <a:ext uri="{FF2B5EF4-FFF2-40B4-BE49-F238E27FC236}">
                  <a16:creationId xmlns:a16="http://schemas.microsoft.com/office/drawing/2014/main" xmlns="" id="{1C419333-45AF-334B-9E56-01E347DB7505}"/>
                </a:ext>
              </a:extLst>
            </p:cNvPr>
            <p:cNvGrpSpPr>
              <a:grpSpLocks noChangeAspect="1"/>
            </p:cNvGrpSpPr>
            <p:nvPr/>
          </p:nvGrpSpPr>
          <p:grpSpPr bwMode="auto">
            <a:xfrm>
              <a:off x="11136698" y="4828326"/>
              <a:ext cx="353066" cy="484082"/>
              <a:chOff x="3751" y="2073"/>
              <a:chExt cx="181" cy="222"/>
            </a:xfrm>
            <a:solidFill>
              <a:schemeClr val="bg1"/>
            </a:solidFill>
          </p:grpSpPr>
          <p:sp>
            <p:nvSpPr>
              <p:cNvPr id="48" name="Freeform 27">
                <a:extLst>
                  <a:ext uri="{FF2B5EF4-FFF2-40B4-BE49-F238E27FC236}">
                    <a16:creationId xmlns:a16="http://schemas.microsoft.com/office/drawing/2014/main" xmlns="" id="{1B18028F-FC64-AF42-839B-29973A38FD36}"/>
                  </a:ext>
                </a:extLst>
              </p:cNvPr>
              <p:cNvSpPr>
                <a:spLocks/>
              </p:cNvSpPr>
              <p:nvPr/>
            </p:nvSpPr>
            <p:spPr bwMode="auto">
              <a:xfrm>
                <a:off x="3751" y="2189"/>
                <a:ext cx="181" cy="106"/>
              </a:xfrm>
              <a:custGeom>
                <a:avLst/>
                <a:gdLst>
                  <a:gd name="T0" fmla="*/ 38 w 75"/>
                  <a:gd name="T1" fmla="*/ 44 h 44"/>
                  <a:gd name="T2" fmla="*/ 17 w 75"/>
                  <a:gd name="T3" fmla="*/ 41 h 44"/>
                  <a:gd name="T4" fmla="*/ 5 w 75"/>
                  <a:gd name="T5" fmla="*/ 35 h 44"/>
                  <a:gd name="T6" fmla="*/ 0 w 75"/>
                  <a:gd name="T7" fmla="*/ 28 h 44"/>
                  <a:gd name="T8" fmla="*/ 1 w 75"/>
                  <a:gd name="T9" fmla="*/ 22 h 44"/>
                  <a:gd name="T10" fmla="*/ 8 w 75"/>
                  <a:gd name="T11" fmla="*/ 10 h 44"/>
                  <a:gd name="T12" fmla="*/ 17 w 75"/>
                  <a:gd name="T13" fmla="*/ 0 h 44"/>
                  <a:gd name="T14" fmla="*/ 18 w 75"/>
                  <a:gd name="T15" fmla="*/ 0 h 44"/>
                  <a:gd name="T16" fmla="*/ 31 w 75"/>
                  <a:gd name="T17" fmla="*/ 5 h 44"/>
                  <a:gd name="T18" fmla="*/ 44 w 75"/>
                  <a:gd name="T19" fmla="*/ 5 h 44"/>
                  <a:gd name="T20" fmla="*/ 56 w 75"/>
                  <a:gd name="T21" fmla="*/ 1 h 44"/>
                  <a:gd name="T22" fmla="*/ 57 w 75"/>
                  <a:gd name="T23" fmla="*/ 1 h 44"/>
                  <a:gd name="T24" fmla="*/ 73 w 75"/>
                  <a:gd name="T25" fmla="*/ 18 h 44"/>
                  <a:gd name="T26" fmla="*/ 75 w 75"/>
                  <a:gd name="T27" fmla="*/ 26 h 44"/>
                  <a:gd name="T28" fmla="*/ 72 w 75"/>
                  <a:gd name="T29" fmla="*/ 34 h 44"/>
                  <a:gd name="T30" fmla="*/ 61 w 75"/>
                  <a:gd name="T31" fmla="*/ 40 h 44"/>
                  <a:gd name="T32" fmla="*/ 43 w 75"/>
                  <a:gd name="T33" fmla="*/ 44 h 44"/>
                  <a:gd name="T34" fmla="*/ 38 w 75"/>
                  <a:gd name="T3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44">
                    <a:moveTo>
                      <a:pt x="38" y="44"/>
                    </a:moveTo>
                    <a:cubicBezTo>
                      <a:pt x="31" y="44"/>
                      <a:pt x="24" y="43"/>
                      <a:pt x="17" y="41"/>
                    </a:cubicBezTo>
                    <a:cubicBezTo>
                      <a:pt x="13" y="40"/>
                      <a:pt x="9" y="38"/>
                      <a:pt x="5" y="35"/>
                    </a:cubicBezTo>
                    <a:cubicBezTo>
                      <a:pt x="3" y="33"/>
                      <a:pt x="1" y="31"/>
                      <a:pt x="0" y="28"/>
                    </a:cubicBezTo>
                    <a:cubicBezTo>
                      <a:pt x="0" y="26"/>
                      <a:pt x="1" y="24"/>
                      <a:pt x="1" y="22"/>
                    </a:cubicBezTo>
                    <a:cubicBezTo>
                      <a:pt x="3" y="17"/>
                      <a:pt x="5" y="13"/>
                      <a:pt x="8" y="10"/>
                    </a:cubicBezTo>
                    <a:cubicBezTo>
                      <a:pt x="11" y="6"/>
                      <a:pt x="14" y="3"/>
                      <a:pt x="17" y="0"/>
                    </a:cubicBezTo>
                    <a:cubicBezTo>
                      <a:pt x="18" y="0"/>
                      <a:pt x="18" y="0"/>
                      <a:pt x="18" y="0"/>
                    </a:cubicBezTo>
                    <a:cubicBezTo>
                      <a:pt x="22" y="2"/>
                      <a:pt x="26" y="4"/>
                      <a:pt x="31" y="5"/>
                    </a:cubicBezTo>
                    <a:cubicBezTo>
                      <a:pt x="35" y="5"/>
                      <a:pt x="39" y="5"/>
                      <a:pt x="44" y="5"/>
                    </a:cubicBezTo>
                    <a:cubicBezTo>
                      <a:pt x="48" y="4"/>
                      <a:pt x="52" y="3"/>
                      <a:pt x="56" y="1"/>
                    </a:cubicBezTo>
                    <a:cubicBezTo>
                      <a:pt x="56" y="0"/>
                      <a:pt x="57" y="0"/>
                      <a:pt x="57" y="1"/>
                    </a:cubicBezTo>
                    <a:cubicBezTo>
                      <a:pt x="64" y="5"/>
                      <a:pt x="69" y="11"/>
                      <a:pt x="73" y="18"/>
                    </a:cubicBezTo>
                    <a:cubicBezTo>
                      <a:pt x="74" y="21"/>
                      <a:pt x="74" y="23"/>
                      <a:pt x="75" y="26"/>
                    </a:cubicBezTo>
                    <a:cubicBezTo>
                      <a:pt x="75" y="29"/>
                      <a:pt x="74" y="32"/>
                      <a:pt x="72" y="34"/>
                    </a:cubicBezTo>
                    <a:cubicBezTo>
                      <a:pt x="69" y="37"/>
                      <a:pt x="65" y="39"/>
                      <a:pt x="61" y="40"/>
                    </a:cubicBezTo>
                    <a:cubicBezTo>
                      <a:pt x="55" y="42"/>
                      <a:pt x="49" y="43"/>
                      <a:pt x="43" y="44"/>
                    </a:cubicBezTo>
                    <a:cubicBezTo>
                      <a:pt x="41" y="44"/>
                      <a:pt x="39" y="44"/>
                      <a:pt x="3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endParaRPr>
              </a:p>
            </p:txBody>
          </p:sp>
          <p:sp>
            <p:nvSpPr>
              <p:cNvPr id="49" name="Freeform 28">
                <a:extLst>
                  <a:ext uri="{FF2B5EF4-FFF2-40B4-BE49-F238E27FC236}">
                    <a16:creationId xmlns:a16="http://schemas.microsoft.com/office/drawing/2014/main" xmlns="" id="{FF2320DC-22D7-1B4A-AEA5-12B56A9FD73B}"/>
                  </a:ext>
                </a:extLst>
              </p:cNvPr>
              <p:cNvSpPr>
                <a:spLocks/>
              </p:cNvSpPr>
              <p:nvPr/>
            </p:nvSpPr>
            <p:spPr bwMode="auto">
              <a:xfrm>
                <a:off x="3785" y="2073"/>
                <a:ext cx="113" cy="111"/>
              </a:xfrm>
              <a:custGeom>
                <a:avLst/>
                <a:gdLst>
                  <a:gd name="T0" fmla="*/ 0 w 47"/>
                  <a:gd name="T1" fmla="*/ 23 h 46"/>
                  <a:gd name="T2" fmla="*/ 23 w 47"/>
                  <a:gd name="T3" fmla="*/ 0 h 46"/>
                  <a:gd name="T4" fmla="*/ 47 w 47"/>
                  <a:gd name="T5" fmla="*/ 23 h 46"/>
                  <a:gd name="T6" fmla="*/ 23 w 47"/>
                  <a:gd name="T7" fmla="*/ 46 h 46"/>
                  <a:gd name="T8" fmla="*/ 0 w 47"/>
                  <a:gd name="T9" fmla="*/ 23 h 46"/>
                </a:gdLst>
                <a:ahLst/>
                <a:cxnLst>
                  <a:cxn ang="0">
                    <a:pos x="T0" y="T1"/>
                  </a:cxn>
                  <a:cxn ang="0">
                    <a:pos x="T2" y="T3"/>
                  </a:cxn>
                  <a:cxn ang="0">
                    <a:pos x="T4" y="T5"/>
                  </a:cxn>
                  <a:cxn ang="0">
                    <a:pos x="T6" y="T7"/>
                  </a:cxn>
                  <a:cxn ang="0">
                    <a:pos x="T8" y="T9"/>
                  </a:cxn>
                </a:cxnLst>
                <a:rect l="0" t="0" r="r" b="b"/>
                <a:pathLst>
                  <a:path w="47" h="46">
                    <a:moveTo>
                      <a:pt x="0" y="23"/>
                    </a:moveTo>
                    <a:cubicBezTo>
                      <a:pt x="0" y="11"/>
                      <a:pt x="11" y="0"/>
                      <a:pt x="23" y="0"/>
                    </a:cubicBezTo>
                    <a:cubicBezTo>
                      <a:pt x="36" y="0"/>
                      <a:pt x="46" y="11"/>
                      <a:pt x="47" y="23"/>
                    </a:cubicBezTo>
                    <a:cubicBezTo>
                      <a:pt x="47" y="36"/>
                      <a:pt x="36" y="46"/>
                      <a:pt x="23" y="46"/>
                    </a:cubicBezTo>
                    <a:cubicBezTo>
                      <a:pt x="11" y="46"/>
                      <a:pt x="0" y="36"/>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zh-CN" altLang="en-US" sz="1350">
                  <a:solidFill>
                    <a:prstClr val="black"/>
                  </a:solidFill>
                  <a:latin typeface="Calibri"/>
                  <a:ea typeface="宋体" panose="02010600030101010101" pitchFamily="2" charset="-122"/>
                </a:endParaRPr>
              </a:p>
            </p:txBody>
          </p:sp>
        </p:grpSp>
        <p:sp>
          <p:nvSpPr>
            <p:cNvPr id="63" name="矩形 62">
              <a:extLst>
                <a:ext uri="{FF2B5EF4-FFF2-40B4-BE49-F238E27FC236}">
                  <a16:creationId xmlns:a16="http://schemas.microsoft.com/office/drawing/2014/main" xmlns="" id="{473E61A5-6D03-094C-96C4-D445BF1DF9E8}"/>
                </a:ext>
              </a:extLst>
            </p:cNvPr>
            <p:cNvSpPr/>
            <p:nvPr/>
          </p:nvSpPr>
          <p:spPr>
            <a:xfrm>
              <a:off x="7662105" y="4692325"/>
              <a:ext cx="2809455" cy="777457"/>
            </a:xfrm>
            <a:prstGeom prst="rect">
              <a:avLst/>
            </a:prstGeom>
          </p:spPr>
          <p:txBody>
            <a:bodyPr wrap="square">
              <a:spAutoFit/>
            </a:bodyPr>
            <a:lstStyle/>
            <a:p>
              <a:pPr algn="ctr" defTabSz="685800">
                <a:lnSpc>
                  <a:spcPct val="130000"/>
                </a:lnSpc>
              </a:pPr>
              <a:r>
                <a:rPr lang="zh-CN" altLang="en-US" dirty="0">
                  <a:solidFill>
                    <a:schemeClr val="bg1"/>
                  </a:solidFill>
                  <a:latin typeface="微软雅黑" panose="020B0503020204020204" pitchFamily="34" charset="-122"/>
                  <a:ea typeface="微软雅黑" panose="020B0503020204020204" pitchFamily="34" charset="-122"/>
                </a:rPr>
                <a:t>支撑</a:t>
              </a:r>
              <a:r>
                <a:rPr lang="en-US" altLang="zh-CN" dirty="0">
                  <a:solidFill>
                    <a:schemeClr val="bg1"/>
                  </a:solidFill>
                  <a:latin typeface="微软雅黑" panose="020B0503020204020204" pitchFamily="34" charset="-122"/>
                  <a:ea typeface="微软雅黑" panose="020B0503020204020204" pitchFamily="34" charset="-122"/>
                </a:rPr>
                <a:t>IPv6</a:t>
              </a:r>
              <a:r>
                <a:rPr lang="zh-CN" altLang="en-US" dirty="0">
                  <a:solidFill>
                    <a:schemeClr val="bg1"/>
                  </a:solidFill>
                  <a:latin typeface="微软雅黑" panose="020B0503020204020204" pitchFamily="34" charset="-122"/>
                  <a:ea typeface="微软雅黑" panose="020B0503020204020204" pitchFamily="34" charset="-122"/>
                </a:rPr>
                <a:t>发展的产业环境趋于成熟</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
        <p:nvSpPr>
          <p:cNvPr id="65" name="矩形 64">
            <a:extLst>
              <a:ext uri="{FF2B5EF4-FFF2-40B4-BE49-F238E27FC236}">
                <a16:creationId xmlns:a16="http://schemas.microsoft.com/office/drawing/2014/main" xmlns="" id="{8C1EA759-69E8-C147-BE00-D2982663F58F}"/>
              </a:ext>
            </a:extLst>
          </p:cNvPr>
          <p:cNvSpPr/>
          <p:nvPr/>
        </p:nvSpPr>
        <p:spPr>
          <a:xfrm>
            <a:off x="646654" y="2519709"/>
            <a:ext cx="4854567" cy="3650230"/>
          </a:xfrm>
          <a:prstGeom prst="rect">
            <a:avLst/>
          </a:prstGeom>
        </p:spPr>
        <p:txBody>
          <a:bodyPr wrap="square">
            <a:spAutoFit/>
          </a:bodyPr>
          <a:lstStyle/>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三大基础电信企业全国</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30</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省移动宽带接入（</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LTE</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）网络均已完成端到端</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改造并开启</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业务承载功能，骨干网设备已全部支持</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p>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中国电信、中国移动、中国联通分别完成</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29</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个省、</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30</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个省、</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26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个省的城域网改造</a:t>
            </a:r>
            <a:endPar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endParaRPr>
          </a:p>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全国</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13</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个骨干直联点中有</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5</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个直联点开通了</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互联互通，国际出入口</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总带宽达到</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100Gbps</a:t>
            </a:r>
          </a:p>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三大基础电信企业的递归服务器全部完成双栈改造，并全面支持</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地址解析</a:t>
            </a:r>
            <a:endPar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endParaRPr>
          </a:p>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截至</a:t>
            </a:r>
            <a:r>
              <a:rPr lang="zh-Hans"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今</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年</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11</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月，基础电信企业已分配</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地址的</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LTE</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和固定宽带接入网络用户总数超过</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8.65</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亿</a:t>
            </a:r>
            <a:endParaRPr lang="zh-CN" altLang="en-US" sz="1600" dirty="0">
              <a:solidFill>
                <a:schemeClr val="tx1">
                  <a:lumMod val="85000"/>
                  <a:lumOff val="15000"/>
                </a:schemeClr>
              </a:solidFill>
            </a:endParaRPr>
          </a:p>
        </p:txBody>
      </p:sp>
      <p:sp>
        <p:nvSpPr>
          <p:cNvPr id="68" name="矩形 67">
            <a:extLst>
              <a:ext uri="{FF2B5EF4-FFF2-40B4-BE49-F238E27FC236}">
                <a16:creationId xmlns:a16="http://schemas.microsoft.com/office/drawing/2014/main" xmlns="" id="{9B80E5BE-4F4E-2B45-BF99-1C16F04F8E39}"/>
              </a:ext>
            </a:extLst>
          </p:cNvPr>
          <p:cNvSpPr/>
          <p:nvPr/>
        </p:nvSpPr>
        <p:spPr>
          <a:xfrm>
            <a:off x="6183387" y="2392907"/>
            <a:ext cx="5486988" cy="2237536"/>
          </a:xfrm>
          <a:prstGeom prst="rect">
            <a:avLst/>
          </a:prstGeom>
        </p:spPr>
        <p:txBody>
          <a:bodyPr wrap="square">
            <a:spAutoFit/>
          </a:bodyPr>
          <a:lstStyle/>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截至</a:t>
            </a:r>
            <a:r>
              <a:rPr lang="zh-Hans"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今</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年</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11</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月，中国大陆</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93</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家省部级政府网站中可通过</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访问的网站共有</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63</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家，占比为</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67.7%</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97</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家中央企业网站中可通过</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访问的网站有</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92</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个，占比为</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94.8%</a:t>
            </a:r>
          </a:p>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互联网企业对于</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IPv6</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升级改造的积极性和主动性进一步增强，国内用户量排名前</a:t>
            </a:r>
            <a:r>
              <a:rPr lang="en-US" altLang="zh-CN" sz="1600" dirty="0">
                <a:solidFill>
                  <a:schemeClr val="tx1">
                    <a:lumMod val="85000"/>
                    <a:lumOff val="15000"/>
                  </a:schemeClr>
                </a:solidFill>
                <a:latin typeface="Microsoft Yahei" panose="020B0503020204020204" pitchFamily="34" charset="-122"/>
                <a:ea typeface="Microsoft Yahei" panose="020B0503020204020204" pitchFamily="34" charset="-122"/>
              </a:rPr>
              <a:t>50</a:t>
            </a: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位的商业网站及应用均制定了较明确的升级改造方案，大部分典型的互联网应用将于年底前完成改造任务</a:t>
            </a:r>
          </a:p>
        </p:txBody>
      </p:sp>
      <p:sp>
        <p:nvSpPr>
          <p:cNvPr id="76" name="矩形 75">
            <a:extLst>
              <a:ext uri="{FF2B5EF4-FFF2-40B4-BE49-F238E27FC236}">
                <a16:creationId xmlns:a16="http://schemas.microsoft.com/office/drawing/2014/main" xmlns="" id="{3B74635F-9479-3747-9586-49CE03357ED7}"/>
              </a:ext>
            </a:extLst>
          </p:cNvPr>
          <p:cNvSpPr/>
          <p:nvPr/>
        </p:nvSpPr>
        <p:spPr>
          <a:xfrm>
            <a:off x="6183387" y="5733752"/>
            <a:ext cx="5486988" cy="683264"/>
          </a:xfrm>
          <a:prstGeom prst="rect">
            <a:avLst/>
          </a:prstGeom>
        </p:spPr>
        <p:txBody>
          <a:bodyPr wrap="square">
            <a:spAutoFit/>
          </a:bodyPr>
          <a:lstStyle/>
          <a:p>
            <a:pPr marL="285750" indent="-285750">
              <a:lnSpc>
                <a:spcPct val="120000"/>
              </a:lnSpc>
              <a:spcBef>
                <a:spcPts val="600"/>
              </a:spcBef>
              <a:buFont typeface="Wingdings" pitchFamily="2" charset="2"/>
              <a:buChar char="ü"/>
            </a:pPr>
            <a:r>
              <a:rPr lang="zh-CN" altLang="en-US" sz="1600" dirty="0">
                <a:solidFill>
                  <a:schemeClr val="tx1">
                    <a:lumMod val="85000"/>
                    <a:lumOff val="15000"/>
                  </a:schemeClr>
                </a:solidFill>
                <a:latin typeface="Microsoft Yahei" panose="020B0503020204020204" pitchFamily="34" charset="-122"/>
                <a:ea typeface="Microsoft Yahei" panose="020B0503020204020204" pitchFamily="34" charset="-122"/>
              </a:rPr>
              <a:t>初步形成了政企联动、高效协同、多方参与，网络、应用和终端协同推进的良好发展局面</a:t>
            </a:r>
          </a:p>
        </p:txBody>
      </p:sp>
    </p:spTree>
    <p:extLst>
      <p:ext uri="{BB962C8B-B14F-4D97-AF65-F5344CB8AC3E}">
        <p14:creationId xmlns:p14="http://schemas.microsoft.com/office/powerpoint/2010/main" val="281146605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val 166" descr="e7d195523061f1c03a90ee8e42cb24248e56383cd534985688F9F494128731F165EE95AB4B0C0A38076AAEA07667B1565C446FC45FF01DFB0E885BCDBDF3A284F3DB14DA61DD97F0BAB2E6C668FB4931C7AFB968536FC41933578C7BCBA3B696BC0949B6F72ED8A81857B001C58C339FCA682F2971D289F3775BBD948770D77841EAB54B73301584">
            <a:extLst>
              <a:ext uri="{FF2B5EF4-FFF2-40B4-BE49-F238E27FC236}">
                <a16:creationId xmlns:a16="http://schemas.microsoft.com/office/drawing/2014/main" xmlns="" id="{08F73716-9CE6-E046-B73C-B6E9735068D5}"/>
              </a:ext>
            </a:extLst>
          </p:cNvPr>
          <p:cNvSpPr>
            <a:spLocks noChangeArrowheads="1"/>
          </p:cNvSpPr>
          <p:nvPr/>
        </p:nvSpPr>
        <p:spPr bwMode="auto">
          <a:xfrm>
            <a:off x="8619292" y="3562209"/>
            <a:ext cx="10241" cy="10241"/>
          </a:xfrm>
          <a:prstGeom prst="ellipse">
            <a:avLst/>
          </a:prstGeom>
          <a:solidFill>
            <a:schemeClr val="accent2"/>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60" name="Oval 170" descr="e7d195523061f1c03a90ee8e42cb24248e56383cd534985688F9F494128731F165EE95AB4B0C0A38076AAEA07667B1565C446FC45FF01DFB0E885BCDBDF3A284F3DB14DA61DD97F0BAB2E6C668FB4931C7AFB968536FC41933578C7BCBA3B696BC0949B6F72ED8A81857B001C58C339FCA682F2971D289F3775BBD948770D77841EAB54B73301584">
            <a:extLst>
              <a:ext uri="{FF2B5EF4-FFF2-40B4-BE49-F238E27FC236}">
                <a16:creationId xmlns:a16="http://schemas.microsoft.com/office/drawing/2014/main" xmlns="" id="{A1C70D8A-828D-BA43-8B3C-FBA3D9CAD7D6}"/>
              </a:ext>
            </a:extLst>
          </p:cNvPr>
          <p:cNvSpPr>
            <a:spLocks noChangeArrowheads="1"/>
          </p:cNvSpPr>
          <p:nvPr/>
        </p:nvSpPr>
        <p:spPr bwMode="auto">
          <a:xfrm>
            <a:off x="8584181" y="3800674"/>
            <a:ext cx="10241" cy="10241"/>
          </a:xfrm>
          <a:prstGeom prst="ellipse">
            <a:avLst/>
          </a:prstGeom>
          <a:solidFill>
            <a:schemeClr val="accent2"/>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61" name="Oval 188" descr="e7d195523061f1c03a90ee8e42cb24248e56383cd534985688F9F494128731F165EE95AB4B0C0A38076AAEA07667B1565C446FC45FF01DFB0E885BCDBDF3A284F3DB14DA61DD97F0BAB2E6C668FB4931C7AFB968536FC41933578C7BCBA3B696BC0949B6F72ED8A81857B001C58C339FCA682F2971D289F3775BBD948770D77841EAB54B73301584">
            <a:extLst>
              <a:ext uri="{FF2B5EF4-FFF2-40B4-BE49-F238E27FC236}">
                <a16:creationId xmlns:a16="http://schemas.microsoft.com/office/drawing/2014/main" xmlns="" id="{C58B9DEE-00CC-4742-965E-BB48232C8A66}"/>
              </a:ext>
            </a:extLst>
          </p:cNvPr>
          <p:cNvSpPr>
            <a:spLocks noChangeArrowheads="1"/>
          </p:cNvSpPr>
          <p:nvPr/>
        </p:nvSpPr>
        <p:spPr bwMode="auto">
          <a:xfrm>
            <a:off x="8604662" y="3648524"/>
            <a:ext cx="11704" cy="10241"/>
          </a:xfrm>
          <a:prstGeom prst="ellipse">
            <a:avLst/>
          </a:prstGeom>
          <a:solidFill>
            <a:schemeClr val="accent2"/>
          </a:solidFill>
          <a:ln>
            <a:noFill/>
          </a:ln>
          <a:extLst/>
        </p:spPr>
        <p:txBody>
          <a:bodyPr vert="horz" wrap="square" lIns="91438" tIns="45719" rIns="91438" bIns="45719" numCol="1" anchor="t" anchorCtr="0" compatLnSpc="1">
            <a:prstTxWarp prst="textNoShape">
              <a:avLst/>
            </a:prstTxWarp>
          </a:bodyPr>
          <a:lstStyle/>
          <a:p>
            <a:endParaRPr lang="zh-CN" altLang="en-US"/>
          </a:p>
        </p:txBody>
      </p:sp>
      <p:cxnSp>
        <p:nvCxnSpPr>
          <p:cNvPr id="62" name="直接连接符 11">
            <a:extLst>
              <a:ext uri="{FF2B5EF4-FFF2-40B4-BE49-F238E27FC236}">
                <a16:creationId xmlns:a16="http://schemas.microsoft.com/office/drawing/2014/main" xmlns="" id="{237B96EA-DB36-E64A-8C92-731C5FF5B2E1}"/>
              </a:ext>
            </a:extLst>
          </p:cNvPr>
          <p:cNvCxnSpPr/>
          <p:nvPr/>
        </p:nvCxnSpPr>
        <p:spPr>
          <a:xfrm>
            <a:off x="5646153" y="1174359"/>
            <a:ext cx="4426" cy="166144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xmlns="" id="{F56B8A53-B1FB-424C-B869-F5BD5DFFD0CC}"/>
              </a:ext>
            </a:extLst>
          </p:cNvPr>
          <p:cNvSpPr/>
          <p:nvPr/>
        </p:nvSpPr>
        <p:spPr>
          <a:xfrm>
            <a:off x="4943872" y="2107834"/>
            <a:ext cx="1415772" cy="461665"/>
          </a:xfrm>
          <a:prstGeom prst="rect">
            <a:avLst/>
          </a:prstGeom>
          <a:solidFill>
            <a:schemeClr val="accent1">
              <a:lumMod val="40000"/>
              <a:lumOff val="60000"/>
            </a:schemeClr>
          </a:solidFill>
        </p:spPr>
        <p:txBody>
          <a:bodyPr wrap="none">
            <a:spAutoFit/>
          </a:bodyPr>
          <a:lstStyle/>
          <a:p>
            <a:r>
              <a:rPr lang="zh-CN" altLang="en-US" sz="2400" dirty="0">
                <a:solidFill>
                  <a:srgbClr val="000000"/>
                </a:solidFill>
                <a:latin typeface="+mj-ea"/>
                <a:ea typeface="+mj-ea"/>
                <a:cs typeface="+mj-cs"/>
              </a:rPr>
              <a:t>重点任务</a:t>
            </a:r>
            <a:endParaRPr lang="zh-CN" altLang="en-US" sz="1400" dirty="0">
              <a:solidFill>
                <a:srgbClr val="000000"/>
              </a:solidFill>
              <a:latin typeface="+mj-ea"/>
              <a:ea typeface="+mj-ea"/>
            </a:endParaRPr>
          </a:p>
        </p:txBody>
      </p:sp>
      <p:sp>
        <p:nvSpPr>
          <p:cNvPr id="64" name="矩形 63">
            <a:extLst>
              <a:ext uri="{FF2B5EF4-FFF2-40B4-BE49-F238E27FC236}">
                <a16:creationId xmlns:a16="http://schemas.microsoft.com/office/drawing/2014/main" xmlns="" id="{026E9D9B-1CD8-114B-AB04-4E63476AF285}"/>
              </a:ext>
            </a:extLst>
          </p:cNvPr>
          <p:cNvSpPr/>
          <p:nvPr/>
        </p:nvSpPr>
        <p:spPr>
          <a:xfrm>
            <a:off x="2355282" y="423172"/>
            <a:ext cx="6583307" cy="1052596"/>
          </a:xfrm>
          <a:prstGeom prst="rect">
            <a:avLst/>
          </a:prstGeom>
          <a:solidFill>
            <a:schemeClr val="accent1"/>
          </a:solidFill>
        </p:spPr>
        <p:txBody>
          <a:bodyPr wrap="square" anchor="ctr">
            <a:spAutoFit/>
          </a:bodyPr>
          <a:lstStyle/>
          <a:p>
            <a:pPr algn="ctr">
              <a:lnSpc>
                <a:spcPct val="130000"/>
              </a:lnSpc>
            </a:pPr>
            <a:r>
              <a:rPr lang="zh-CN" altLang="en-US" sz="2400" b="1" dirty="0">
                <a:solidFill>
                  <a:schemeClr val="bg1"/>
                </a:solidFill>
                <a:latin typeface="+mj-ea"/>
                <a:ea typeface="+mj-ea"/>
              </a:rPr>
              <a:t>教育部办公厅关于贯彻落实《推进互联网协议第六版（IPv6）规模部署行动计划》的通知</a:t>
            </a:r>
          </a:p>
        </p:txBody>
      </p:sp>
      <p:sp>
        <p:nvSpPr>
          <p:cNvPr id="65" name="圆角矩形 64">
            <a:extLst>
              <a:ext uri="{FF2B5EF4-FFF2-40B4-BE49-F238E27FC236}">
                <a16:creationId xmlns:a16="http://schemas.microsoft.com/office/drawing/2014/main" xmlns="" id="{D33257B6-EF30-5542-85C3-F66924238448}"/>
              </a:ext>
            </a:extLst>
          </p:cNvPr>
          <p:cNvSpPr/>
          <p:nvPr/>
        </p:nvSpPr>
        <p:spPr>
          <a:xfrm>
            <a:off x="2135560"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人才培养</a:t>
            </a:r>
          </a:p>
        </p:txBody>
      </p:sp>
      <p:sp>
        <p:nvSpPr>
          <p:cNvPr id="66" name="圆角矩形 65">
            <a:extLst>
              <a:ext uri="{FF2B5EF4-FFF2-40B4-BE49-F238E27FC236}">
                <a16:creationId xmlns:a16="http://schemas.microsoft.com/office/drawing/2014/main" xmlns="" id="{5414BA06-CA3F-0641-A6E6-CFBC35A53346}"/>
              </a:ext>
            </a:extLst>
          </p:cNvPr>
          <p:cNvSpPr/>
          <p:nvPr/>
        </p:nvSpPr>
        <p:spPr>
          <a:xfrm>
            <a:off x="4943872"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应用系统和服务升级</a:t>
            </a:r>
          </a:p>
        </p:txBody>
      </p:sp>
      <p:sp>
        <p:nvSpPr>
          <p:cNvPr id="67" name="圆角矩形 66">
            <a:extLst>
              <a:ext uri="{FF2B5EF4-FFF2-40B4-BE49-F238E27FC236}">
                <a16:creationId xmlns:a16="http://schemas.microsoft.com/office/drawing/2014/main" xmlns="" id="{8EBB3B6F-5581-FE4B-ADA6-4F22E5741060}"/>
              </a:ext>
            </a:extLst>
          </p:cNvPr>
          <p:cNvSpPr/>
          <p:nvPr/>
        </p:nvSpPr>
        <p:spPr>
          <a:xfrm>
            <a:off x="6528048"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b="1" dirty="0">
                <a:solidFill>
                  <a:schemeClr val="accent1"/>
                </a:solidFill>
                <a:latin typeface="+mj-ea"/>
                <a:ea typeface="+mj-ea"/>
              </a:rPr>
              <a:t>IPv6</a:t>
            </a:r>
            <a:r>
              <a:rPr lang="zh-CN" altLang="en-US" b="1" dirty="0">
                <a:solidFill>
                  <a:schemeClr val="accent1"/>
                </a:solidFill>
                <a:latin typeface="+mj-ea"/>
                <a:ea typeface="+mj-ea"/>
              </a:rPr>
              <a:t>技</a:t>
            </a:r>
            <a:endParaRPr lang="en-US" altLang="zh-CN" b="1" dirty="0">
              <a:solidFill>
                <a:schemeClr val="accent1"/>
              </a:solidFill>
              <a:latin typeface="+mj-ea"/>
              <a:ea typeface="+mj-ea"/>
            </a:endParaRPr>
          </a:p>
          <a:p>
            <a:pPr algn="ctr"/>
            <a:r>
              <a:rPr lang="zh-CN" altLang="en-US" b="1" dirty="0">
                <a:solidFill>
                  <a:schemeClr val="accent1"/>
                </a:solidFill>
                <a:latin typeface="+mj-ea"/>
                <a:ea typeface="+mj-ea"/>
              </a:rPr>
              <a:t>术</a:t>
            </a:r>
            <a:endParaRPr lang="en-US" altLang="zh-CN" b="1" dirty="0">
              <a:solidFill>
                <a:schemeClr val="accent1"/>
              </a:solidFill>
              <a:latin typeface="+mj-ea"/>
              <a:ea typeface="+mj-ea"/>
            </a:endParaRPr>
          </a:p>
          <a:p>
            <a:pPr algn="ctr"/>
            <a:r>
              <a:rPr lang="zh-CN" altLang="en-US" b="1" dirty="0">
                <a:solidFill>
                  <a:schemeClr val="accent1"/>
                </a:solidFill>
                <a:latin typeface="+mj-ea"/>
                <a:ea typeface="+mj-ea"/>
              </a:rPr>
              <a:t>的</a:t>
            </a:r>
            <a:endParaRPr lang="en-US" altLang="zh-CN" b="1" dirty="0">
              <a:solidFill>
                <a:schemeClr val="accent1"/>
              </a:solidFill>
              <a:latin typeface="+mj-ea"/>
              <a:ea typeface="+mj-ea"/>
            </a:endParaRPr>
          </a:p>
          <a:p>
            <a:pPr algn="ctr"/>
            <a:r>
              <a:rPr lang="zh-CN" altLang="en-US" b="1" dirty="0">
                <a:solidFill>
                  <a:schemeClr val="accent1"/>
                </a:solidFill>
                <a:latin typeface="+mj-ea"/>
                <a:ea typeface="+mj-ea"/>
              </a:rPr>
              <a:t>支</a:t>
            </a:r>
            <a:endParaRPr lang="en-US" altLang="zh-CN" b="1" dirty="0">
              <a:solidFill>
                <a:schemeClr val="accent1"/>
              </a:solidFill>
              <a:latin typeface="+mj-ea"/>
              <a:ea typeface="+mj-ea"/>
            </a:endParaRPr>
          </a:p>
          <a:p>
            <a:pPr algn="ctr"/>
            <a:r>
              <a:rPr lang="zh-CN" altLang="en-US" b="1" dirty="0">
                <a:solidFill>
                  <a:schemeClr val="accent1"/>
                </a:solidFill>
                <a:latin typeface="+mj-ea"/>
                <a:ea typeface="+mj-ea"/>
              </a:rPr>
              <a:t>撑</a:t>
            </a:r>
            <a:endParaRPr lang="en-US" altLang="zh-CN" b="1" dirty="0">
              <a:solidFill>
                <a:schemeClr val="accent1"/>
              </a:solidFill>
              <a:latin typeface="+mj-ea"/>
              <a:ea typeface="+mj-ea"/>
            </a:endParaRPr>
          </a:p>
          <a:p>
            <a:pPr algn="ctr"/>
            <a:r>
              <a:rPr lang="zh-CN" altLang="en-US" b="1" dirty="0">
                <a:solidFill>
                  <a:schemeClr val="accent1"/>
                </a:solidFill>
                <a:latin typeface="+mj-ea"/>
                <a:ea typeface="+mj-ea"/>
              </a:rPr>
              <a:t>保</a:t>
            </a:r>
            <a:endParaRPr lang="en-US" altLang="zh-CN" b="1" dirty="0">
              <a:solidFill>
                <a:schemeClr val="accent1"/>
              </a:solidFill>
              <a:latin typeface="+mj-ea"/>
              <a:ea typeface="+mj-ea"/>
            </a:endParaRPr>
          </a:p>
          <a:p>
            <a:pPr algn="ctr"/>
            <a:r>
              <a:rPr lang="zh-CN" altLang="en-US" b="1" dirty="0">
                <a:solidFill>
                  <a:schemeClr val="accent1"/>
                </a:solidFill>
                <a:latin typeface="+mj-ea"/>
                <a:ea typeface="+mj-ea"/>
              </a:rPr>
              <a:t>障</a:t>
            </a:r>
          </a:p>
        </p:txBody>
      </p:sp>
      <p:sp>
        <p:nvSpPr>
          <p:cNvPr id="68" name="圆角矩形 67">
            <a:extLst>
              <a:ext uri="{FF2B5EF4-FFF2-40B4-BE49-F238E27FC236}">
                <a16:creationId xmlns:a16="http://schemas.microsoft.com/office/drawing/2014/main" xmlns="" id="{80048836-9C71-EB40-BF29-79BAAF6B03E9}"/>
              </a:ext>
            </a:extLst>
          </p:cNvPr>
          <p:cNvSpPr/>
          <p:nvPr/>
        </p:nvSpPr>
        <p:spPr>
          <a:xfrm>
            <a:off x="5735960"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网络安全管理和防护</a:t>
            </a:r>
          </a:p>
        </p:txBody>
      </p:sp>
      <p:sp>
        <p:nvSpPr>
          <p:cNvPr id="69" name="圆角矩形 20">
            <a:extLst>
              <a:ext uri="{FF2B5EF4-FFF2-40B4-BE49-F238E27FC236}">
                <a16:creationId xmlns:a16="http://schemas.microsoft.com/office/drawing/2014/main" xmlns="" id="{D0167860-F2B1-2B47-86E8-2E15EB208D64}"/>
              </a:ext>
            </a:extLst>
          </p:cNvPr>
          <p:cNvSpPr/>
          <p:nvPr/>
        </p:nvSpPr>
        <p:spPr>
          <a:xfrm>
            <a:off x="7968208"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组织领导</a:t>
            </a:r>
          </a:p>
        </p:txBody>
      </p:sp>
      <p:sp>
        <p:nvSpPr>
          <p:cNvPr id="70" name="圆角矩形 21">
            <a:extLst>
              <a:ext uri="{FF2B5EF4-FFF2-40B4-BE49-F238E27FC236}">
                <a16:creationId xmlns:a16="http://schemas.microsoft.com/office/drawing/2014/main" xmlns="" id="{8A66B12F-09FF-1446-9A40-E2D07BF181BA}"/>
              </a:ext>
            </a:extLst>
          </p:cNvPr>
          <p:cNvSpPr/>
          <p:nvPr/>
        </p:nvSpPr>
        <p:spPr>
          <a:xfrm>
            <a:off x="9470478"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技术指导与支持</a:t>
            </a:r>
          </a:p>
        </p:txBody>
      </p:sp>
      <p:sp>
        <p:nvSpPr>
          <p:cNvPr id="71" name="圆角矩形 22">
            <a:extLst>
              <a:ext uri="{FF2B5EF4-FFF2-40B4-BE49-F238E27FC236}">
                <a16:creationId xmlns:a16="http://schemas.microsoft.com/office/drawing/2014/main" xmlns="" id="{F8695E39-8A21-C140-A20F-49348ADD537B}"/>
              </a:ext>
            </a:extLst>
          </p:cNvPr>
          <p:cNvSpPr/>
          <p:nvPr/>
        </p:nvSpPr>
        <p:spPr>
          <a:xfrm>
            <a:off x="8719343"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责任分工</a:t>
            </a:r>
          </a:p>
        </p:txBody>
      </p:sp>
      <p:sp>
        <p:nvSpPr>
          <p:cNvPr id="72" name="圆角矩形 23">
            <a:extLst>
              <a:ext uri="{FF2B5EF4-FFF2-40B4-BE49-F238E27FC236}">
                <a16:creationId xmlns:a16="http://schemas.microsoft.com/office/drawing/2014/main" xmlns="" id="{34CC5D58-72DA-3745-949B-290F929473E4}"/>
              </a:ext>
            </a:extLst>
          </p:cNvPr>
          <p:cNvSpPr/>
          <p:nvPr/>
        </p:nvSpPr>
        <p:spPr>
          <a:xfrm>
            <a:off x="10221614"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督查考核</a:t>
            </a:r>
          </a:p>
        </p:txBody>
      </p:sp>
      <p:sp>
        <p:nvSpPr>
          <p:cNvPr id="73" name="圆角矩形 24">
            <a:extLst>
              <a:ext uri="{FF2B5EF4-FFF2-40B4-BE49-F238E27FC236}">
                <a16:creationId xmlns:a16="http://schemas.microsoft.com/office/drawing/2014/main" xmlns="" id="{ABAE31FE-A3F9-8742-93D3-32154DA5B81E}"/>
              </a:ext>
            </a:extLst>
          </p:cNvPr>
          <p:cNvSpPr/>
          <p:nvPr/>
        </p:nvSpPr>
        <p:spPr>
          <a:xfrm>
            <a:off x="4151784"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基础网络设施升级改造</a:t>
            </a:r>
          </a:p>
        </p:txBody>
      </p:sp>
      <p:sp>
        <p:nvSpPr>
          <p:cNvPr id="74" name="圆角矩形 25">
            <a:extLst>
              <a:ext uri="{FF2B5EF4-FFF2-40B4-BE49-F238E27FC236}">
                <a16:creationId xmlns:a16="http://schemas.microsoft.com/office/drawing/2014/main" xmlns="" id="{2BB63F53-0AE5-F14E-AF63-E2497AD7BA8F}"/>
              </a:ext>
            </a:extLst>
          </p:cNvPr>
          <p:cNvSpPr/>
          <p:nvPr/>
        </p:nvSpPr>
        <p:spPr>
          <a:xfrm>
            <a:off x="1278668" y="3187954"/>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latin typeface="+mj-ea"/>
                <a:ea typeface="+mj-ea"/>
              </a:rPr>
              <a:t>系统升级</a:t>
            </a:r>
          </a:p>
        </p:txBody>
      </p:sp>
      <p:sp>
        <p:nvSpPr>
          <p:cNvPr id="75" name="矩形 74">
            <a:extLst>
              <a:ext uri="{FF2B5EF4-FFF2-40B4-BE49-F238E27FC236}">
                <a16:creationId xmlns:a16="http://schemas.microsoft.com/office/drawing/2014/main" xmlns="" id="{92A5925A-ACDC-2E40-83E4-A294DC3DED77}"/>
              </a:ext>
            </a:extLst>
          </p:cNvPr>
          <p:cNvSpPr/>
          <p:nvPr/>
        </p:nvSpPr>
        <p:spPr>
          <a:xfrm>
            <a:off x="4079776"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实施</a:t>
            </a:r>
            <a:endParaRPr lang="zh-CN" altLang="en-US" i="1" dirty="0">
              <a:solidFill>
                <a:srgbClr val="C00000"/>
              </a:solidFill>
            </a:endParaRPr>
          </a:p>
        </p:txBody>
      </p:sp>
      <p:sp>
        <p:nvSpPr>
          <p:cNvPr id="76" name="矩形 75">
            <a:extLst>
              <a:ext uri="{FF2B5EF4-FFF2-40B4-BE49-F238E27FC236}">
                <a16:creationId xmlns:a16="http://schemas.microsoft.com/office/drawing/2014/main" xmlns="" id="{AAC4E2CE-DEBC-3848-B2FD-714426D08CE9}"/>
              </a:ext>
            </a:extLst>
          </p:cNvPr>
          <p:cNvSpPr/>
          <p:nvPr/>
        </p:nvSpPr>
        <p:spPr>
          <a:xfrm>
            <a:off x="4871864"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加快</a:t>
            </a:r>
            <a:endParaRPr lang="zh-CN" altLang="en-US" i="1" dirty="0">
              <a:solidFill>
                <a:srgbClr val="C00000"/>
              </a:solidFill>
            </a:endParaRPr>
          </a:p>
        </p:txBody>
      </p:sp>
      <p:sp>
        <p:nvSpPr>
          <p:cNvPr id="77" name="矩形 76">
            <a:extLst>
              <a:ext uri="{FF2B5EF4-FFF2-40B4-BE49-F238E27FC236}">
                <a16:creationId xmlns:a16="http://schemas.microsoft.com/office/drawing/2014/main" xmlns="" id="{C1AE61D0-E91F-2F43-94F4-7FF152358F1C}"/>
              </a:ext>
            </a:extLst>
          </p:cNvPr>
          <p:cNvSpPr/>
          <p:nvPr/>
        </p:nvSpPr>
        <p:spPr>
          <a:xfrm>
            <a:off x="5663952"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优化</a:t>
            </a:r>
            <a:endParaRPr lang="zh-CN" altLang="en-US" i="1" dirty="0">
              <a:solidFill>
                <a:srgbClr val="C00000"/>
              </a:solidFill>
            </a:endParaRPr>
          </a:p>
        </p:txBody>
      </p:sp>
      <p:sp>
        <p:nvSpPr>
          <p:cNvPr id="78" name="矩形 77">
            <a:extLst>
              <a:ext uri="{FF2B5EF4-FFF2-40B4-BE49-F238E27FC236}">
                <a16:creationId xmlns:a16="http://schemas.microsoft.com/office/drawing/2014/main" xmlns="" id="{16E371CF-A9F3-D64E-85A0-D29E38283AD2}"/>
              </a:ext>
            </a:extLst>
          </p:cNvPr>
          <p:cNvSpPr/>
          <p:nvPr/>
        </p:nvSpPr>
        <p:spPr>
          <a:xfrm>
            <a:off x="6487095"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加强</a:t>
            </a:r>
            <a:endParaRPr lang="zh-CN" altLang="en-US" i="1" dirty="0">
              <a:solidFill>
                <a:srgbClr val="C00000"/>
              </a:solidFill>
            </a:endParaRPr>
          </a:p>
        </p:txBody>
      </p:sp>
      <p:cxnSp>
        <p:nvCxnSpPr>
          <p:cNvPr id="79" name="直接连接符 29">
            <a:extLst>
              <a:ext uri="{FF2B5EF4-FFF2-40B4-BE49-F238E27FC236}">
                <a16:creationId xmlns:a16="http://schemas.microsoft.com/office/drawing/2014/main" xmlns="" id="{926CCE6E-DCC0-364A-AA8F-45114AEB8A73}"/>
              </a:ext>
            </a:extLst>
          </p:cNvPr>
          <p:cNvCxnSpPr/>
          <p:nvPr/>
        </p:nvCxnSpPr>
        <p:spPr>
          <a:xfrm flipV="1">
            <a:off x="1970278" y="1836788"/>
            <a:ext cx="7489567" cy="47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30">
            <a:extLst>
              <a:ext uri="{FF2B5EF4-FFF2-40B4-BE49-F238E27FC236}">
                <a16:creationId xmlns:a16="http://schemas.microsoft.com/office/drawing/2014/main" xmlns="" id="{834D4C12-0DC0-4C44-8CF0-928589273547}"/>
              </a:ext>
            </a:extLst>
          </p:cNvPr>
          <p:cNvCxnSpPr/>
          <p:nvPr/>
        </p:nvCxnSpPr>
        <p:spPr>
          <a:xfrm flipH="1">
            <a:off x="1970278" y="1840998"/>
            <a:ext cx="10634" cy="98691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31">
            <a:extLst>
              <a:ext uri="{FF2B5EF4-FFF2-40B4-BE49-F238E27FC236}">
                <a16:creationId xmlns:a16="http://schemas.microsoft.com/office/drawing/2014/main" xmlns="" id="{60F54300-CEE7-E946-9DEE-FD7AB8E97B0C}"/>
              </a:ext>
            </a:extLst>
          </p:cNvPr>
          <p:cNvCxnSpPr/>
          <p:nvPr/>
        </p:nvCxnSpPr>
        <p:spPr>
          <a:xfrm>
            <a:off x="9456982" y="1840998"/>
            <a:ext cx="0" cy="99917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矩形 81">
            <a:extLst>
              <a:ext uri="{FF2B5EF4-FFF2-40B4-BE49-F238E27FC236}">
                <a16:creationId xmlns:a16="http://schemas.microsoft.com/office/drawing/2014/main" xmlns="" id="{4CFC1707-F806-5D47-B771-5FA5B86473FE}"/>
              </a:ext>
            </a:extLst>
          </p:cNvPr>
          <p:cNvSpPr/>
          <p:nvPr/>
        </p:nvSpPr>
        <p:spPr>
          <a:xfrm>
            <a:off x="1260831" y="2107834"/>
            <a:ext cx="1415772" cy="461665"/>
          </a:xfrm>
          <a:prstGeom prst="rect">
            <a:avLst/>
          </a:prstGeom>
          <a:solidFill>
            <a:schemeClr val="accent1">
              <a:lumMod val="40000"/>
              <a:lumOff val="60000"/>
            </a:schemeClr>
          </a:solidFill>
        </p:spPr>
        <p:txBody>
          <a:bodyPr wrap="none">
            <a:spAutoFit/>
          </a:bodyPr>
          <a:lstStyle/>
          <a:p>
            <a:r>
              <a:rPr lang="zh-CN" altLang="zh-CN" sz="2400" dirty="0">
                <a:solidFill>
                  <a:srgbClr val="000000"/>
                </a:solidFill>
                <a:latin typeface="+mj-ea"/>
                <a:ea typeface="+mj-ea"/>
                <a:cs typeface="+mj-cs"/>
              </a:rPr>
              <a:t>主要目标</a:t>
            </a:r>
            <a:endParaRPr lang="zh-CN" altLang="en-US" sz="1400" dirty="0">
              <a:solidFill>
                <a:srgbClr val="000000"/>
              </a:solidFill>
              <a:latin typeface="+mj-ea"/>
              <a:ea typeface="+mj-ea"/>
            </a:endParaRPr>
          </a:p>
        </p:txBody>
      </p:sp>
      <p:sp>
        <p:nvSpPr>
          <p:cNvPr id="83" name="矩形 82">
            <a:extLst>
              <a:ext uri="{FF2B5EF4-FFF2-40B4-BE49-F238E27FC236}">
                <a16:creationId xmlns:a16="http://schemas.microsoft.com/office/drawing/2014/main" xmlns="" id="{AD2054E3-1EDD-8F46-BD6F-CD283B7EF177}"/>
              </a:ext>
            </a:extLst>
          </p:cNvPr>
          <p:cNvSpPr/>
          <p:nvPr/>
        </p:nvSpPr>
        <p:spPr>
          <a:xfrm>
            <a:off x="8712676" y="2107834"/>
            <a:ext cx="1415772" cy="461665"/>
          </a:xfrm>
          <a:prstGeom prst="rect">
            <a:avLst/>
          </a:prstGeom>
          <a:solidFill>
            <a:schemeClr val="accent1">
              <a:lumMod val="40000"/>
              <a:lumOff val="60000"/>
            </a:schemeClr>
          </a:solidFill>
        </p:spPr>
        <p:txBody>
          <a:bodyPr wrap="none">
            <a:spAutoFit/>
          </a:bodyPr>
          <a:lstStyle/>
          <a:p>
            <a:r>
              <a:rPr lang="zh-CN" altLang="en-US" sz="2400" dirty="0">
                <a:solidFill>
                  <a:srgbClr val="000000"/>
                </a:solidFill>
                <a:latin typeface="+mj-ea"/>
                <a:ea typeface="+mj-ea"/>
                <a:cs typeface="+mj-cs"/>
              </a:rPr>
              <a:t>保障措施</a:t>
            </a:r>
            <a:endParaRPr lang="zh-CN" altLang="en-US" sz="1400" dirty="0">
              <a:solidFill>
                <a:srgbClr val="000000"/>
              </a:solidFill>
              <a:latin typeface="+mj-ea"/>
              <a:ea typeface="+mj-ea"/>
            </a:endParaRPr>
          </a:p>
        </p:txBody>
      </p:sp>
      <p:sp>
        <p:nvSpPr>
          <p:cNvPr id="84" name="矩形 83">
            <a:extLst>
              <a:ext uri="{FF2B5EF4-FFF2-40B4-BE49-F238E27FC236}">
                <a16:creationId xmlns:a16="http://schemas.microsoft.com/office/drawing/2014/main" xmlns="" id="{D43803F4-EEA0-4640-9101-57252F136524}"/>
              </a:ext>
            </a:extLst>
          </p:cNvPr>
          <p:cNvSpPr/>
          <p:nvPr/>
        </p:nvSpPr>
        <p:spPr>
          <a:xfrm>
            <a:off x="1055440" y="2827914"/>
            <a:ext cx="1944216" cy="3600400"/>
          </a:xfrm>
          <a:prstGeom prst="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xmlns="" id="{E0EAD716-471C-EE4B-94B1-72615AA5854E}"/>
              </a:ext>
            </a:extLst>
          </p:cNvPr>
          <p:cNvSpPr/>
          <p:nvPr/>
        </p:nvSpPr>
        <p:spPr>
          <a:xfrm>
            <a:off x="3810582" y="2835805"/>
            <a:ext cx="3655094" cy="3600400"/>
          </a:xfrm>
          <a:prstGeom prst="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xmlns="" id="{83C3BF33-1A61-0942-B1D1-DF620DBC9ED1}"/>
              </a:ext>
            </a:extLst>
          </p:cNvPr>
          <p:cNvSpPr/>
          <p:nvPr/>
        </p:nvSpPr>
        <p:spPr>
          <a:xfrm>
            <a:off x="7734871" y="2840168"/>
            <a:ext cx="3401690" cy="3600400"/>
          </a:xfrm>
          <a:prstGeom prst="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xmlns="" id="{DDCD78AB-CE50-0143-AC29-66029A668A50}"/>
              </a:ext>
            </a:extLst>
          </p:cNvPr>
          <p:cNvSpPr/>
          <p:nvPr/>
        </p:nvSpPr>
        <p:spPr>
          <a:xfrm>
            <a:off x="7896200"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加强</a:t>
            </a:r>
            <a:endParaRPr lang="zh-CN" altLang="en-US" i="1" dirty="0">
              <a:solidFill>
                <a:srgbClr val="C00000"/>
              </a:solidFill>
            </a:endParaRPr>
          </a:p>
        </p:txBody>
      </p:sp>
      <p:sp>
        <p:nvSpPr>
          <p:cNvPr id="88" name="矩形 87">
            <a:extLst>
              <a:ext uri="{FF2B5EF4-FFF2-40B4-BE49-F238E27FC236}">
                <a16:creationId xmlns:a16="http://schemas.microsoft.com/office/drawing/2014/main" xmlns="" id="{59B875FB-E1E0-444C-9246-BE8693CD4105}"/>
              </a:ext>
            </a:extLst>
          </p:cNvPr>
          <p:cNvSpPr/>
          <p:nvPr/>
        </p:nvSpPr>
        <p:spPr>
          <a:xfrm>
            <a:off x="8640283"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落实</a:t>
            </a:r>
            <a:endParaRPr lang="zh-CN" altLang="en-US" i="1" dirty="0">
              <a:solidFill>
                <a:srgbClr val="C00000"/>
              </a:solidFill>
            </a:endParaRPr>
          </a:p>
        </p:txBody>
      </p:sp>
      <p:sp>
        <p:nvSpPr>
          <p:cNvPr id="89" name="矩形 88">
            <a:extLst>
              <a:ext uri="{FF2B5EF4-FFF2-40B4-BE49-F238E27FC236}">
                <a16:creationId xmlns:a16="http://schemas.microsoft.com/office/drawing/2014/main" xmlns="" id="{05C5B3D0-19D5-1243-9571-BEE792746662}"/>
              </a:ext>
            </a:extLst>
          </p:cNvPr>
          <p:cNvSpPr/>
          <p:nvPr/>
        </p:nvSpPr>
        <p:spPr>
          <a:xfrm>
            <a:off x="9384366"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加强</a:t>
            </a:r>
            <a:endParaRPr lang="zh-CN" altLang="en-US" i="1" dirty="0">
              <a:solidFill>
                <a:srgbClr val="C00000"/>
              </a:solidFill>
            </a:endParaRPr>
          </a:p>
        </p:txBody>
      </p:sp>
      <p:sp>
        <p:nvSpPr>
          <p:cNvPr id="90" name="矩形 89">
            <a:extLst>
              <a:ext uri="{FF2B5EF4-FFF2-40B4-BE49-F238E27FC236}">
                <a16:creationId xmlns:a16="http://schemas.microsoft.com/office/drawing/2014/main" xmlns="" id="{AC6295DD-69A1-2A48-8DC0-FEBC59679E98}"/>
              </a:ext>
            </a:extLst>
          </p:cNvPr>
          <p:cNvSpPr/>
          <p:nvPr/>
        </p:nvSpPr>
        <p:spPr>
          <a:xfrm>
            <a:off x="10128448" y="2827914"/>
            <a:ext cx="671979" cy="384721"/>
          </a:xfrm>
          <a:prstGeom prst="rect">
            <a:avLst/>
          </a:prstGeom>
        </p:spPr>
        <p:txBody>
          <a:bodyPr wrap="none">
            <a:spAutoFit/>
          </a:bodyPr>
          <a:lstStyle/>
          <a:p>
            <a:r>
              <a:rPr lang="zh-CN" altLang="en-US" b="1" i="1" dirty="0">
                <a:solidFill>
                  <a:srgbClr val="C00000"/>
                </a:solidFill>
                <a:latin typeface="微软雅黑"/>
                <a:ea typeface="微软雅黑"/>
              </a:rPr>
              <a:t>加强</a:t>
            </a:r>
            <a:endParaRPr lang="zh-CN" altLang="en-US" i="1" dirty="0">
              <a:solidFill>
                <a:srgbClr val="C00000"/>
              </a:solidFill>
            </a:endParaRPr>
          </a:p>
        </p:txBody>
      </p:sp>
    </p:spTree>
    <p:extLst>
      <p:ext uri="{BB962C8B-B14F-4D97-AF65-F5344CB8AC3E}">
        <p14:creationId xmlns:p14="http://schemas.microsoft.com/office/powerpoint/2010/main" val="3150764569"/>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8C8DF7-4674-4C4C-BD5C-3FF52151C689}"/>
              </a:ext>
            </a:extLst>
          </p:cNvPr>
          <p:cNvSpPr>
            <a:spLocks noGrp="1"/>
          </p:cNvSpPr>
          <p:nvPr>
            <p:ph type="title"/>
          </p:nvPr>
        </p:nvSpPr>
        <p:spPr>
          <a:xfrm>
            <a:off x="412072" y="356248"/>
            <a:ext cx="11192740" cy="504885"/>
          </a:xfrm>
        </p:spPr>
        <p:txBody>
          <a:bodyPr>
            <a:normAutofit fontScale="90000"/>
          </a:bodyPr>
          <a:lstStyle/>
          <a:p>
            <a:r>
              <a:rPr kumimoji="1" lang="zh-Hans" altLang="en-US" dirty="0">
                <a:latin typeface="Arial" panose="020B0604020202020204" pitchFamily="34" charset="0"/>
                <a:cs typeface="Arial" panose="020B0604020202020204" pitchFamily="34" charset="0"/>
              </a:rPr>
              <a:t>对</a:t>
            </a:r>
            <a:r>
              <a:rPr kumimoji="1" lang="zh-CN" altLang="en-US" dirty="0">
                <a:latin typeface="Arial" panose="020B0604020202020204" pitchFamily="34" charset="0"/>
                <a:cs typeface="Arial" panose="020B0604020202020204" pitchFamily="34" charset="0"/>
              </a:rPr>
              <a:t>教育系统落实“</a:t>
            </a:r>
            <a:r>
              <a:rPr kumimoji="1" lang="en-US" altLang="zh-CN" dirty="0">
                <a:latin typeface="Arial" panose="020B0604020202020204" pitchFamily="34" charset="0"/>
                <a:cs typeface="Arial" panose="020B0604020202020204" pitchFamily="34" charset="0"/>
              </a:rPr>
              <a:t>IPv6</a:t>
            </a:r>
            <a:r>
              <a:rPr kumimoji="1" lang="zh-CN" altLang="en-US" dirty="0">
                <a:latin typeface="Arial" panose="020B0604020202020204" pitchFamily="34" charset="0"/>
                <a:cs typeface="Arial" panose="020B0604020202020204" pitchFamily="34" charset="0"/>
              </a:rPr>
              <a:t>规模部署行动计划”</a:t>
            </a:r>
            <a:r>
              <a:rPr kumimoji="1" lang="zh-Hans" altLang="en-US" dirty="0">
                <a:latin typeface="Arial" panose="020B0604020202020204" pitchFamily="34" charset="0"/>
                <a:cs typeface="Arial" panose="020B0604020202020204" pitchFamily="34" charset="0"/>
              </a:rPr>
              <a:t>的</a:t>
            </a:r>
            <a:r>
              <a:rPr kumimoji="1" lang="zh-CN" altLang="en-US" dirty="0">
                <a:latin typeface="Arial" panose="020B0604020202020204" pitchFamily="34" charset="0"/>
                <a:cs typeface="Arial" panose="020B0604020202020204" pitchFamily="34" charset="0"/>
              </a:rPr>
              <a:t>工作指标建议</a:t>
            </a:r>
            <a:endParaRPr kumimoji="1" lang="zh-CN" altLang="en-US" dirty="0"/>
          </a:p>
        </p:txBody>
      </p:sp>
      <p:graphicFrame>
        <p:nvGraphicFramePr>
          <p:cNvPr id="5" name="表格 4">
            <a:extLst>
              <a:ext uri="{FF2B5EF4-FFF2-40B4-BE49-F238E27FC236}">
                <a16:creationId xmlns:a16="http://schemas.microsoft.com/office/drawing/2014/main" xmlns="" id="{20669EE8-C7D7-5842-96B3-C862ED30E61F}"/>
              </a:ext>
            </a:extLst>
          </p:cNvPr>
          <p:cNvGraphicFramePr>
            <a:graphicFrameLocks noGrp="1"/>
          </p:cNvGraphicFramePr>
          <p:nvPr>
            <p:extLst>
              <p:ext uri="{D42A27DB-BD31-4B8C-83A1-F6EECF244321}">
                <p14:modId xmlns:p14="http://schemas.microsoft.com/office/powerpoint/2010/main" val="3130701227"/>
              </p:ext>
            </p:extLst>
          </p:nvPr>
        </p:nvGraphicFramePr>
        <p:xfrm>
          <a:off x="412072" y="945834"/>
          <a:ext cx="11367554" cy="5334087"/>
        </p:xfrm>
        <a:graphic>
          <a:graphicData uri="http://schemas.openxmlformats.org/drawingml/2006/table">
            <a:tbl>
              <a:tblPr>
                <a:tableStyleId>{5C22544A-7EE6-4342-B048-85BDC9FD1C3A}</a:tableStyleId>
              </a:tblPr>
              <a:tblGrid>
                <a:gridCol w="1793246">
                  <a:extLst>
                    <a:ext uri="{9D8B030D-6E8A-4147-A177-3AD203B41FA5}">
                      <a16:colId xmlns:a16="http://schemas.microsoft.com/office/drawing/2014/main" xmlns="" val="2896263285"/>
                    </a:ext>
                  </a:extLst>
                </a:gridCol>
                <a:gridCol w="3039035">
                  <a:extLst>
                    <a:ext uri="{9D8B030D-6E8A-4147-A177-3AD203B41FA5}">
                      <a16:colId xmlns:a16="http://schemas.microsoft.com/office/drawing/2014/main" xmlns="" val="1086826010"/>
                    </a:ext>
                  </a:extLst>
                </a:gridCol>
                <a:gridCol w="6535273">
                  <a:extLst>
                    <a:ext uri="{9D8B030D-6E8A-4147-A177-3AD203B41FA5}">
                      <a16:colId xmlns:a16="http://schemas.microsoft.com/office/drawing/2014/main" xmlns="" val="51578884"/>
                    </a:ext>
                  </a:extLst>
                </a:gridCol>
              </a:tblGrid>
              <a:tr h="441992">
                <a:tc gridSpan="2">
                  <a:txBody>
                    <a:bodyPr/>
                    <a:lstStyle/>
                    <a:p>
                      <a:pPr algn="ctr" fontAlgn="ctr">
                        <a:lnSpc>
                          <a:spcPct val="100000"/>
                        </a:lnSpc>
                        <a:spcBef>
                          <a:spcPts val="600"/>
                        </a:spcBef>
                        <a:spcAft>
                          <a:spcPts val="600"/>
                        </a:spcAft>
                      </a:pPr>
                      <a:r>
                        <a:rPr lang="zh-CN" altLang="en-US" sz="1800" b="1" u="none" strike="noStrike" dirty="0">
                          <a:solidFill>
                            <a:schemeClr val="bg1"/>
                          </a:solidFill>
                          <a:effectLst/>
                        </a:rPr>
                        <a:t>重点任务</a:t>
                      </a:r>
                      <a:endParaRPr lang="zh-CN" altLang="en-US" sz="1800" b="1" i="0" u="none" strike="noStrike" dirty="0">
                        <a:solidFill>
                          <a:schemeClr val="bg1"/>
                        </a:solidFill>
                        <a:effectLst/>
                        <a:latin typeface="等线" panose="02010600030101010101" pitchFamily="2" charset="-122"/>
                        <a:ea typeface="等线" panose="02010600030101010101" pitchFamily="2" charset="-122"/>
                      </a:endParaRPr>
                    </a:p>
                  </a:txBody>
                  <a:tcPr marL="9525" marR="9525" marT="9525" marB="0" anchor="ctr">
                    <a:solidFill>
                      <a:srgbClr val="0070C0"/>
                    </a:solidFill>
                  </a:tcPr>
                </a:tc>
                <a:tc hMerge="1">
                  <a:txBody>
                    <a:bodyPr/>
                    <a:lstStyle/>
                    <a:p>
                      <a:endParaRPr lang="zh-CN" altLang="en-US"/>
                    </a:p>
                  </a:txBody>
                  <a:tcPr/>
                </a:tc>
                <a:tc>
                  <a:txBody>
                    <a:bodyPr/>
                    <a:lstStyle/>
                    <a:p>
                      <a:pPr algn="ctr" fontAlgn="ctr">
                        <a:lnSpc>
                          <a:spcPct val="100000"/>
                        </a:lnSpc>
                        <a:spcBef>
                          <a:spcPts val="600"/>
                        </a:spcBef>
                        <a:spcAft>
                          <a:spcPts val="600"/>
                        </a:spcAft>
                      </a:pPr>
                      <a:r>
                        <a:rPr lang="zh-CN" altLang="en-US" sz="1800" b="1" u="none" strike="noStrike" dirty="0">
                          <a:solidFill>
                            <a:schemeClr val="bg1"/>
                          </a:solidFill>
                          <a:effectLst/>
                        </a:rPr>
                        <a:t>工作指标</a:t>
                      </a:r>
                      <a:endParaRPr lang="zh-CN" altLang="en-US" sz="1800" b="1" i="0" u="none" strike="noStrike" dirty="0">
                        <a:solidFill>
                          <a:schemeClr val="bg1"/>
                        </a:solidFill>
                        <a:effectLst/>
                        <a:latin typeface="等线" panose="02010600030101010101" pitchFamily="2" charset="-122"/>
                        <a:ea typeface="等线" panose="02010600030101010101" pitchFamily="2" charset="-122"/>
                      </a:endParaRPr>
                    </a:p>
                  </a:txBody>
                  <a:tcPr marL="9525" marR="9525" marT="9525" marB="0" anchor="ctr">
                    <a:solidFill>
                      <a:srgbClr val="0070C0"/>
                    </a:solidFill>
                  </a:tcPr>
                </a:tc>
                <a:extLst>
                  <a:ext uri="{0D108BD9-81ED-4DB2-BD59-A6C34878D82A}">
                    <a16:rowId xmlns:a16="http://schemas.microsoft.com/office/drawing/2014/main" xmlns="" val="299230445"/>
                  </a:ext>
                </a:extLst>
              </a:tr>
              <a:tr h="1095947">
                <a:tc rowSpan="3">
                  <a:txBody>
                    <a:bodyPr/>
                    <a:lstStyle/>
                    <a:p>
                      <a:pPr algn="l" fontAlgn="ctr">
                        <a:lnSpc>
                          <a:spcPct val="120000"/>
                        </a:lnSpc>
                      </a:pPr>
                      <a:r>
                        <a:rPr lang="zh-CN" altLang="en-US" sz="1600" u="none" strike="noStrike" dirty="0">
                          <a:effectLst/>
                        </a:rPr>
                        <a:t>（</a:t>
                      </a:r>
                      <a:r>
                        <a:rPr lang="zh-CN" altLang="en-US" sz="1600" b="1" u="none" strike="noStrike" dirty="0">
                          <a:effectLst/>
                        </a:rPr>
                        <a:t>一）实施基础网络设施升级改造</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pPr>
                      <a:r>
                        <a:rPr lang="en-US" altLang="zh-CN" sz="1600" u="none" strike="noStrike" dirty="0">
                          <a:effectLst/>
                        </a:rPr>
                        <a:t>1. </a:t>
                      </a:r>
                      <a:r>
                        <a:rPr lang="zh-CN" altLang="en-US" sz="1600" u="none" strike="noStrike" dirty="0">
                          <a:effectLst/>
                        </a:rPr>
                        <a:t>升级改造教育网的基础设施</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dirty="0">
                          <a:effectLst/>
                        </a:rPr>
                        <a:t>教育网支持</a:t>
                      </a:r>
                      <a:r>
                        <a:rPr lang="en-US" sz="1600" u="none" strike="noStrike" dirty="0">
                          <a:effectLst/>
                        </a:rPr>
                        <a:t>IPv6</a:t>
                      </a:r>
                      <a:r>
                        <a:rPr lang="zh-CN" altLang="en-US" sz="1600" u="none" strike="noStrike" dirty="0">
                          <a:effectLst/>
                        </a:rPr>
                        <a:t>接入，</a:t>
                      </a:r>
                      <a:r>
                        <a:rPr lang="en-US" sz="1600" u="none" strike="noStrike" dirty="0">
                          <a:effectLst/>
                        </a:rPr>
                        <a:t>CERNET</a:t>
                      </a:r>
                      <a:r>
                        <a:rPr lang="zh-CN" altLang="en-US" sz="1600" u="none" strike="noStrike" dirty="0">
                          <a:effectLst/>
                        </a:rPr>
                        <a:t>会员单位基本做到</a:t>
                      </a:r>
                      <a:r>
                        <a:rPr lang="en-US" sz="1600" u="none" strike="noStrike" dirty="0">
                          <a:effectLst/>
                        </a:rPr>
                        <a:t>IPv6</a:t>
                      </a:r>
                      <a:r>
                        <a:rPr lang="zh-CN" altLang="en-US" sz="1600" u="none" strike="noStrike" dirty="0">
                          <a:effectLst/>
                        </a:rPr>
                        <a:t>全覆盖，活跃用户达到</a:t>
                      </a:r>
                      <a:r>
                        <a:rPr lang="en-US" altLang="zh-CN" sz="1600" u="none" strike="noStrike" dirty="0">
                          <a:effectLst/>
                        </a:rPr>
                        <a:t>1000</a:t>
                      </a:r>
                      <a:r>
                        <a:rPr lang="zh-CN" altLang="en-US" sz="1600" u="none" strike="noStrike" dirty="0">
                          <a:effectLst/>
                        </a:rPr>
                        <a:t>万。</a:t>
                      </a:r>
                      <a:endParaRPr lang="en-US" altLang="zh-CN" sz="1600" u="none" strike="noStrike" dirty="0">
                        <a:effectLst/>
                      </a:endParaRPr>
                    </a:p>
                    <a:p>
                      <a:pPr marL="285750" indent="-285750" algn="l" fontAlgn="ctr">
                        <a:lnSpc>
                          <a:spcPct val="120000"/>
                        </a:lnSpc>
                        <a:buFont typeface="Wingdings" pitchFamily="2" charset="2"/>
                        <a:buChar char="ü"/>
                      </a:pPr>
                      <a:r>
                        <a:rPr lang="zh-CN" altLang="en-US" sz="1600" u="none" strike="noStrike" dirty="0">
                          <a:effectLst/>
                        </a:rPr>
                        <a:t>教育网互联互通直联点具有开通</a:t>
                      </a:r>
                      <a:r>
                        <a:rPr lang="en-US" sz="1600" u="none" strike="noStrike" dirty="0">
                          <a:effectLst/>
                        </a:rPr>
                        <a:t>IPv6</a:t>
                      </a:r>
                      <a:r>
                        <a:rPr lang="zh-CN" altLang="en-US" sz="1600" u="none" strike="noStrike" dirty="0">
                          <a:effectLst/>
                        </a:rPr>
                        <a:t>的能力，教育网与其他骨干网</a:t>
                      </a:r>
                      <a:r>
                        <a:rPr lang="en-US" sz="1600" u="none" strike="noStrike" dirty="0">
                          <a:effectLst/>
                        </a:rPr>
                        <a:t>IPv6</a:t>
                      </a:r>
                      <a:r>
                        <a:rPr lang="zh-CN" altLang="en-US" sz="1600" u="none" strike="noStrike" dirty="0">
                          <a:effectLst/>
                        </a:rPr>
                        <a:t>互联互通带宽达到</a:t>
                      </a:r>
                      <a:r>
                        <a:rPr lang="en-US" altLang="zh-CN" sz="1600" u="none" strike="noStrike" dirty="0">
                          <a:effectLst/>
                        </a:rPr>
                        <a:t>100</a:t>
                      </a:r>
                      <a:r>
                        <a:rPr lang="en-US" sz="1600" u="none" strike="noStrike" dirty="0">
                          <a:effectLst/>
                        </a:rPr>
                        <a:t>Gbps</a:t>
                      </a:r>
                      <a:r>
                        <a:rPr lang="zh-CN" altLang="en-US" sz="1600" u="none" strike="noStrike" dirty="0">
                          <a:effectLst/>
                        </a:rPr>
                        <a:t>以上。</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427800006"/>
                  </a:ext>
                </a:extLst>
              </a:tr>
              <a:tr h="1314124">
                <a:tc vMerge="1">
                  <a:txBody>
                    <a:bodyPr/>
                    <a:lstStyle/>
                    <a:p>
                      <a:endParaRPr lang="zh-CN" altLang="en-US"/>
                    </a:p>
                  </a:txBody>
                  <a:tcPr/>
                </a:tc>
                <a:tc>
                  <a:txBody>
                    <a:bodyPr/>
                    <a:lstStyle/>
                    <a:p>
                      <a:pPr algn="l" fontAlgn="ctr">
                        <a:lnSpc>
                          <a:spcPct val="120000"/>
                        </a:lnSpc>
                      </a:pPr>
                      <a:r>
                        <a:rPr lang="en-US" altLang="zh-CN" sz="1600" u="none" strike="noStrike" dirty="0">
                          <a:effectLst/>
                        </a:rPr>
                        <a:t>2. </a:t>
                      </a:r>
                      <a:r>
                        <a:rPr lang="zh-CN" altLang="en-US" sz="1600" u="none" strike="noStrike" dirty="0">
                          <a:effectLst/>
                        </a:rPr>
                        <a:t>升级改造教育省域网、城域网和校园网的基础设施</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kern="1200" dirty="0">
                          <a:solidFill>
                            <a:schemeClr val="dk1"/>
                          </a:solidFill>
                          <a:effectLst/>
                          <a:latin typeface="+mn-lt"/>
                          <a:ea typeface="+mn-ea"/>
                          <a:cs typeface="+mn-cs"/>
                        </a:rPr>
                        <a:t>省域网、城域网、校园网完成</a:t>
                      </a:r>
                      <a:r>
                        <a:rPr lang="en-US" sz="1600" u="none" strike="noStrike" kern="1200" dirty="0">
                          <a:solidFill>
                            <a:schemeClr val="dk1"/>
                          </a:solidFill>
                          <a:effectLst/>
                          <a:latin typeface="+mn-lt"/>
                          <a:ea typeface="+mn-ea"/>
                          <a:cs typeface="+mn-cs"/>
                        </a:rPr>
                        <a:t>IPv6</a:t>
                      </a:r>
                      <a:r>
                        <a:rPr lang="zh-CN" altLang="en-US" sz="1600" u="none" strike="noStrike" kern="1200" dirty="0">
                          <a:solidFill>
                            <a:schemeClr val="dk1"/>
                          </a:solidFill>
                          <a:effectLst/>
                          <a:latin typeface="+mn-lt"/>
                          <a:ea typeface="+mn-ea"/>
                          <a:cs typeface="+mn-cs"/>
                        </a:rPr>
                        <a:t>升级改造</a:t>
                      </a:r>
                      <a:endParaRPr lang="en-US" altLang="zh-CN" sz="1600" u="none" strike="noStrike" kern="1200" dirty="0">
                        <a:solidFill>
                          <a:schemeClr val="dk1"/>
                        </a:solidFill>
                        <a:effectLst/>
                        <a:latin typeface="+mn-lt"/>
                        <a:ea typeface="+mn-ea"/>
                        <a:cs typeface="+mn-cs"/>
                      </a:endParaRPr>
                    </a:p>
                    <a:p>
                      <a:pPr algn="l" fontAlgn="ctr">
                        <a:lnSpc>
                          <a:spcPct val="120000"/>
                        </a:lnSpc>
                      </a:pPr>
                      <a:r>
                        <a:rPr lang="en-US" altLang="zh-CN" sz="1600" u="none" strike="noStrike" dirty="0">
                          <a:effectLst/>
                        </a:rPr>
                        <a:t>1</a:t>
                      </a:r>
                      <a:r>
                        <a:rPr lang="zh-CN" altLang="en-US" sz="1600" u="none" strike="noStrike" dirty="0">
                          <a:effectLst/>
                        </a:rPr>
                        <a:t>）申请独立的</a:t>
                      </a:r>
                      <a:r>
                        <a:rPr lang="en-US" sz="1600" u="none" strike="noStrike" dirty="0">
                          <a:effectLst/>
                        </a:rPr>
                        <a:t>IPv6</a:t>
                      </a:r>
                      <a:r>
                        <a:rPr lang="zh-CN" altLang="en-US" sz="1600" u="none" strike="noStrike" dirty="0">
                          <a:effectLst/>
                        </a:rPr>
                        <a:t>地址块；</a:t>
                      </a:r>
                      <a:r>
                        <a:rPr lang="en-US" altLang="zh-CN" sz="1600" u="none" strike="noStrike" dirty="0">
                          <a:effectLst/>
                        </a:rPr>
                        <a:t>2</a:t>
                      </a:r>
                      <a:r>
                        <a:rPr lang="zh-Hans" altLang="en-US" sz="1600" u="none" strike="noStrike" dirty="0">
                          <a:effectLst/>
                        </a:rPr>
                        <a:t>）</a:t>
                      </a:r>
                      <a:r>
                        <a:rPr lang="zh-CN" altLang="en-US" sz="1600" u="none" strike="noStrike" dirty="0">
                          <a:effectLst/>
                        </a:rPr>
                        <a:t>接入</a:t>
                      </a:r>
                      <a:r>
                        <a:rPr lang="en-US" sz="1600" u="none" strike="noStrike" dirty="0">
                          <a:effectLst/>
                        </a:rPr>
                        <a:t>IPv6</a:t>
                      </a:r>
                      <a:r>
                        <a:rPr lang="zh-CN" altLang="en-US" sz="1600" u="none" strike="noStrike" dirty="0">
                          <a:effectLst/>
                        </a:rPr>
                        <a:t>网络；</a:t>
                      </a:r>
                      <a:r>
                        <a:rPr lang="en-US" altLang="zh-CN" sz="1600" u="none" strike="noStrike" dirty="0">
                          <a:effectLst/>
                        </a:rPr>
                        <a:t>2</a:t>
                      </a:r>
                      <a:r>
                        <a:rPr lang="zh-CN" altLang="en-US" sz="1600" u="none" strike="noStrike" dirty="0">
                          <a:effectLst/>
                        </a:rPr>
                        <a:t>）权威和递归域名解析服务器支持</a:t>
                      </a:r>
                      <a:r>
                        <a:rPr lang="en-US" sz="1600" u="none" strike="noStrike" dirty="0">
                          <a:effectLst/>
                        </a:rPr>
                        <a:t>IPv6</a:t>
                      </a:r>
                      <a:r>
                        <a:rPr lang="zh-Hans" altLang="en-US" sz="1600" u="none" strike="noStrike" dirty="0">
                          <a:effectLst/>
                        </a:rPr>
                        <a:t>；</a:t>
                      </a:r>
                      <a:r>
                        <a:rPr lang="en-US" altLang="zh-Hans" sz="1600" u="none" strike="noStrike" dirty="0">
                          <a:effectLst/>
                        </a:rPr>
                        <a:t>4</a:t>
                      </a:r>
                      <a:r>
                        <a:rPr lang="zh-Hans" altLang="en-US" sz="1600" u="none" strike="noStrike" dirty="0">
                          <a:effectLst/>
                        </a:rPr>
                        <a:t>）</a:t>
                      </a:r>
                      <a:r>
                        <a:rPr lang="zh-CN" altLang="en-US" sz="1600" u="none" strike="noStrike" dirty="0">
                          <a:effectLst/>
                        </a:rPr>
                        <a:t>骨干网支持</a:t>
                      </a:r>
                      <a:r>
                        <a:rPr lang="en-US" sz="1600" u="none" strike="noStrike" dirty="0">
                          <a:effectLst/>
                        </a:rPr>
                        <a:t>IPv6</a:t>
                      </a:r>
                      <a:r>
                        <a:rPr lang="zh-Hans" altLang="en-US" sz="1600" u="none" strike="noStrike" dirty="0">
                          <a:effectLst/>
                        </a:rPr>
                        <a:t>；</a:t>
                      </a:r>
                      <a:r>
                        <a:rPr lang="en-US" altLang="zh-Hans" sz="1600" u="none" strike="noStrike" dirty="0">
                          <a:effectLst/>
                        </a:rPr>
                        <a:t>5</a:t>
                      </a:r>
                      <a:r>
                        <a:rPr lang="zh-Hans" altLang="en-US" sz="1600" u="none" strike="noStrike" dirty="0">
                          <a:effectLst/>
                        </a:rPr>
                        <a:t>）</a:t>
                      </a:r>
                      <a:r>
                        <a:rPr lang="zh-CN" altLang="en-US" sz="1600" u="none" strike="noStrike" dirty="0">
                          <a:effectLst/>
                        </a:rPr>
                        <a:t>门户网站支持</a:t>
                      </a:r>
                      <a:r>
                        <a:rPr lang="en-US" sz="1600" u="none" strike="noStrike" dirty="0">
                          <a:effectLst/>
                        </a:rPr>
                        <a:t>IPv6</a:t>
                      </a:r>
                      <a:r>
                        <a:rPr lang="zh-CN" altLang="en-US" sz="1600" u="none" strike="noStrike" dirty="0">
                          <a:effectLst/>
                        </a:rPr>
                        <a:t>访问；</a:t>
                      </a:r>
                      <a:r>
                        <a:rPr lang="en-US" altLang="zh-CN" sz="1600" u="none" strike="noStrike" dirty="0">
                          <a:effectLst/>
                        </a:rPr>
                        <a:t>6</a:t>
                      </a:r>
                      <a:r>
                        <a:rPr lang="zh-Hans" altLang="en-US" sz="1600" u="none" strike="noStrike" dirty="0">
                          <a:effectLst/>
                        </a:rPr>
                        <a:t>）</a:t>
                      </a:r>
                      <a:r>
                        <a:rPr lang="en-US" sz="1600" u="none" strike="noStrike" dirty="0">
                          <a:effectLst/>
                        </a:rPr>
                        <a:t>IPv6</a:t>
                      </a:r>
                      <a:r>
                        <a:rPr lang="zh-CN" altLang="en-US" sz="1600" u="none" strike="noStrike" dirty="0">
                          <a:effectLst/>
                        </a:rPr>
                        <a:t>活跃用户达到规定指标。</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1075066273"/>
                  </a:ext>
                </a:extLst>
              </a:tr>
              <a:tr h="280622">
                <a:tc vMerge="1">
                  <a:txBody>
                    <a:bodyPr/>
                    <a:lstStyle/>
                    <a:p>
                      <a:endParaRPr lang="zh-CN" altLang="en-US"/>
                    </a:p>
                  </a:txBody>
                  <a:tcPr/>
                </a:tc>
                <a:tc>
                  <a:txBody>
                    <a:bodyPr/>
                    <a:lstStyle/>
                    <a:p>
                      <a:pPr algn="l" fontAlgn="ctr">
                        <a:lnSpc>
                          <a:spcPct val="120000"/>
                        </a:lnSpc>
                      </a:pPr>
                      <a:r>
                        <a:rPr lang="en-US" altLang="zh-CN" sz="1600" u="none" strike="noStrike">
                          <a:effectLst/>
                        </a:rPr>
                        <a:t>3. </a:t>
                      </a:r>
                      <a:r>
                        <a:rPr lang="zh-CN" altLang="en-US" sz="1600" u="none" strike="noStrike">
                          <a:effectLst/>
                        </a:rPr>
                        <a:t>更新移动和固定终端</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dirty="0">
                          <a:effectLst/>
                        </a:rPr>
                        <a:t>移动终端和固定终端数量应匹配活跃</a:t>
                      </a:r>
                      <a:r>
                        <a:rPr lang="en-US" sz="1600" u="none" strike="noStrike" dirty="0">
                          <a:effectLst/>
                        </a:rPr>
                        <a:t>IPv6</a:t>
                      </a:r>
                      <a:r>
                        <a:rPr lang="zh-CN" altLang="en-US" sz="1600" u="none" strike="noStrike" dirty="0">
                          <a:effectLst/>
                        </a:rPr>
                        <a:t>用户数。</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2261444488"/>
                  </a:ext>
                </a:extLst>
              </a:tr>
              <a:tr h="280622">
                <a:tc rowSpan="5">
                  <a:txBody>
                    <a:bodyPr/>
                    <a:lstStyle/>
                    <a:p>
                      <a:pPr algn="l" fontAlgn="ctr">
                        <a:lnSpc>
                          <a:spcPct val="120000"/>
                        </a:lnSpc>
                      </a:pPr>
                      <a:r>
                        <a:rPr lang="zh-CN" altLang="en-US" sz="1600" b="1" u="none" strike="noStrike" dirty="0">
                          <a:effectLst/>
                        </a:rPr>
                        <a:t>（二）加快应用系统和服务升级</a:t>
                      </a:r>
                      <a:endParaRPr lang="zh-CN" alt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l" fontAlgn="ctr">
                        <a:lnSpc>
                          <a:spcPct val="120000"/>
                        </a:lnSpc>
                      </a:pPr>
                      <a:r>
                        <a:rPr lang="en-US" altLang="zh-CN" sz="1600" u="none" strike="noStrike">
                          <a:effectLst/>
                        </a:rPr>
                        <a:t>4. </a:t>
                      </a:r>
                      <a:r>
                        <a:rPr lang="zh-CN" altLang="en-US" sz="1600" u="none" strike="noStrike">
                          <a:effectLst/>
                        </a:rPr>
                        <a:t>升级域名系统</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dirty="0">
                          <a:effectLst/>
                        </a:rPr>
                        <a:t>权威和递归域名解析服务器支持</a:t>
                      </a:r>
                      <a:r>
                        <a:rPr lang="en-US" sz="1600" u="none" strike="noStrike" dirty="0">
                          <a:effectLst/>
                        </a:rPr>
                        <a:t>IPv6。</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888763169"/>
                  </a:ext>
                </a:extLst>
              </a:tr>
              <a:tr h="552397">
                <a:tc vMerge="1">
                  <a:txBody>
                    <a:bodyPr/>
                    <a:lstStyle/>
                    <a:p>
                      <a:endParaRPr lang="zh-CN" altLang="en-US"/>
                    </a:p>
                  </a:txBody>
                  <a:tcPr/>
                </a:tc>
                <a:tc>
                  <a:txBody>
                    <a:bodyPr/>
                    <a:lstStyle/>
                    <a:p>
                      <a:pPr algn="l" fontAlgn="ctr">
                        <a:lnSpc>
                          <a:spcPct val="120000"/>
                        </a:lnSpc>
                      </a:pPr>
                      <a:r>
                        <a:rPr lang="en-US" altLang="zh-CN" sz="1600" u="none" strike="noStrike">
                          <a:effectLst/>
                        </a:rPr>
                        <a:t>5. </a:t>
                      </a:r>
                      <a:r>
                        <a:rPr lang="zh-CN" altLang="en-US" sz="1600" u="none" strike="noStrike">
                          <a:effectLst/>
                        </a:rPr>
                        <a:t>升级网站和应用系统</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a:effectLst/>
                        </a:rPr>
                        <a:t>单位／校级门户网站支持</a:t>
                      </a:r>
                      <a:r>
                        <a:rPr lang="en-US" sz="1600" u="none" strike="noStrike">
                          <a:effectLst/>
                        </a:rPr>
                        <a:t>IPv6</a:t>
                      </a:r>
                      <a:r>
                        <a:rPr lang="zh-CN" altLang="en-US" sz="1600" u="none" strike="noStrike">
                          <a:effectLst/>
                        </a:rPr>
                        <a:t>访问。</a:t>
                      </a:r>
                      <a:br>
                        <a:rPr lang="zh-CN" altLang="en-US" sz="1600" u="none" strike="noStrike">
                          <a:effectLst/>
                        </a:rPr>
                      </a:br>
                      <a:r>
                        <a:rPr lang="zh-CN" altLang="en-US" sz="1600" u="none" strike="noStrike">
                          <a:effectLst/>
                        </a:rPr>
                        <a:t>鼓励二级部门门户网站支持</a:t>
                      </a:r>
                      <a:r>
                        <a:rPr lang="en-US" sz="1600" u="none" strike="noStrike">
                          <a:effectLst/>
                        </a:rPr>
                        <a:t>IPv6</a:t>
                      </a:r>
                      <a:r>
                        <a:rPr lang="zh-CN" altLang="en-US" sz="1600" u="none" strike="noStrike">
                          <a:effectLst/>
                        </a:rPr>
                        <a:t>访问。</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4260928287"/>
                  </a:ext>
                </a:extLst>
              </a:tr>
              <a:tr h="280622">
                <a:tc vMerge="1">
                  <a:txBody>
                    <a:bodyPr/>
                    <a:lstStyle/>
                    <a:p>
                      <a:endParaRPr lang="zh-CN" altLang="en-US"/>
                    </a:p>
                  </a:txBody>
                  <a:tcPr/>
                </a:tc>
                <a:tc>
                  <a:txBody>
                    <a:bodyPr/>
                    <a:lstStyle/>
                    <a:p>
                      <a:pPr algn="l" fontAlgn="ctr">
                        <a:lnSpc>
                          <a:spcPct val="120000"/>
                        </a:lnSpc>
                      </a:pPr>
                      <a:r>
                        <a:rPr lang="en-US" altLang="zh-CN" sz="1600" u="none" strike="noStrike">
                          <a:effectLst/>
                        </a:rPr>
                        <a:t>6. </a:t>
                      </a:r>
                      <a:r>
                        <a:rPr lang="zh-CN" altLang="en-US" sz="1600" u="none" strike="noStrike">
                          <a:effectLst/>
                        </a:rPr>
                        <a:t>升级业务运营支撑系统</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2283584724"/>
                  </a:ext>
                </a:extLst>
              </a:tr>
              <a:tr h="552397">
                <a:tc vMerge="1">
                  <a:txBody>
                    <a:bodyPr/>
                    <a:lstStyle/>
                    <a:p>
                      <a:endParaRPr lang="zh-CN" altLang="en-US"/>
                    </a:p>
                  </a:txBody>
                  <a:tcPr/>
                </a:tc>
                <a:tc>
                  <a:txBody>
                    <a:bodyPr/>
                    <a:lstStyle/>
                    <a:p>
                      <a:pPr algn="l" fontAlgn="ctr">
                        <a:lnSpc>
                          <a:spcPct val="120000"/>
                        </a:lnSpc>
                      </a:pPr>
                      <a:r>
                        <a:rPr lang="en-US" altLang="zh-CN" sz="1600" u="none" strike="noStrike">
                          <a:effectLst/>
                        </a:rPr>
                        <a:t>7. </a:t>
                      </a:r>
                      <a:r>
                        <a:rPr lang="zh-CN" altLang="en-US" sz="1600" u="none" strike="noStrike">
                          <a:effectLst/>
                        </a:rPr>
                        <a:t>升级数据中心（</a:t>
                      </a:r>
                      <a:r>
                        <a:rPr lang="en-US" sz="1600" u="none" strike="noStrike">
                          <a:effectLst/>
                        </a:rPr>
                        <a:t>IDC）、</a:t>
                      </a:r>
                      <a:r>
                        <a:rPr lang="zh-CN" altLang="en-US" sz="1600" u="none" strike="noStrike">
                          <a:effectLst/>
                        </a:rPr>
                        <a:t>内容分发网络（</a:t>
                      </a:r>
                      <a:r>
                        <a:rPr lang="en-US" sz="1600" u="none" strike="noStrike">
                          <a:effectLst/>
                        </a:rPr>
                        <a:t>CDN）</a:t>
                      </a:r>
                      <a:r>
                        <a:rPr lang="zh-CN" altLang="en-US" sz="1600" u="none" strike="noStrike">
                          <a:effectLst/>
                        </a:rPr>
                        <a:t>和云服务平台</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a:effectLst/>
                        </a:rPr>
                        <a:t>各单位自建</a:t>
                      </a:r>
                      <a:r>
                        <a:rPr lang="en-US" sz="1600" u="none" strike="noStrike">
                          <a:effectLst/>
                        </a:rPr>
                        <a:t>IDC、CDN</a:t>
                      </a:r>
                      <a:r>
                        <a:rPr lang="zh-CN" altLang="en-US" sz="1600" u="none" strike="noStrike">
                          <a:effectLst/>
                        </a:rPr>
                        <a:t>和云服务平台全部支持</a:t>
                      </a:r>
                      <a:r>
                        <a:rPr lang="en-US" sz="1600" u="none" strike="noStrike">
                          <a:effectLst/>
                        </a:rPr>
                        <a:t>IPv6</a:t>
                      </a:r>
                      <a:r>
                        <a:rPr lang="zh-CN" altLang="en-US" sz="1600" u="none" strike="noStrike">
                          <a:effectLst/>
                        </a:rPr>
                        <a:t>访问。</a:t>
                      </a:r>
                      <a:br>
                        <a:rPr lang="zh-CN" altLang="en-US" sz="1600" u="none" strike="noStrike">
                          <a:effectLst/>
                        </a:rPr>
                      </a:br>
                      <a:r>
                        <a:rPr lang="zh-CN" altLang="en-US" sz="1600" u="none" strike="noStrike">
                          <a:effectLst/>
                        </a:rPr>
                        <a:t>新租用的第三方</a:t>
                      </a:r>
                      <a:r>
                        <a:rPr lang="en-US" sz="1600" u="none" strike="noStrike">
                          <a:effectLst/>
                        </a:rPr>
                        <a:t>IDC、CDN</a:t>
                      </a:r>
                      <a:r>
                        <a:rPr lang="zh-CN" altLang="en-US" sz="1600" u="none" strike="noStrike">
                          <a:effectLst/>
                        </a:rPr>
                        <a:t>和云服务平台要支持</a:t>
                      </a:r>
                      <a:r>
                        <a:rPr lang="en-US" sz="1600" u="none" strike="noStrike">
                          <a:effectLst/>
                        </a:rPr>
                        <a:t>IPv6</a:t>
                      </a:r>
                      <a:r>
                        <a:rPr lang="zh-CN" altLang="en-US" sz="1600" u="none" strike="noStrike">
                          <a:effectLst/>
                        </a:rPr>
                        <a:t>访问。</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2748035784"/>
                  </a:ext>
                </a:extLst>
              </a:tr>
              <a:tr h="280622">
                <a:tc vMerge="1">
                  <a:txBody>
                    <a:bodyPr/>
                    <a:lstStyle/>
                    <a:p>
                      <a:endParaRPr lang="zh-CN" altLang="en-US"/>
                    </a:p>
                  </a:txBody>
                  <a:tcPr/>
                </a:tc>
                <a:tc>
                  <a:txBody>
                    <a:bodyPr/>
                    <a:lstStyle/>
                    <a:p>
                      <a:pPr algn="l" fontAlgn="ctr">
                        <a:lnSpc>
                          <a:spcPct val="120000"/>
                        </a:lnSpc>
                      </a:pPr>
                      <a:r>
                        <a:rPr lang="en-US" altLang="zh-CN" sz="1600" u="none" strike="noStrike">
                          <a:effectLst/>
                        </a:rPr>
                        <a:t>8. </a:t>
                      </a:r>
                      <a:r>
                        <a:rPr lang="zh-CN" altLang="en-US" sz="1600" u="none" strike="noStrike">
                          <a:effectLst/>
                        </a:rPr>
                        <a:t>创新特色应用</a:t>
                      </a:r>
                      <a:endParaRPr lang="zh-CN" alt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285750" indent="-285750" algn="l" fontAlgn="ctr">
                        <a:lnSpc>
                          <a:spcPct val="120000"/>
                        </a:lnSpc>
                        <a:buFont typeface="Wingdings" pitchFamily="2" charset="2"/>
                        <a:buChar char="ü"/>
                      </a:pPr>
                      <a:r>
                        <a:rPr lang="zh-CN" altLang="en-US" sz="1600" u="none" strike="noStrike" dirty="0">
                          <a:effectLst/>
                        </a:rPr>
                        <a:t>按实际工作情况。</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xmlns="" val="2404684073"/>
                  </a:ext>
                </a:extLst>
              </a:tr>
            </a:tbl>
          </a:graphicData>
        </a:graphic>
      </p:graphicFrame>
      <p:sp>
        <p:nvSpPr>
          <p:cNvPr id="6" name="文本框 5">
            <a:extLst>
              <a:ext uri="{FF2B5EF4-FFF2-40B4-BE49-F238E27FC236}">
                <a16:creationId xmlns:a16="http://schemas.microsoft.com/office/drawing/2014/main" xmlns="" id="{608AFEAE-9647-F642-A07F-93A302345F6D}"/>
              </a:ext>
            </a:extLst>
          </p:cNvPr>
          <p:cNvSpPr txBox="1"/>
          <p:nvPr/>
        </p:nvSpPr>
        <p:spPr>
          <a:xfrm>
            <a:off x="9804656" y="6152526"/>
            <a:ext cx="2385569" cy="400110"/>
          </a:xfrm>
          <a:prstGeom prst="rect">
            <a:avLst/>
          </a:prstGeom>
          <a:noFill/>
        </p:spPr>
        <p:txBody>
          <a:bodyPr wrap="square" rtlCol="0">
            <a:spAutoFit/>
          </a:bodyPr>
          <a:lstStyle/>
          <a:p>
            <a:pPr algn="ctr"/>
            <a:r>
              <a:rPr kumimoji="1" lang="en-US" altLang="zh-Hans" sz="2000" b="1" dirty="0">
                <a:solidFill>
                  <a:srgbClr val="C00000"/>
                </a:solidFill>
              </a:rPr>
              <a:t>——</a:t>
            </a:r>
            <a:r>
              <a:rPr kumimoji="1" lang="zh-Hans" altLang="en-US" sz="2000" b="1" dirty="0">
                <a:solidFill>
                  <a:srgbClr val="C00000"/>
                </a:solidFill>
              </a:rPr>
              <a:t>重点任务</a:t>
            </a:r>
            <a:endParaRPr kumimoji="1" lang="zh-CN" altLang="en-US" sz="2000" b="1" dirty="0">
              <a:solidFill>
                <a:srgbClr val="C00000"/>
              </a:solidFill>
            </a:endParaRPr>
          </a:p>
        </p:txBody>
      </p:sp>
    </p:spTree>
    <p:extLst>
      <p:ext uri="{BB962C8B-B14F-4D97-AF65-F5344CB8AC3E}">
        <p14:creationId xmlns:p14="http://schemas.microsoft.com/office/powerpoint/2010/main" val="1929608011"/>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927153450"/>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927154744"/>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927154744"/>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927153450"/>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927153450"/>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927153450"/>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927153450"/>
  <p:tag name="MH_LIBRARY" val="GRAPHIC"/>
  <p:tag name="MH_TYPE" val="Other"/>
  <p:tag name="MH_ORDER" val="1"/>
</p:tagLst>
</file>

<file path=ppt/theme/theme1.xml><?xml version="1.0" encoding="utf-8"?>
<a:theme xmlns:a="http://schemas.openxmlformats.org/drawingml/2006/main" name="8_Office 主题">
  <a:themeElements>
    <a:clrScheme name="赛尔网络">
      <a:dk1>
        <a:sysClr val="windowText" lastClr="000000"/>
      </a:dk1>
      <a:lt1>
        <a:sysClr val="window" lastClr="FFFFFF"/>
      </a:lt1>
      <a:dk2>
        <a:srgbClr val="44546A"/>
      </a:dk2>
      <a:lt2>
        <a:srgbClr val="E7E6E6"/>
      </a:lt2>
      <a:accent1>
        <a:srgbClr val="00436D"/>
      </a:accent1>
      <a:accent2>
        <a:srgbClr val="00436D"/>
      </a:accent2>
      <a:accent3>
        <a:srgbClr val="349EEB"/>
      </a:accent3>
      <a:accent4>
        <a:srgbClr val="044B75"/>
      </a:accent4>
      <a:accent5>
        <a:srgbClr val="F8C128"/>
      </a:accent5>
      <a:accent6>
        <a:srgbClr val="D2DF4C"/>
      </a:accent6>
      <a:hlink>
        <a:srgbClr val="E36926"/>
      </a:hlink>
      <a:folHlink>
        <a:srgbClr val="954F72"/>
      </a:folHlink>
    </a:clrScheme>
    <a:fontScheme name="微软雅黑">
      <a:majorFont>
        <a:latin typeface="Calibri "/>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主题">
  <a:themeElements>
    <a:clrScheme name="赛尔网络">
      <a:dk1>
        <a:sysClr val="windowText" lastClr="000000"/>
      </a:dk1>
      <a:lt1>
        <a:sysClr val="window" lastClr="FFFFFF"/>
      </a:lt1>
      <a:dk2>
        <a:srgbClr val="44546A"/>
      </a:dk2>
      <a:lt2>
        <a:srgbClr val="E7E6E6"/>
      </a:lt2>
      <a:accent1>
        <a:srgbClr val="00436D"/>
      </a:accent1>
      <a:accent2>
        <a:srgbClr val="00436D"/>
      </a:accent2>
      <a:accent3>
        <a:srgbClr val="349EEB"/>
      </a:accent3>
      <a:accent4>
        <a:srgbClr val="044B75"/>
      </a:accent4>
      <a:accent5>
        <a:srgbClr val="F8C128"/>
      </a:accent5>
      <a:accent6>
        <a:srgbClr val="D2DF4C"/>
      </a:accent6>
      <a:hlink>
        <a:srgbClr val="E36926"/>
      </a:hlink>
      <a:folHlink>
        <a:srgbClr val="954F72"/>
      </a:folHlink>
    </a:clrScheme>
    <a:fontScheme name="微软雅黑">
      <a:majorFont>
        <a:latin typeface="Calibri "/>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10407</TotalTime>
  <Words>5130</Words>
  <Application>Microsoft Office PowerPoint</Application>
  <PresentationFormat>宽屏</PresentationFormat>
  <Paragraphs>780</Paragraphs>
  <Slides>48</Slides>
  <Notes>19</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48</vt:i4>
      </vt:variant>
    </vt:vector>
  </HeadingPairs>
  <TitlesOfParts>
    <vt:vector size="73" baseType="lpstr">
      <vt:lpstr>.AppleSystemUIFont</vt:lpstr>
      <vt:lpstr>AppleSymbols</vt:lpstr>
      <vt:lpstr>Calibri </vt:lpstr>
      <vt:lpstr>Gill Sans</vt:lpstr>
      <vt:lpstr>Impact MT Std</vt:lpstr>
      <vt:lpstr>Microsoft Yahei</vt:lpstr>
      <vt:lpstr>MS PGothic</vt:lpstr>
      <vt:lpstr>PingFang SC</vt:lpstr>
      <vt:lpstr>ZapfDingbatsITC</vt:lpstr>
      <vt:lpstr>等线</vt:lpstr>
      <vt:lpstr>思源黑体 CN Bold</vt:lpstr>
      <vt:lpstr>宋体</vt:lpstr>
      <vt:lpstr>Microsoft YaHei</vt:lpstr>
      <vt:lpstr>Microsoft YaHei</vt:lpstr>
      <vt:lpstr>幼圆</vt:lpstr>
      <vt:lpstr>Arial</vt:lpstr>
      <vt:lpstr>Arial Rounded MT Bold</vt:lpstr>
      <vt:lpstr>Calibri</vt:lpstr>
      <vt:lpstr>Century Gothic</vt:lpstr>
      <vt:lpstr>Impact</vt:lpstr>
      <vt:lpstr>Tahoma</vt:lpstr>
      <vt:lpstr>Times New Roman</vt:lpstr>
      <vt:lpstr>Wingdings</vt:lpstr>
      <vt:lpstr>8_Office 主题</vt:lpstr>
      <vt:lpstr>9_Office 主题</vt:lpstr>
      <vt:lpstr>PowerPoint 演示文稿</vt:lpstr>
      <vt:lpstr>国内外IPv6发展现状</vt:lpstr>
      <vt:lpstr>全球IPv6部署情况</vt:lpstr>
      <vt:lpstr>全球IPv6用户占比情况</vt:lpstr>
      <vt:lpstr>政策推动我国IPv6规模部署</vt:lpstr>
      <vt:lpstr>PowerPoint 演示文稿</vt:lpstr>
      <vt:lpstr>我国IPv6规模部署工作取得积极进展、成效显著</vt:lpstr>
      <vt:lpstr>PowerPoint 演示文稿</vt:lpstr>
      <vt:lpstr>对教育系统落实“IPv6规模部署行动计划”的工作指标建议</vt:lpstr>
      <vt:lpstr>对教育系统落实“IPv6规模部署行动计划”的工作指标建议</vt:lpstr>
      <vt:lpstr>对教育系统落实“IPv6规模部署行动计划”的工作指标建议</vt:lpstr>
      <vt:lpstr>教育网IPv6在高校最新接入情况</vt:lpstr>
      <vt:lpstr>教育网高校用户网站主页对IPv6访问支持情况</vt:lpstr>
      <vt:lpstr>教育网高校用户无线网对IPv6支持情况</vt:lpstr>
      <vt:lpstr>CERNET&amp;赛尔网络 全力推动IPv6在教育领域的发展</vt:lpstr>
      <vt:lpstr>一、CNGI-CERNET2二期升级完成</vt:lpstr>
      <vt:lpstr>PowerPoint 演示文稿</vt:lpstr>
      <vt:lpstr>二、推动CERNET国内/国际IPv6互联互通</vt:lpstr>
      <vt:lpstr>三、获得下一代互联网核心技术重大突破</vt:lpstr>
      <vt:lpstr>四、搭建IPv6发展态势监测平台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提供IPv4/IPv6的翻译 - IVI</vt:lpstr>
      <vt:lpstr>PowerPoint 演示文稿</vt:lpstr>
      <vt:lpstr>提供IPv6升级改造服务</vt:lpstr>
      <vt:lpstr>PowerPoint 演示文稿</vt:lpstr>
      <vt:lpstr>PowerPoint 演示文稿</vt:lpstr>
      <vt:lpstr>PowerPoint 演示文稿</vt:lpstr>
      <vt:lpstr>六、构筑高速数据传输网络 </vt:lpstr>
      <vt:lpstr>加强IPv6技术人才培养</vt:lpstr>
      <vt:lpstr>加强IPv6技术人才培养</vt:lpstr>
      <vt:lpstr>教育网特色服务</vt:lpstr>
      <vt:lpstr>一、校园网基础设施建设服务</vt:lpstr>
      <vt:lpstr>一、校园网基础设施建设服务</vt:lpstr>
      <vt:lpstr>二、国际带宽保障服务</vt:lpstr>
      <vt:lpstr>三、网络安全服务</vt:lpstr>
      <vt:lpstr>四、特色应用服务</vt:lpstr>
      <vt:lpstr>五、教育云服务探索</vt:lpstr>
      <vt:lpstr>协同发展 共建共赢</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熊猫哒哒</dc:creator>
  <cp:lastModifiedBy>zhaoyusuxing</cp:lastModifiedBy>
  <cp:revision>520</cp:revision>
  <dcterms:created xsi:type="dcterms:W3CDTF">2016-05-21T04:04:21Z</dcterms:created>
  <dcterms:modified xsi:type="dcterms:W3CDTF">2019-01-10T15:40:45Z</dcterms:modified>
</cp:coreProperties>
</file>