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77" r:id="rId3"/>
    <p:sldId id="278" r:id="rId4"/>
    <p:sldId id="280" r:id="rId5"/>
    <p:sldId id="281" r:id="rId6"/>
  </p:sldIdLst>
  <p:sldSz cx="9144000" cy="5715000" type="screen16x10"/>
  <p:notesSz cx="6760845" cy="9942195"/>
  <p:custDataLst>
    <p:tags r:id="rId11"/>
  </p:custDataLst>
  <p:defaultTextStyle>
    <a:defPPr>
      <a:defRPr lang="zh-CN"/>
    </a:defPPr>
    <a:lvl1pPr marL="0" algn="l" defTabSz="810260" rtl="0" eaLnBrk="1" latinLnBrk="0" hangingPunct="1">
      <a:defRPr sz="1595" kern="1200">
        <a:solidFill>
          <a:schemeClr val="tx1"/>
        </a:solidFill>
        <a:latin typeface="+mn-lt"/>
        <a:ea typeface="+mn-ea"/>
        <a:cs typeface="+mn-cs"/>
      </a:defRPr>
    </a:lvl1pPr>
    <a:lvl2pPr marL="405130" algn="l" defTabSz="810260" rtl="0" eaLnBrk="1" latinLnBrk="0" hangingPunct="1">
      <a:defRPr sz="1595" kern="1200">
        <a:solidFill>
          <a:schemeClr val="tx1"/>
        </a:solidFill>
        <a:latin typeface="+mn-lt"/>
        <a:ea typeface="+mn-ea"/>
        <a:cs typeface="+mn-cs"/>
      </a:defRPr>
    </a:lvl2pPr>
    <a:lvl3pPr marL="810260" algn="l" defTabSz="810260" rtl="0" eaLnBrk="1" latinLnBrk="0" hangingPunct="1">
      <a:defRPr sz="1595" kern="1200">
        <a:solidFill>
          <a:schemeClr val="tx1"/>
        </a:solidFill>
        <a:latin typeface="+mn-lt"/>
        <a:ea typeface="+mn-ea"/>
        <a:cs typeface="+mn-cs"/>
      </a:defRPr>
    </a:lvl3pPr>
    <a:lvl4pPr marL="1215390" algn="l" defTabSz="810260" rtl="0" eaLnBrk="1" latinLnBrk="0" hangingPunct="1">
      <a:defRPr sz="1595" kern="1200">
        <a:solidFill>
          <a:schemeClr val="tx1"/>
        </a:solidFill>
        <a:latin typeface="+mn-lt"/>
        <a:ea typeface="+mn-ea"/>
        <a:cs typeface="+mn-cs"/>
      </a:defRPr>
    </a:lvl4pPr>
    <a:lvl5pPr marL="1620520" algn="l" defTabSz="810260" rtl="0" eaLnBrk="1" latinLnBrk="0" hangingPunct="1">
      <a:defRPr sz="1595" kern="1200">
        <a:solidFill>
          <a:schemeClr val="tx1"/>
        </a:solidFill>
        <a:latin typeface="+mn-lt"/>
        <a:ea typeface="+mn-ea"/>
        <a:cs typeface="+mn-cs"/>
      </a:defRPr>
    </a:lvl5pPr>
    <a:lvl6pPr marL="2026285" algn="l" defTabSz="810260" rtl="0" eaLnBrk="1" latinLnBrk="0" hangingPunct="1">
      <a:defRPr sz="1595" kern="1200">
        <a:solidFill>
          <a:schemeClr val="tx1"/>
        </a:solidFill>
        <a:latin typeface="+mn-lt"/>
        <a:ea typeface="+mn-ea"/>
        <a:cs typeface="+mn-cs"/>
      </a:defRPr>
    </a:lvl6pPr>
    <a:lvl7pPr marL="2431415" algn="l" defTabSz="810260" rtl="0" eaLnBrk="1" latinLnBrk="0" hangingPunct="1">
      <a:defRPr sz="1595" kern="1200">
        <a:solidFill>
          <a:schemeClr val="tx1"/>
        </a:solidFill>
        <a:latin typeface="+mn-lt"/>
        <a:ea typeface="+mn-ea"/>
        <a:cs typeface="+mn-cs"/>
      </a:defRPr>
    </a:lvl7pPr>
    <a:lvl8pPr marL="2836545" algn="l" defTabSz="810260" rtl="0" eaLnBrk="1" latinLnBrk="0" hangingPunct="1">
      <a:defRPr sz="1595" kern="1200">
        <a:solidFill>
          <a:schemeClr val="tx1"/>
        </a:solidFill>
        <a:latin typeface="+mn-lt"/>
        <a:ea typeface="+mn-ea"/>
        <a:cs typeface="+mn-cs"/>
      </a:defRPr>
    </a:lvl8pPr>
    <a:lvl9pPr marL="3241675" algn="l" defTabSz="810260" rtl="0" eaLnBrk="1" latinLnBrk="0" hangingPunct="1">
      <a:defRPr sz="159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9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-672" y="-84"/>
      </p:cViewPr>
      <p:guideLst>
        <p:guide orient="horz" pos="102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gs" Target="tags/tag13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BDC2F5-95E5-405B-996C-A5A5F59F7A3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00050" y="746125"/>
            <a:ext cx="5961063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D68B16-7934-48E7-AA88-2B93549A3A8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92D9C-D064-4071-8B82-799A209F268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19C1-8380-4E5E-9203-DF6BD3D9BC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92D9C-D064-4071-8B82-799A209F268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19C1-8380-4E5E-9203-DF6BD3D9BC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92D9C-D064-4071-8B82-799A209F268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19C1-8380-4E5E-9203-DF6BD3D9BC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92D9C-D064-4071-8B82-799A209F268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19C1-8380-4E5E-9203-DF6BD3D9BC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92D9C-D064-4071-8B82-799A209F268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19C1-8380-4E5E-9203-DF6BD3D9BC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92D9C-D064-4071-8B82-799A209F268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19C1-8380-4E5E-9203-DF6BD3D9BC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92D9C-D064-4071-8B82-799A209F2684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19C1-8380-4E5E-9203-DF6BD3D9BC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92D9C-D064-4071-8B82-799A209F268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19C1-8380-4E5E-9203-DF6BD3D9BC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92D9C-D064-4071-8B82-799A209F2684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19C1-8380-4E5E-9203-DF6BD3D9BC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92D9C-D064-4071-8B82-799A209F268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19C1-8380-4E5E-9203-DF6BD3D9BC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92D9C-D064-4071-8B82-799A209F268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219C1-8380-4E5E-9203-DF6BD3D9BC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92D9C-D064-4071-8B82-799A209F268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219C1-8380-4E5E-9203-DF6BD3D9BC1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tags" Target="../tags/tag3.xml"/><Relationship Id="rId5" Type="http://schemas.openxmlformats.org/officeDocument/2006/relationships/image" Target="../media/image3.png"/><Relationship Id="rId4" Type="http://schemas.openxmlformats.org/officeDocument/2006/relationships/tags" Target="../tags/tag2.xml"/><Relationship Id="rId3" Type="http://schemas.openxmlformats.org/officeDocument/2006/relationships/image" Target="../media/image2.png"/><Relationship Id="rId2" Type="http://schemas.openxmlformats.org/officeDocument/2006/relationships/tags" Target="../tags/tag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tags" Target="../tags/tag6.xml"/><Relationship Id="rId5" Type="http://schemas.openxmlformats.org/officeDocument/2006/relationships/image" Target="../media/image3.png"/><Relationship Id="rId4" Type="http://schemas.openxmlformats.org/officeDocument/2006/relationships/tags" Target="../tags/tag5.xml"/><Relationship Id="rId3" Type="http://schemas.openxmlformats.org/officeDocument/2006/relationships/image" Target="../media/image2.png"/><Relationship Id="rId2" Type="http://schemas.openxmlformats.org/officeDocument/2006/relationships/tags" Target="../tags/tag4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tags" Target="../tags/tag9.xml"/><Relationship Id="rId5" Type="http://schemas.openxmlformats.org/officeDocument/2006/relationships/image" Target="../media/image3.png"/><Relationship Id="rId4" Type="http://schemas.openxmlformats.org/officeDocument/2006/relationships/tags" Target="../tags/tag8.xml"/><Relationship Id="rId3" Type="http://schemas.openxmlformats.org/officeDocument/2006/relationships/image" Target="../media/image2.png"/><Relationship Id="rId2" Type="http://schemas.openxmlformats.org/officeDocument/2006/relationships/tags" Target="../tags/tag7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tags" Target="../tags/tag12.xml"/><Relationship Id="rId5" Type="http://schemas.openxmlformats.org/officeDocument/2006/relationships/image" Target="../media/image3.png"/><Relationship Id="rId4" Type="http://schemas.openxmlformats.org/officeDocument/2006/relationships/tags" Target="../tags/tag11.xml"/><Relationship Id="rId3" Type="http://schemas.openxmlformats.org/officeDocument/2006/relationships/image" Target="../media/image2.png"/><Relationship Id="rId2" Type="http://schemas.openxmlformats.org/officeDocument/2006/relationships/tags" Target="../tags/tag10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图文框 11"/>
          <p:cNvSpPr/>
          <p:nvPr/>
        </p:nvSpPr>
        <p:spPr>
          <a:xfrm>
            <a:off x="0" y="0"/>
            <a:ext cx="9143999" cy="5714999"/>
          </a:xfrm>
          <a:prstGeom prst="frame">
            <a:avLst>
              <a:gd name="adj1" fmla="val 22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2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733609" y="585951"/>
            <a:ext cx="3862414" cy="38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1895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多媒体设备操作</a:t>
            </a:r>
            <a:r>
              <a:rPr lang="zh-CN" altLang="en-US" sz="1895" b="1" dirty="0">
                <a:latin typeface="黑体" panose="02010609060101010101" pitchFamily="49" charset="-122"/>
                <a:ea typeface="黑体" panose="02010609060101010101" pitchFamily="49" charset="-122"/>
              </a:rPr>
              <a:t>说明</a:t>
            </a:r>
            <a:endParaRPr lang="zh-CN" altLang="en-US" sz="1895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553135" y="3231521"/>
            <a:ext cx="1161276" cy="238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50" dirty="0">
                <a:latin typeface="黑体" panose="02010609060101010101" pitchFamily="49" charset="-122"/>
                <a:ea typeface="黑体" panose="02010609060101010101" pitchFamily="49" charset="-122"/>
              </a:rPr>
              <a:t>温馨提示</a:t>
            </a:r>
            <a:endParaRPr lang="zh-CN" altLang="en-US" sz="95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482144" y="944543"/>
            <a:ext cx="1279191" cy="238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50" dirty="0">
                <a:latin typeface="黑体" panose="02010609060101010101" pitchFamily="49" charset="-122"/>
                <a:ea typeface="黑体" panose="02010609060101010101" pitchFamily="49" charset="-122"/>
              </a:rPr>
              <a:t>中控操作面板</a:t>
            </a:r>
            <a:endParaRPr lang="zh-CN" altLang="en-US" sz="95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79280" y="3467032"/>
            <a:ext cx="3086385" cy="192849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1600" b="1"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sz="1000" b="0" dirty="0" smtClean="0"/>
              <a:t>为保证设备的正常运行及使用，请您注意：</a:t>
            </a:r>
            <a:endParaRPr lang="zh-CN" altLang="en-US" sz="1000" b="0" dirty="0" smtClean="0"/>
          </a:p>
          <a:p>
            <a:r>
              <a:rPr lang="en-US" altLang="zh-CN" sz="1000" b="0" dirty="0" smtClean="0"/>
              <a:t>1.</a:t>
            </a:r>
            <a:r>
              <a:rPr lang="zh-CN" altLang="en-US" sz="1000" b="0" dirty="0" smtClean="0"/>
              <a:t>请按照操作说明进行设备操作。</a:t>
            </a:r>
            <a:endParaRPr lang="zh-CN" altLang="en-US" sz="1000" b="0" dirty="0" smtClean="0"/>
          </a:p>
          <a:p>
            <a:r>
              <a:rPr lang="en-US" altLang="zh-CN" sz="1000" b="0" dirty="0" smtClean="0"/>
              <a:t>2.</a:t>
            </a:r>
            <a:r>
              <a:rPr lang="zh-CN" altLang="en-US" sz="1000" b="0" dirty="0" smtClean="0"/>
              <a:t>请勿把带水的物品放置在多媒体设备上。</a:t>
            </a:r>
            <a:endParaRPr lang="zh-CN" altLang="en-US" sz="1000" b="0" dirty="0" smtClean="0"/>
          </a:p>
          <a:p>
            <a:r>
              <a:rPr lang="en-US" altLang="zh-CN" sz="1000" b="0" dirty="0" smtClean="0"/>
              <a:t>3.</a:t>
            </a:r>
            <a:r>
              <a:rPr lang="zh-CN" altLang="en-US" sz="1000" b="0" dirty="0" smtClean="0"/>
              <a:t>设备启动中，投影机有延时，请耐心等待。</a:t>
            </a:r>
            <a:endParaRPr lang="zh-CN" altLang="en-US" sz="1000" b="0" dirty="0" smtClean="0"/>
          </a:p>
          <a:p>
            <a:r>
              <a:rPr lang="en-US" altLang="zh-CN" sz="1000" b="0" dirty="0" smtClean="0"/>
              <a:t>4.</a:t>
            </a:r>
            <a:r>
              <a:rPr lang="zh-CN" altLang="zh-CN" sz="1000" b="0" dirty="0" smtClean="0"/>
              <a:t>点击中控面板按钮时请稍加用力。</a:t>
            </a:r>
            <a:endParaRPr lang="en-US" altLang="zh-CN" sz="1000" b="0" dirty="0" smtClean="0"/>
          </a:p>
          <a:p>
            <a:r>
              <a:rPr lang="en-US" altLang="zh-CN" sz="1000" b="0" dirty="0" smtClean="0"/>
              <a:t>5.</a:t>
            </a:r>
            <a:r>
              <a:rPr lang="zh-CN" altLang="en-US" sz="1000" b="0" dirty="0" smtClean="0"/>
              <a:t>遇到问题请</a:t>
            </a:r>
            <a:r>
              <a:rPr lang="zh-CN" altLang="zh-CN" sz="1000" b="0" dirty="0" smtClean="0"/>
              <a:t>用中控讲台中无线呼叫设备与中控值班室联系</a:t>
            </a:r>
            <a:r>
              <a:rPr lang="zh-CN" altLang="en-US" sz="1000" b="0" dirty="0" smtClean="0"/>
              <a:t>；</a:t>
            </a:r>
            <a:r>
              <a:rPr lang="zh-CN" altLang="zh-CN" sz="1000" b="0" dirty="0" smtClean="0"/>
              <a:t>或者直接打中控值班室电话联系</a:t>
            </a:r>
            <a:r>
              <a:rPr lang="zh-CN" altLang="en-US" sz="1000" b="0" dirty="0" smtClean="0"/>
              <a:t>。</a:t>
            </a:r>
            <a:endParaRPr lang="zh-CN" altLang="zh-CN" sz="1000" b="0" dirty="0" smtClean="0"/>
          </a:p>
          <a:p>
            <a:r>
              <a:rPr lang="en-US" altLang="zh-CN" sz="1000" b="0" dirty="0" smtClean="0"/>
              <a:t>    </a:t>
            </a:r>
            <a:r>
              <a:rPr lang="zh-CN" altLang="zh-CN" sz="1000" b="0" dirty="0" smtClean="0">
                <a:solidFill>
                  <a:srgbClr val="FF0000"/>
                </a:solidFill>
                <a:sym typeface="+mn-ea"/>
              </a:rPr>
              <a:t>卓越楼</a:t>
            </a:r>
            <a:r>
              <a:rPr lang="en-US" altLang="zh-CN" sz="1000" b="0" dirty="0" smtClean="0">
                <a:solidFill>
                  <a:srgbClr val="FF0000"/>
                </a:solidFill>
                <a:sym typeface="+mn-ea"/>
              </a:rPr>
              <a:t>403</a:t>
            </a:r>
            <a:r>
              <a:rPr lang="zh-CN" altLang="zh-CN" sz="1000" b="0" dirty="0" smtClean="0">
                <a:solidFill>
                  <a:srgbClr val="FF0000"/>
                </a:solidFill>
                <a:sym typeface="+mn-ea"/>
              </a:rPr>
              <a:t>控制室：电话：</a:t>
            </a:r>
            <a:r>
              <a:rPr lang="en-US" altLang="zh-CN" sz="1000" b="0" dirty="0" smtClean="0">
                <a:solidFill>
                  <a:srgbClr val="FF0000"/>
                </a:solidFill>
                <a:sym typeface="+mn-ea"/>
              </a:rPr>
              <a:t>4993255</a:t>
            </a:r>
            <a:endParaRPr lang="en-US" altLang="zh-CN" sz="1000" b="0" dirty="0" smtClean="0">
              <a:solidFill>
                <a:srgbClr val="FF0000"/>
              </a:solidFill>
            </a:endParaRPr>
          </a:p>
          <a:p>
            <a:r>
              <a:rPr lang="en-US" altLang="zh-CN" sz="1000" b="0" dirty="0" smtClean="0"/>
              <a:t>6.</a:t>
            </a:r>
            <a:r>
              <a:rPr lang="zh-CN" altLang="en-US" sz="1000" b="0" dirty="0" smtClean="0"/>
              <a:t>开设备柜柜门，请找教室管理科。</a:t>
            </a:r>
            <a:endParaRPr lang="zh-CN" altLang="en-US" sz="1000" b="0" dirty="0" smtClean="0"/>
          </a:p>
          <a:p>
            <a:r>
              <a:rPr lang="en-US" altLang="zh-CN" sz="950" b="0" dirty="0" smtClean="0">
                <a:solidFill>
                  <a:srgbClr val="FF0000"/>
                </a:solidFill>
                <a:sym typeface="+mn-ea"/>
              </a:rPr>
              <a:t>    202</a:t>
            </a:r>
            <a:r>
              <a:rPr lang="zh-CN" altLang="en-US" sz="950" b="0" dirty="0" smtClean="0">
                <a:solidFill>
                  <a:srgbClr val="FF0000"/>
                </a:solidFill>
                <a:sym typeface="+mn-ea"/>
              </a:rPr>
              <a:t>教室管理科：</a:t>
            </a:r>
            <a:r>
              <a:rPr lang="zh-CN" altLang="zh-CN" sz="950" b="0" dirty="0" smtClean="0">
                <a:solidFill>
                  <a:srgbClr val="FF0000"/>
                </a:solidFill>
                <a:sym typeface="+mn-ea"/>
              </a:rPr>
              <a:t>电话：</a:t>
            </a:r>
            <a:r>
              <a:rPr lang="en-US" altLang="zh-CN" sz="950" b="0" dirty="0" smtClean="0">
                <a:solidFill>
                  <a:srgbClr val="FF0000"/>
                </a:solidFill>
                <a:sym typeface="+mn-ea"/>
              </a:rPr>
              <a:t>4993163</a:t>
            </a:r>
            <a:endParaRPr lang="en-US" altLang="zh-CN" sz="950" b="0" dirty="0" smtClean="0"/>
          </a:p>
        </p:txBody>
      </p:sp>
      <p:sp>
        <p:nvSpPr>
          <p:cNvPr id="20" name="矩形 19"/>
          <p:cNvSpPr/>
          <p:nvPr/>
        </p:nvSpPr>
        <p:spPr>
          <a:xfrm>
            <a:off x="3948430" y="4140200"/>
            <a:ext cx="4540250" cy="1066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ClrTx/>
              <a:buSzTx/>
              <a:buFontTx/>
            </a:pPr>
            <a:r>
              <a:rPr lang="zh-CN" altLang="en-US" sz="1085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只用扩声功能</a:t>
            </a:r>
            <a:endParaRPr lang="zh-CN" altLang="en-US" sz="1085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105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en-US" altLang="zh-CN" sz="105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zh-CN" sz="105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请先按“上课”键，待设备全部启动（2分钟）后，再按投影机“OFF”键，等投影机关闭、幕布完全升起以后，就可以开始使用扩声系统了。</a:t>
            </a:r>
            <a:endParaRPr lang="zh-CN" altLang="zh-CN" sz="105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105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en-US" altLang="zh-CN" sz="105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zh-CN" sz="105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使用扩声系统时，如果麦克静音键是红灯是无法</a:t>
            </a:r>
            <a:endParaRPr lang="zh-CN" altLang="zh-CN" sz="105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105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使用扩声系统的，需把麦克静音键开启（绿灯状态）</a:t>
            </a:r>
            <a:endParaRPr lang="zh-CN" altLang="zh-CN" sz="105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105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（长按2秒开关），就可以使用了。</a:t>
            </a:r>
            <a:endParaRPr lang="zh-CN" altLang="zh-CN" sz="105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34667" y="1150271"/>
            <a:ext cx="2962775" cy="2072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6230" y="4664075"/>
            <a:ext cx="615315" cy="54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图片 5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223520" y="206375"/>
            <a:ext cx="1905635" cy="634365"/>
          </a:xfrm>
          <a:prstGeom prst="rect">
            <a:avLst/>
          </a:prstGeom>
        </p:spPr>
      </p:pic>
      <p:graphicFrame>
        <p:nvGraphicFramePr>
          <p:cNvPr id="7" name="表格 6"/>
          <p:cNvGraphicFramePr/>
          <p:nvPr>
            <p:custDataLst>
              <p:tags r:id="rId6"/>
            </p:custDataLst>
          </p:nvPr>
        </p:nvGraphicFramePr>
        <p:xfrm>
          <a:off x="3909695" y="1167765"/>
          <a:ext cx="4829175" cy="295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3914775"/>
              </a:tblGrid>
              <a:tr h="1097280">
                <a:tc>
                  <a:txBody>
                    <a:bodyPr/>
                    <a:p>
                      <a:pPr algn="dist">
                        <a:buNone/>
                      </a:pPr>
                      <a:r>
                        <a:rPr lang="zh-CN" altLang="en-US" sz="1100" b="0" dirty="0" smtClean="0">
                          <a:solidFill>
                            <a:srgbClr val="FF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开启设备:</a:t>
                      </a:r>
                      <a:endParaRPr lang="zh-CN" altLang="en-US" sz="1100" b="0" dirty="0" smtClean="0">
                        <a:solidFill>
                          <a:srgbClr val="FF000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使用设备前请先点击中控面板上的“上课”按钮。此时多媒体设备供电，同时投影幕布自动降下，计算机、投影机自动开机。</a:t>
                      </a:r>
                      <a:endParaRPr lang="zh-CN" altLang="en-US" sz="1100" b="0" dirty="0" smtClean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注：1.电脑启动前不可先插入Ｕ盘，待完全进入系统后，再将U盘插入电脑主机USB口。</a:t>
                      </a:r>
                      <a:endParaRPr lang="zh-CN" altLang="en-US" sz="1100" b="0" dirty="0" smtClean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    2.中控面板上的“下课”按钮灯闪烁时，无法开启中控；需等大约40秒，“下课”按钮灯灭了以后，在点击“上课”。</a:t>
                      </a:r>
                      <a:endParaRPr lang="zh-CN" altLang="en-US" sz="1100" b="0" dirty="0" smtClean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>
                    <a:noFill/>
                  </a:tcPr>
                </a:tc>
              </a:tr>
              <a:tr h="381000">
                <a:tc>
                  <a:txBody>
                    <a:bodyPr/>
                    <a:p>
                      <a:pPr algn="dist">
                        <a:buClrTx/>
                        <a:buSzTx/>
                        <a:buFontTx/>
                        <a:buNone/>
                      </a:pPr>
                      <a:r>
                        <a:rPr lang="zh-CN" altLang="en-US" sz="1100" b="0" dirty="0" smtClean="0">
                          <a:solidFill>
                            <a:srgbClr val="FF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笔记本使用:</a:t>
                      </a:r>
                      <a:endParaRPr lang="zh-CN" altLang="en-US" sz="1100" b="0" dirty="0" smtClean="0">
                        <a:solidFill>
                          <a:srgbClr val="FF000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 algn="dist">
                        <a:buClrTx/>
                        <a:buSzTx/>
                        <a:buFontTx/>
                        <a:buNone/>
                      </a:pPr>
                      <a:endParaRPr lang="zh-CN" altLang="en-US" sz="1100" b="0" dirty="0" smtClean="0">
                        <a:solidFill>
                          <a:srgbClr val="FF000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当您授课需要使用笔记本电脑时，请先将中控台上的笔记本电脑信号线（VGA线）与笔记本电脑连接好。 再按下中控面板上的“笔记本 Laptop VGA”按钮，投影机将投射笔记本电脑信号于幕布上。 </a:t>
                      </a:r>
                      <a:endParaRPr lang="zh-CN" altLang="en-US" sz="1100" b="0" dirty="0" smtClean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注：如果投影机没有投出笔记本电脑信号，请按笔记本上的功能键FN+F1－</a:t>
                      </a:r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F8</a:t>
                      </a:r>
                      <a:r>
                        <a:rPr lang="zh-CN" altLang="en-US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来切屏。</a:t>
                      </a:r>
                      <a:endParaRPr lang="zh-CN" altLang="en-US" sz="1100" b="0" dirty="0" smtClean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>
                    <a:noFill/>
                  </a:tcPr>
                </a:tc>
              </a:tr>
              <a:tr h="381000">
                <a:tc>
                  <a:txBody>
                    <a:bodyPr/>
                    <a:p>
                      <a:pPr algn="dist">
                        <a:buNone/>
                      </a:pPr>
                      <a:r>
                        <a:rPr lang="zh-CN" altLang="en-US" sz="1100" b="0" dirty="0" smtClean="0">
                          <a:solidFill>
                            <a:srgbClr val="FF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关闭设备:</a:t>
                      </a:r>
                      <a:endParaRPr lang="zh-CN" altLang="en-US" sz="1100" b="0" dirty="0" smtClean="0">
                        <a:solidFill>
                          <a:srgbClr val="FF000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 algn="dist">
                        <a:buNone/>
                      </a:pPr>
                      <a:endParaRPr lang="zh-CN" altLang="en-US" sz="1100" b="0" dirty="0" smtClean="0">
                        <a:solidFill>
                          <a:srgbClr val="FF000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zh-CN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教师授课完毕，请您</a:t>
                      </a:r>
                      <a:r>
                        <a:rPr lang="zh-CN" altLang="en-US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提前把</a:t>
                      </a:r>
                      <a:r>
                        <a:rPr lang="zh-CN" altLang="zh-CN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计算机</a:t>
                      </a:r>
                      <a:r>
                        <a:rPr lang="zh-CN" altLang="en-US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系统设置完毕</a:t>
                      </a:r>
                      <a:r>
                        <a:rPr lang="zh-CN" altLang="zh-CN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，再点击控制面板上的“下课”按钮。 此时投影机关闭，幕布升起，</a:t>
                      </a:r>
                      <a:r>
                        <a:rPr lang="zh-CN" altLang="en-US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计算机</a:t>
                      </a:r>
                      <a:r>
                        <a:rPr lang="zh-CN" altLang="zh-CN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系统</a:t>
                      </a:r>
                      <a:r>
                        <a:rPr lang="zh-CN" altLang="en-US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自动关机（关机延时是</a:t>
                      </a:r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10</a:t>
                      </a:r>
                      <a:r>
                        <a:rPr lang="zh-CN" altLang="en-US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秒）</a:t>
                      </a:r>
                      <a:r>
                        <a:rPr lang="zh-CN" altLang="zh-CN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。</a:t>
                      </a:r>
                      <a:endParaRPr lang="zh-CN" altLang="zh-CN" sz="1100" b="0" dirty="0" smtClean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图文框 11"/>
          <p:cNvSpPr/>
          <p:nvPr/>
        </p:nvSpPr>
        <p:spPr>
          <a:xfrm>
            <a:off x="0" y="0"/>
            <a:ext cx="9143999" cy="5714999"/>
          </a:xfrm>
          <a:prstGeom prst="frame">
            <a:avLst>
              <a:gd name="adj1" fmla="val 22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2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733609" y="585951"/>
            <a:ext cx="3862414" cy="38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1895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多媒体设备操作</a:t>
            </a:r>
            <a:r>
              <a:rPr lang="zh-CN" altLang="en-US" sz="1895" b="1" dirty="0">
                <a:latin typeface="黑体" panose="02010609060101010101" pitchFamily="49" charset="-122"/>
                <a:ea typeface="黑体" panose="02010609060101010101" pitchFamily="49" charset="-122"/>
              </a:rPr>
              <a:t>说明</a:t>
            </a:r>
            <a:endParaRPr lang="zh-CN" altLang="en-US" sz="1895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553135" y="3231521"/>
            <a:ext cx="1161276" cy="238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50" dirty="0">
                <a:latin typeface="黑体" panose="02010609060101010101" pitchFamily="49" charset="-122"/>
                <a:ea typeface="黑体" panose="02010609060101010101" pitchFamily="49" charset="-122"/>
              </a:rPr>
              <a:t>温馨提示</a:t>
            </a:r>
            <a:endParaRPr lang="zh-CN" altLang="en-US" sz="95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482144" y="944543"/>
            <a:ext cx="1279191" cy="238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50" dirty="0">
                <a:latin typeface="黑体" panose="02010609060101010101" pitchFamily="49" charset="-122"/>
                <a:ea typeface="黑体" panose="02010609060101010101" pitchFamily="49" charset="-122"/>
              </a:rPr>
              <a:t>中控操作面板</a:t>
            </a:r>
            <a:endParaRPr lang="zh-CN" altLang="en-US" sz="95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79280" y="3467032"/>
            <a:ext cx="3086385" cy="192849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1600" b="1"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sz="1000" b="0" dirty="0" smtClean="0"/>
              <a:t>为保证设备的正常运行及使用，请您注意：</a:t>
            </a:r>
            <a:endParaRPr lang="zh-CN" altLang="en-US" sz="1000" b="0" dirty="0" smtClean="0"/>
          </a:p>
          <a:p>
            <a:r>
              <a:rPr lang="en-US" altLang="zh-CN" sz="1000" b="0" dirty="0" smtClean="0"/>
              <a:t>1.</a:t>
            </a:r>
            <a:r>
              <a:rPr lang="zh-CN" altLang="en-US" sz="1000" b="0" dirty="0" smtClean="0"/>
              <a:t>请按照操作说明进行设备操作。</a:t>
            </a:r>
            <a:endParaRPr lang="zh-CN" altLang="en-US" sz="1000" b="0" dirty="0" smtClean="0"/>
          </a:p>
          <a:p>
            <a:r>
              <a:rPr lang="en-US" altLang="zh-CN" sz="1000" b="0" dirty="0" smtClean="0"/>
              <a:t>2.</a:t>
            </a:r>
            <a:r>
              <a:rPr lang="zh-CN" altLang="en-US" sz="1000" b="0" dirty="0" smtClean="0"/>
              <a:t>请勿把带水的物品放置在多媒体设备上。</a:t>
            </a:r>
            <a:endParaRPr lang="zh-CN" altLang="en-US" sz="1000" b="0" dirty="0" smtClean="0"/>
          </a:p>
          <a:p>
            <a:r>
              <a:rPr lang="en-US" altLang="zh-CN" sz="1000" b="0" dirty="0" smtClean="0"/>
              <a:t>3.</a:t>
            </a:r>
            <a:r>
              <a:rPr lang="zh-CN" altLang="en-US" sz="1000" b="0" dirty="0" smtClean="0"/>
              <a:t>设备启动中，投影机有延时，请耐心等待。</a:t>
            </a:r>
            <a:endParaRPr lang="zh-CN" altLang="en-US" sz="1000" b="0" dirty="0" smtClean="0"/>
          </a:p>
          <a:p>
            <a:r>
              <a:rPr lang="en-US" altLang="zh-CN" sz="1000" b="0" dirty="0" smtClean="0"/>
              <a:t>4.</a:t>
            </a:r>
            <a:r>
              <a:rPr lang="zh-CN" altLang="zh-CN" sz="1000" b="0" dirty="0" smtClean="0"/>
              <a:t>点击中控面板按钮时请稍加用力。</a:t>
            </a:r>
            <a:endParaRPr lang="en-US" altLang="zh-CN" sz="1000" b="0" dirty="0" smtClean="0"/>
          </a:p>
          <a:p>
            <a:r>
              <a:rPr lang="en-US" altLang="zh-CN" sz="1000" b="0" dirty="0" smtClean="0"/>
              <a:t>5.</a:t>
            </a:r>
            <a:r>
              <a:rPr lang="zh-CN" altLang="en-US" sz="1000" b="0" dirty="0" smtClean="0"/>
              <a:t>遇到问题请</a:t>
            </a:r>
            <a:r>
              <a:rPr lang="zh-CN" altLang="zh-CN" sz="1000" b="0" dirty="0" smtClean="0"/>
              <a:t>用中控讲台中无线呼叫设备与中控值班室联系</a:t>
            </a:r>
            <a:r>
              <a:rPr lang="zh-CN" altLang="en-US" sz="1000" b="0" dirty="0" smtClean="0"/>
              <a:t>；</a:t>
            </a:r>
            <a:r>
              <a:rPr lang="zh-CN" altLang="zh-CN" sz="1000" b="0" dirty="0" smtClean="0"/>
              <a:t>或者直接打中控值班室电话联系</a:t>
            </a:r>
            <a:r>
              <a:rPr lang="zh-CN" altLang="en-US" sz="1000" b="0" dirty="0" smtClean="0"/>
              <a:t>。</a:t>
            </a:r>
            <a:endParaRPr lang="zh-CN" altLang="zh-CN" sz="1000" b="0" dirty="0" smtClean="0"/>
          </a:p>
          <a:p>
            <a:r>
              <a:rPr lang="en-US" altLang="zh-CN" sz="1000" b="0" dirty="0" smtClean="0"/>
              <a:t>    </a:t>
            </a:r>
            <a:r>
              <a:rPr lang="zh-CN" altLang="zh-CN" sz="1000" b="0" dirty="0" smtClean="0">
                <a:solidFill>
                  <a:srgbClr val="FF0000"/>
                </a:solidFill>
              </a:rPr>
              <a:t>研究生楼</a:t>
            </a:r>
            <a:r>
              <a:rPr lang="zh-CN" altLang="zh-CN" sz="1000" b="0" dirty="0" smtClean="0">
                <a:solidFill>
                  <a:srgbClr val="FF0000"/>
                </a:solidFill>
                <a:sym typeface="+mn-ea"/>
              </a:rPr>
              <a:t>4</a:t>
            </a:r>
            <a:r>
              <a:rPr lang="en-US" altLang="zh-CN" sz="1000" b="0" dirty="0" smtClean="0">
                <a:solidFill>
                  <a:srgbClr val="FF0000"/>
                </a:solidFill>
                <a:sym typeface="+mn-ea"/>
              </a:rPr>
              <a:t>04</a:t>
            </a:r>
            <a:r>
              <a:rPr lang="zh-CN" altLang="zh-CN" sz="1000" b="0" dirty="0" smtClean="0">
                <a:solidFill>
                  <a:srgbClr val="FF0000"/>
                </a:solidFill>
                <a:sym typeface="+mn-ea"/>
              </a:rPr>
              <a:t>控制室：电话：</a:t>
            </a:r>
            <a:r>
              <a:rPr lang="en-US" altLang="zh-CN" sz="1000" b="0" dirty="0" smtClean="0">
                <a:solidFill>
                  <a:srgbClr val="FF0000"/>
                </a:solidFill>
                <a:sym typeface="+mn-ea"/>
              </a:rPr>
              <a:t>4994305</a:t>
            </a:r>
            <a:endParaRPr lang="en-US" altLang="zh-CN" sz="1000" b="0" dirty="0" smtClean="0">
              <a:solidFill>
                <a:srgbClr val="FF0000"/>
              </a:solidFill>
            </a:endParaRPr>
          </a:p>
          <a:p>
            <a:r>
              <a:rPr lang="en-US" altLang="zh-CN" sz="1000" b="0" dirty="0" smtClean="0"/>
              <a:t>6.</a:t>
            </a:r>
            <a:r>
              <a:rPr lang="zh-CN" altLang="en-US" sz="1000" b="0" dirty="0" smtClean="0"/>
              <a:t>开设备柜柜门，请找教室管理科。</a:t>
            </a:r>
            <a:endParaRPr lang="zh-CN" altLang="en-US" sz="1000" b="0" dirty="0" smtClean="0"/>
          </a:p>
          <a:p>
            <a:r>
              <a:rPr lang="en-US" altLang="zh-CN" sz="950" b="0" dirty="0" smtClean="0"/>
              <a:t>   </a:t>
            </a:r>
            <a:r>
              <a:rPr lang="en-US" altLang="zh-CN" sz="950" b="0" dirty="0" smtClean="0">
                <a:solidFill>
                  <a:srgbClr val="FF0000"/>
                </a:solidFill>
                <a:sym typeface="+mn-ea"/>
              </a:rPr>
              <a:t>304</a:t>
            </a:r>
            <a:r>
              <a:rPr lang="zh-CN" altLang="en-US" sz="950" b="0" dirty="0" smtClean="0">
                <a:solidFill>
                  <a:srgbClr val="FF0000"/>
                </a:solidFill>
                <a:sym typeface="+mn-ea"/>
              </a:rPr>
              <a:t>教室管理科：</a:t>
            </a:r>
            <a:r>
              <a:rPr lang="zh-CN" altLang="zh-CN" sz="950" b="0" dirty="0" smtClean="0">
                <a:solidFill>
                  <a:srgbClr val="FF0000"/>
                </a:solidFill>
                <a:sym typeface="+mn-ea"/>
              </a:rPr>
              <a:t>电话：</a:t>
            </a:r>
            <a:r>
              <a:rPr lang="en-US" altLang="zh-CN" sz="950" b="0" dirty="0" smtClean="0">
                <a:solidFill>
                  <a:srgbClr val="FF0000"/>
                </a:solidFill>
                <a:sym typeface="+mn-ea"/>
              </a:rPr>
              <a:t>4994302</a:t>
            </a:r>
            <a:endParaRPr lang="en-US" altLang="zh-CN" sz="950" b="0" dirty="0" smtClean="0"/>
          </a:p>
        </p:txBody>
      </p:sp>
      <p:sp>
        <p:nvSpPr>
          <p:cNvPr id="20" name="矩形 19"/>
          <p:cNvSpPr/>
          <p:nvPr/>
        </p:nvSpPr>
        <p:spPr>
          <a:xfrm>
            <a:off x="3948430" y="4140200"/>
            <a:ext cx="4540250" cy="1066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ClrTx/>
              <a:buSzTx/>
              <a:buFontTx/>
            </a:pPr>
            <a:r>
              <a:rPr lang="zh-CN" altLang="en-US" sz="1085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只用扩声功能</a:t>
            </a:r>
            <a:endParaRPr lang="zh-CN" altLang="en-US" sz="1085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105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en-US" altLang="zh-CN" sz="105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zh-CN" sz="105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请先按“上课”键，待设备全部启动（2分钟）后，再按投影机“OFF”键，等投影机关闭、幕布完全升起以后，就可以开始使用扩声系统了。</a:t>
            </a:r>
            <a:endParaRPr lang="zh-CN" altLang="zh-CN" sz="105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105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en-US" altLang="zh-CN" sz="105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zh-CN" sz="105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使用扩声系统时，如果麦克静音键是红灯是无法</a:t>
            </a:r>
            <a:endParaRPr lang="zh-CN" altLang="zh-CN" sz="105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105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使用扩声系统的，需把麦克静音键开启（绿灯状态）</a:t>
            </a:r>
            <a:endParaRPr lang="zh-CN" altLang="zh-CN" sz="105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105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（长按2秒开关），就可以使用了。</a:t>
            </a:r>
            <a:endParaRPr lang="zh-CN" altLang="zh-CN" sz="105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34667" y="1150271"/>
            <a:ext cx="2962775" cy="2072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6230" y="4664075"/>
            <a:ext cx="615315" cy="54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图片 5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223520" y="206375"/>
            <a:ext cx="1905635" cy="634365"/>
          </a:xfrm>
          <a:prstGeom prst="rect">
            <a:avLst/>
          </a:prstGeom>
        </p:spPr>
      </p:pic>
      <p:graphicFrame>
        <p:nvGraphicFramePr>
          <p:cNvPr id="7" name="表格 6"/>
          <p:cNvGraphicFramePr/>
          <p:nvPr>
            <p:custDataLst>
              <p:tags r:id="rId6"/>
            </p:custDataLst>
          </p:nvPr>
        </p:nvGraphicFramePr>
        <p:xfrm>
          <a:off x="3909695" y="1167765"/>
          <a:ext cx="4829175" cy="295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3914775"/>
              </a:tblGrid>
              <a:tr h="1097280">
                <a:tc>
                  <a:txBody>
                    <a:bodyPr/>
                    <a:p>
                      <a:pPr algn="dist">
                        <a:buNone/>
                      </a:pPr>
                      <a:r>
                        <a:rPr lang="zh-CN" altLang="en-US" sz="1100" b="0" dirty="0" smtClean="0">
                          <a:solidFill>
                            <a:srgbClr val="FF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开启设备:</a:t>
                      </a:r>
                      <a:endParaRPr lang="zh-CN" altLang="en-US" sz="1100" b="0" dirty="0" smtClean="0">
                        <a:solidFill>
                          <a:srgbClr val="FF000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使用设备前请先点击中控面板上的“上课”按钮。此时多媒体设备供电，同时投影幕布自动降下，计算机、投影机自动开机。</a:t>
                      </a:r>
                      <a:endParaRPr lang="zh-CN" altLang="en-US" sz="1100" b="0" dirty="0" smtClean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注：1.电脑启动前不可先插入Ｕ盘，待完全进入系统后，再将U盘插入电脑主机USB口。</a:t>
                      </a:r>
                      <a:endParaRPr lang="zh-CN" altLang="en-US" sz="1100" b="0" dirty="0" smtClean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    2.中控面板上的“下课”按钮灯闪烁时，无法开启中控；需等大约40秒，“下课”按钮灯灭了以后，在点击“上课”。</a:t>
                      </a:r>
                      <a:endParaRPr lang="zh-CN" altLang="en-US" sz="1100" b="0" dirty="0" smtClean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>
                    <a:noFill/>
                  </a:tcPr>
                </a:tc>
              </a:tr>
              <a:tr h="381000">
                <a:tc>
                  <a:txBody>
                    <a:bodyPr/>
                    <a:p>
                      <a:pPr algn="dist">
                        <a:buClrTx/>
                        <a:buSzTx/>
                        <a:buFontTx/>
                        <a:buNone/>
                      </a:pPr>
                      <a:r>
                        <a:rPr lang="zh-CN" altLang="en-US" sz="1100" b="0" dirty="0" smtClean="0">
                          <a:solidFill>
                            <a:srgbClr val="FF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笔记本使用:</a:t>
                      </a:r>
                      <a:endParaRPr lang="zh-CN" altLang="en-US" sz="1100" b="0" dirty="0" smtClean="0">
                        <a:solidFill>
                          <a:srgbClr val="FF000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 algn="dist">
                        <a:buClrTx/>
                        <a:buSzTx/>
                        <a:buFontTx/>
                        <a:buNone/>
                      </a:pPr>
                      <a:endParaRPr lang="zh-CN" altLang="en-US" sz="1100" b="0" dirty="0" smtClean="0">
                        <a:solidFill>
                          <a:srgbClr val="FF000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当您授课需要使用笔记本电脑时，请先将中控台上的笔记本电脑信号线（VGA线）与笔记本电脑连接好。 再按下中控面板上的“笔记本 Laptop VGA”按钮，投影机将投射笔记本电脑信号于幕布上。 </a:t>
                      </a:r>
                      <a:endParaRPr lang="zh-CN" altLang="en-US" sz="1100" b="0" dirty="0" smtClean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注：如果投影机没有投出笔记本电脑信号，请按笔记本上的功能键FN+F1－</a:t>
                      </a:r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F8</a:t>
                      </a:r>
                      <a:r>
                        <a:rPr lang="zh-CN" altLang="en-US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来切屏。</a:t>
                      </a:r>
                      <a:endParaRPr lang="zh-CN" altLang="en-US" sz="1100" b="0" dirty="0" smtClean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>
                    <a:noFill/>
                  </a:tcPr>
                </a:tc>
              </a:tr>
              <a:tr h="381000">
                <a:tc>
                  <a:txBody>
                    <a:bodyPr/>
                    <a:p>
                      <a:pPr algn="dist">
                        <a:buNone/>
                      </a:pPr>
                      <a:r>
                        <a:rPr lang="zh-CN" altLang="en-US" sz="1100" b="0" dirty="0" smtClean="0">
                          <a:solidFill>
                            <a:srgbClr val="FF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关闭设备:</a:t>
                      </a:r>
                      <a:endParaRPr lang="zh-CN" altLang="en-US" sz="1100" b="0" dirty="0" smtClean="0">
                        <a:solidFill>
                          <a:srgbClr val="FF000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 algn="dist">
                        <a:buNone/>
                      </a:pPr>
                      <a:endParaRPr lang="zh-CN" altLang="en-US" sz="1100" b="0" dirty="0" smtClean="0">
                        <a:solidFill>
                          <a:srgbClr val="FF000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zh-CN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教师授课完毕，请您</a:t>
                      </a:r>
                      <a:r>
                        <a:rPr lang="zh-CN" altLang="en-US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提前把</a:t>
                      </a:r>
                      <a:r>
                        <a:rPr lang="zh-CN" altLang="zh-CN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计算机</a:t>
                      </a:r>
                      <a:r>
                        <a:rPr lang="zh-CN" altLang="en-US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系统设置完毕</a:t>
                      </a:r>
                      <a:r>
                        <a:rPr lang="zh-CN" altLang="zh-CN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，再点击控制面板上的“下课”按钮。 此时投影机关闭，幕布升起，</a:t>
                      </a:r>
                      <a:r>
                        <a:rPr lang="zh-CN" altLang="en-US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计算机</a:t>
                      </a:r>
                      <a:r>
                        <a:rPr lang="zh-CN" altLang="zh-CN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系统</a:t>
                      </a:r>
                      <a:r>
                        <a:rPr lang="zh-CN" altLang="en-US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自动关机（关机延时是</a:t>
                      </a:r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10</a:t>
                      </a:r>
                      <a:r>
                        <a:rPr lang="zh-CN" altLang="en-US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秒）</a:t>
                      </a:r>
                      <a:r>
                        <a:rPr lang="zh-CN" altLang="zh-CN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。</a:t>
                      </a:r>
                      <a:endParaRPr lang="zh-CN" altLang="zh-CN" sz="1100" b="0" dirty="0" smtClean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图文框 11"/>
          <p:cNvSpPr/>
          <p:nvPr/>
        </p:nvSpPr>
        <p:spPr>
          <a:xfrm>
            <a:off x="0" y="0"/>
            <a:ext cx="9143999" cy="5714999"/>
          </a:xfrm>
          <a:prstGeom prst="frame">
            <a:avLst>
              <a:gd name="adj1" fmla="val 22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2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733609" y="585951"/>
            <a:ext cx="3862414" cy="38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1895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多媒体设备操作</a:t>
            </a:r>
            <a:r>
              <a:rPr lang="zh-CN" altLang="en-US" sz="1895" b="1" dirty="0">
                <a:latin typeface="黑体" panose="02010609060101010101" pitchFamily="49" charset="-122"/>
                <a:ea typeface="黑体" panose="02010609060101010101" pitchFamily="49" charset="-122"/>
              </a:rPr>
              <a:t>说明</a:t>
            </a:r>
            <a:endParaRPr lang="zh-CN" altLang="en-US" sz="1895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553135" y="3231521"/>
            <a:ext cx="1161276" cy="238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50" dirty="0">
                <a:latin typeface="黑体" panose="02010609060101010101" pitchFamily="49" charset="-122"/>
                <a:ea typeface="黑体" panose="02010609060101010101" pitchFamily="49" charset="-122"/>
              </a:rPr>
              <a:t>温馨提示</a:t>
            </a:r>
            <a:endParaRPr lang="zh-CN" altLang="en-US" sz="95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482144" y="944543"/>
            <a:ext cx="1279191" cy="238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50" dirty="0">
                <a:latin typeface="黑体" panose="02010609060101010101" pitchFamily="49" charset="-122"/>
                <a:ea typeface="黑体" panose="02010609060101010101" pitchFamily="49" charset="-122"/>
              </a:rPr>
              <a:t>中控操作面板</a:t>
            </a:r>
            <a:endParaRPr lang="zh-CN" altLang="en-US" sz="95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79280" y="3467032"/>
            <a:ext cx="3086385" cy="175323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1600" b="1"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sz="1000" b="0" dirty="0" smtClean="0"/>
              <a:t>为保证设备的正常运行及使用，请您注意：</a:t>
            </a:r>
            <a:endParaRPr lang="zh-CN" altLang="en-US" sz="1000" b="0" dirty="0" smtClean="0"/>
          </a:p>
          <a:p>
            <a:r>
              <a:rPr lang="en-US" altLang="zh-CN" sz="1000" b="0" dirty="0" smtClean="0"/>
              <a:t>1.</a:t>
            </a:r>
            <a:r>
              <a:rPr lang="zh-CN" altLang="en-US" sz="1000" b="0" dirty="0" smtClean="0"/>
              <a:t>请按照操作说明进行设备操作。</a:t>
            </a:r>
            <a:endParaRPr lang="zh-CN" altLang="en-US" sz="1000" b="0" dirty="0" smtClean="0"/>
          </a:p>
          <a:p>
            <a:r>
              <a:rPr lang="en-US" altLang="zh-CN" sz="1000" b="0" dirty="0" smtClean="0"/>
              <a:t>2.</a:t>
            </a:r>
            <a:r>
              <a:rPr lang="zh-CN" altLang="en-US" sz="1000" b="0" dirty="0" smtClean="0"/>
              <a:t>请勿把带水的物品放置在多媒体设备上。</a:t>
            </a:r>
            <a:endParaRPr lang="zh-CN" altLang="en-US" sz="1000" b="0" dirty="0" smtClean="0"/>
          </a:p>
          <a:p>
            <a:r>
              <a:rPr lang="en-US" altLang="zh-CN" sz="1000" b="0" dirty="0" smtClean="0"/>
              <a:t>3.</a:t>
            </a:r>
            <a:r>
              <a:rPr lang="zh-CN" altLang="en-US" sz="1000" b="0" dirty="0" smtClean="0"/>
              <a:t>设备启动中，投影机有延时，请耐心等待。</a:t>
            </a:r>
            <a:endParaRPr lang="zh-CN" altLang="en-US" sz="1000" b="0" dirty="0" smtClean="0"/>
          </a:p>
          <a:p>
            <a:r>
              <a:rPr lang="en-US" altLang="zh-CN" sz="1000" b="0" dirty="0" smtClean="0"/>
              <a:t>4.</a:t>
            </a:r>
            <a:r>
              <a:rPr lang="zh-CN" altLang="zh-CN" sz="1000" b="0" dirty="0" smtClean="0"/>
              <a:t>点击中控面板按钮时请稍加用力。</a:t>
            </a:r>
            <a:endParaRPr lang="en-US" altLang="zh-CN" sz="1000" b="0" dirty="0" smtClean="0"/>
          </a:p>
          <a:p>
            <a:r>
              <a:rPr lang="en-US" altLang="zh-CN" sz="1000" b="0" dirty="0" smtClean="0"/>
              <a:t>5.</a:t>
            </a:r>
            <a:r>
              <a:rPr lang="zh-CN" altLang="en-US" sz="1000" b="0" dirty="0" smtClean="0"/>
              <a:t>遇到问题请</a:t>
            </a:r>
            <a:r>
              <a:rPr lang="zh-CN" altLang="zh-CN" sz="1000" b="0" dirty="0" smtClean="0"/>
              <a:t>用中控讲台中无线呼叫设备与中控值班室联系</a:t>
            </a:r>
            <a:r>
              <a:rPr lang="zh-CN" altLang="en-US" sz="1000" b="0" dirty="0" smtClean="0"/>
              <a:t>；</a:t>
            </a:r>
            <a:r>
              <a:rPr lang="zh-CN" altLang="zh-CN" sz="1000" b="0" dirty="0" smtClean="0"/>
              <a:t>或者直接打中控值班室电话联系</a:t>
            </a:r>
            <a:r>
              <a:rPr lang="zh-CN" altLang="en-US" sz="1000" b="0" dirty="0" smtClean="0"/>
              <a:t>。</a:t>
            </a:r>
            <a:endParaRPr lang="zh-CN" altLang="zh-CN" sz="1000" b="0" dirty="0" smtClean="0"/>
          </a:p>
          <a:p>
            <a:r>
              <a:rPr lang="en-US" altLang="zh-CN" sz="1000" b="0" dirty="0" smtClean="0"/>
              <a:t>    </a:t>
            </a:r>
            <a:r>
              <a:rPr lang="en-US" altLang="zh-CN" sz="1000" b="0" dirty="0" smtClean="0">
                <a:solidFill>
                  <a:srgbClr val="FF0000"/>
                </a:solidFill>
              </a:rPr>
              <a:t>南区卓越楼203</a:t>
            </a:r>
            <a:r>
              <a:rPr lang="zh-CN" altLang="en-US" sz="1000" b="0" dirty="0" smtClean="0">
                <a:solidFill>
                  <a:srgbClr val="FF0000"/>
                </a:solidFill>
              </a:rPr>
              <a:t>控制室</a:t>
            </a:r>
            <a:r>
              <a:rPr lang="zh-CN" altLang="zh-CN" sz="1000" b="0" dirty="0" smtClean="0">
                <a:solidFill>
                  <a:srgbClr val="FF0000"/>
                </a:solidFill>
              </a:rPr>
              <a:t>：电话：</a:t>
            </a:r>
            <a:r>
              <a:rPr lang="en-US" altLang="zh-CN" sz="1000" b="0" dirty="0" smtClean="0">
                <a:solidFill>
                  <a:srgbClr val="FF0000"/>
                </a:solidFill>
              </a:rPr>
              <a:t>4996414</a:t>
            </a:r>
            <a:endParaRPr lang="en-US" altLang="zh-CN" sz="1000" b="0" dirty="0" smtClean="0">
              <a:solidFill>
                <a:srgbClr val="FF0000"/>
              </a:solidFill>
            </a:endParaRPr>
          </a:p>
          <a:p>
            <a:r>
              <a:rPr lang="en-US" altLang="zh-CN" sz="1000" b="0" dirty="0" smtClean="0"/>
              <a:t>6.</a:t>
            </a:r>
            <a:r>
              <a:rPr lang="zh-CN" altLang="en-US" sz="1000" b="0" dirty="0" smtClean="0"/>
              <a:t>开设备柜柜门，请找教室管理科。</a:t>
            </a:r>
            <a:endParaRPr lang="en-US" altLang="zh-CN" sz="950" b="0" dirty="0" smtClean="0"/>
          </a:p>
        </p:txBody>
      </p:sp>
      <p:sp>
        <p:nvSpPr>
          <p:cNvPr id="20" name="矩形 19"/>
          <p:cNvSpPr/>
          <p:nvPr/>
        </p:nvSpPr>
        <p:spPr>
          <a:xfrm>
            <a:off x="3948430" y="4140200"/>
            <a:ext cx="4540250" cy="1066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ClrTx/>
              <a:buSzTx/>
              <a:buFontTx/>
            </a:pPr>
            <a:r>
              <a:rPr lang="zh-CN" altLang="en-US" sz="1085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只用扩声功能</a:t>
            </a:r>
            <a:endParaRPr lang="zh-CN" altLang="en-US" sz="1085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105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en-US" altLang="zh-CN" sz="105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zh-CN" sz="105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请先按“上课”键，待设备全部启动（2分钟）后，再按投影机“OFF”键，等投影机关闭、幕布完全升起以后，就可以开始使用扩声系统了。</a:t>
            </a:r>
            <a:endParaRPr lang="zh-CN" altLang="zh-CN" sz="105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105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en-US" altLang="zh-CN" sz="105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zh-CN" sz="105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使用扩声系统时，如果麦克静音键是红灯是无法</a:t>
            </a:r>
            <a:endParaRPr lang="zh-CN" altLang="zh-CN" sz="105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105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使用扩声系统的，需把麦克静音键开启（绿灯状态）</a:t>
            </a:r>
            <a:endParaRPr lang="zh-CN" altLang="zh-CN" sz="105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105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（长按2秒开关），就可以使用了。</a:t>
            </a:r>
            <a:endParaRPr lang="zh-CN" altLang="zh-CN" sz="105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34667" y="1150271"/>
            <a:ext cx="2962775" cy="2072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6230" y="4664075"/>
            <a:ext cx="615315" cy="54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图片 5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223520" y="206375"/>
            <a:ext cx="1905635" cy="634365"/>
          </a:xfrm>
          <a:prstGeom prst="rect">
            <a:avLst/>
          </a:prstGeom>
        </p:spPr>
      </p:pic>
      <p:graphicFrame>
        <p:nvGraphicFramePr>
          <p:cNvPr id="7" name="表格 6"/>
          <p:cNvGraphicFramePr/>
          <p:nvPr>
            <p:custDataLst>
              <p:tags r:id="rId6"/>
            </p:custDataLst>
          </p:nvPr>
        </p:nvGraphicFramePr>
        <p:xfrm>
          <a:off x="3909695" y="1167765"/>
          <a:ext cx="4829175" cy="295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3914775"/>
              </a:tblGrid>
              <a:tr h="1097280">
                <a:tc>
                  <a:txBody>
                    <a:bodyPr/>
                    <a:p>
                      <a:pPr algn="dist">
                        <a:buNone/>
                      </a:pPr>
                      <a:r>
                        <a:rPr lang="zh-CN" altLang="en-US" sz="1100" b="0" dirty="0" smtClean="0">
                          <a:solidFill>
                            <a:srgbClr val="FF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开启设备:</a:t>
                      </a:r>
                      <a:endParaRPr lang="zh-CN" altLang="en-US" sz="1100" b="0" dirty="0" smtClean="0">
                        <a:solidFill>
                          <a:srgbClr val="FF000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使用设备前请先点击中控面板上的“上课”按钮。此时多媒体设备供电，同时投影幕布自动降下，计算机、投影机自动开机。</a:t>
                      </a:r>
                      <a:endParaRPr lang="zh-CN" altLang="en-US" sz="1100" b="0" dirty="0" smtClean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注：1.电脑启动前不可先插入Ｕ盘，待完全进入系统后，再将U盘插入电脑主机USB口。</a:t>
                      </a:r>
                      <a:endParaRPr lang="zh-CN" altLang="en-US" sz="1100" b="0" dirty="0" smtClean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    2.中控面板上的“下课”按钮灯闪烁时，无法开启中控；需等大约40秒，“下课”按钮灯灭了以后，在点击“上课”。</a:t>
                      </a:r>
                      <a:endParaRPr lang="zh-CN" altLang="en-US" sz="1100" b="0" dirty="0" smtClean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>
                    <a:noFill/>
                  </a:tcPr>
                </a:tc>
              </a:tr>
              <a:tr h="381000">
                <a:tc>
                  <a:txBody>
                    <a:bodyPr/>
                    <a:p>
                      <a:pPr algn="dist">
                        <a:buClrTx/>
                        <a:buSzTx/>
                        <a:buFontTx/>
                        <a:buNone/>
                      </a:pPr>
                      <a:r>
                        <a:rPr lang="zh-CN" altLang="en-US" sz="1100" b="0" dirty="0" smtClean="0">
                          <a:solidFill>
                            <a:srgbClr val="FF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笔记本使用:</a:t>
                      </a:r>
                      <a:endParaRPr lang="zh-CN" altLang="en-US" sz="1100" b="0" dirty="0" smtClean="0">
                        <a:solidFill>
                          <a:srgbClr val="FF000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 algn="dist">
                        <a:buClrTx/>
                        <a:buSzTx/>
                        <a:buFontTx/>
                        <a:buNone/>
                      </a:pPr>
                      <a:endParaRPr lang="zh-CN" altLang="en-US" sz="1100" b="0" dirty="0" smtClean="0">
                        <a:solidFill>
                          <a:srgbClr val="FF000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当您授课需要使用笔记本电脑时，请先将中控台上的笔记本电脑信号线（VGA线）与笔记本电脑连接好。 再按下中控面板上的“笔记本 Laptop VGA”按钮，投影机将投射笔记本电脑信号于幕布上。 </a:t>
                      </a:r>
                      <a:endParaRPr lang="zh-CN" altLang="en-US" sz="1100" b="0" dirty="0" smtClean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注：如果投影机没有投出笔记本电脑信号，请按笔记本上的功能键FN+F1－</a:t>
                      </a:r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F8</a:t>
                      </a:r>
                      <a:r>
                        <a:rPr lang="zh-CN" altLang="en-US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来切屏。</a:t>
                      </a:r>
                      <a:endParaRPr lang="zh-CN" altLang="en-US" sz="1100" b="0" dirty="0" smtClean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>
                    <a:noFill/>
                  </a:tcPr>
                </a:tc>
              </a:tr>
              <a:tr h="381000">
                <a:tc>
                  <a:txBody>
                    <a:bodyPr/>
                    <a:p>
                      <a:pPr algn="dist">
                        <a:buNone/>
                      </a:pPr>
                      <a:r>
                        <a:rPr lang="zh-CN" altLang="en-US" sz="1100" b="0" dirty="0" smtClean="0">
                          <a:solidFill>
                            <a:srgbClr val="FF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关闭设备:</a:t>
                      </a:r>
                      <a:endParaRPr lang="zh-CN" altLang="en-US" sz="1100" b="0" dirty="0" smtClean="0">
                        <a:solidFill>
                          <a:srgbClr val="FF000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 algn="dist">
                        <a:buNone/>
                      </a:pPr>
                      <a:endParaRPr lang="zh-CN" altLang="en-US" sz="1100" b="0" dirty="0" smtClean="0">
                        <a:solidFill>
                          <a:srgbClr val="FF000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zh-CN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教师授课完毕，请您</a:t>
                      </a:r>
                      <a:r>
                        <a:rPr lang="zh-CN" altLang="en-US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提前把</a:t>
                      </a:r>
                      <a:r>
                        <a:rPr lang="zh-CN" altLang="zh-CN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计算机</a:t>
                      </a:r>
                      <a:r>
                        <a:rPr lang="zh-CN" altLang="en-US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系统设置完毕</a:t>
                      </a:r>
                      <a:r>
                        <a:rPr lang="zh-CN" altLang="zh-CN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，再点击控制面板上的“下课”按钮。 此时投影机关闭，幕布升起，</a:t>
                      </a:r>
                      <a:r>
                        <a:rPr lang="zh-CN" altLang="en-US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计算机</a:t>
                      </a:r>
                      <a:r>
                        <a:rPr lang="zh-CN" altLang="zh-CN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系统</a:t>
                      </a:r>
                      <a:r>
                        <a:rPr lang="zh-CN" altLang="en-US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自动关机（关机延时是</a:t>
                      </a:r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10</a:t>
                      </a:r>
                      <a:r>
                        <a:rPr lang="zh-CN" altLang="en-US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秒）</a:t>
                      </a:r>
                      <a:r>
                        <a:rPr lang="zh-CN" altLang="zh-CN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。</a:t>
                      </a:r>
                      <a:endParaRPr lang="zh-CN" altLang="zh-CN" sz="1100" b="0" dirty="0" smtClean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图文框 11"/>
          <p:cNvSpPr/>
          <p:nvPr/>
        </p:nvSpPr>
        <p:spPr>
          <a:xfrm>
            <a:off x="0" y="0"/>
            <a:ext cx="9143999" cy="5714999"/>
          </a:xfrm>
          <a:prstGeom prst="frame">
            <a:avLst>
              <a:gd name="adj1" fmla="val 22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2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733609" y="585951"/>
            <a:ext cx="3862414" cy="38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1895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多媒体设备操作</a:t>
            </a:r>
            <a:r>
              <a:rPr lang="zh-CN" altLang="en-US" sz="1895" b="1" dirty="0">
                <a:latin typeface="黑体" panose="02010609060101010101" pitchFamily="49" charset="-122"/>
                <a:ea typeface="黑体" panose="02010609060101010101" pitchFamily="49" charset="-122"/>
              </a:rPr>
              <a:t>说明</a:t>
            </a:r>
            <a:endParaRPr lang="zh-CN" altLang="en-US" sz="1895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553135" y="3231521"/>
            <a:ext cx="1161276" cy="238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50" dirty="0">
                <a:latin typeface="黑体" panose="02010609060101010101" pitchFamily="49" charset="-122"/>
                <a:ea typeface="黑体" panose="02010609060101010101" pitchFamily="49" charset="-122"/>
              </a:rPr>
              <a:t>温馨提示</a:t>
            </a:r>
            <a:endParaRPr lang="zh-CN" altLang="en-US" sz="95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482144" y="944543"/>
            <a:ext cx="1279191" cy="238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50" dirty="0">
                <a:latin typeface="黑体" panose="02010609060101010101" pitchFamily="49" charset="-122"/>
                <a:ea typeface="黑体" panose="02010609060101010101" pitchFamily="49" charset="-122"/>
              </a:rPr>
              <a:t>中控操作面板</a:t>
            </a:r>
            <a:endParaRPr lang="zh-CN" altLang="en-US" sz="95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79280" y="3467032"/>
            <a:ext cx="3086385" cy="175323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1600" b="1"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sz="1000" b="0" dirty="0" smtClean="0"/>
              <a:t>为保证设备的正常运行及使用，请您注意：</a:t>
            </a:r>
            <a:endParaRPr lang="zh-CN" altLang="en-US" sz="1000" b="0" dirty="0" smtClean="0"/>
          </a:p>
          <a:p>
            <a:r>
              <a:rPr lang="en-US" altLang="zh-CN" sz="1000" b="0" dirty="0" smtClean="0"/>
              <a:t>1.</a:t>
            </a:r>
            <a:r>
              <a:rPr lang="zh-CN" altLang="en-US" sz="1000" b="0" dirty="0" smtClean="0"/>
              <a:t>请按照操作说明进行设备操作。</a:t>
            </a:r>
            <a:endParaRPr lang="zh-CN" altLang="en-US" sz="1000" b="0" dirty="0" smtClean="0"/>
          </a:p>
          <a:p>
            <a:r>
              <a:rPr lang="en-US" altLang="zh-CN" sz="1000" b="0" dirty="0" smtClean="0"/>
              <a:t>2.</a:t>
            </a:r>
            <a:r>
              <a:rPr lang="zh-CN" altLang="en-US" sz="1000" b="0" dirty="0" smtClean="0"/>
              <a:t>请勿把带水的物品放置在多媒体设备上。</a:t>
            </a:r>
            <a:endParaRPr lang="zh-CN" altLang="en-US" sz="1000" b="0" dirty="0" smtClean="0"/>
          </a:p>
          <a:p>
            <a:r>
              <a:rPr lang="en-US" altLang="zh-CN" sz="1000" b="0" dirty="0" smtClean="0"/>
              <a:t>3.</a:t>
            </a:r>
            <a:r>
              <a:rPr lang="zh-CN" altLang="en-US" sz="1000" b="0" dirty="0" smtClean="0"/>
              <a:t>设备启动中，投影机有延时，请耐心等待。</a:t>
            </a:r>
            <a:endParaRPr lang="zh-CN" altLang="en-US" sz="1000" b="0" dirty="0" smtClean="0"/>
          </a:p>
          <a:p>
            <a:r>
              <a:rPr lang="en-US" altLang="zh-CN" sz="1000" b="0" dirty="0" smtClean="0"/>
              <a:t>4.</a:t>
            </a:r>
            <a:r>
              <a:rPr lang="zh-CN" altLang="zh-CN" sz="1000" b="0" dirty="0" smtClean="0"/>
              <a:t>点击中控面板按钮时请稍加用力。</a:t>
            </a:r>
            <a:endParaRPr lang="en-US" altLang="zh-CN" sz="1000" b="0" dirty="0" smtClean="0"/>
          </a:p>
          <a:p>
            <a:r>
              <a:rPr lang="en-US" altLang="zh-CN" sz="1000" b="0" dirty="0" smtClean="0"/>
              <a:t>5.</a:t>
            </a:r>
            <a:r>
              <a:rPr lang="zh-CN" altLang="en-US" sz="1000" b="0" dirty="0" smtClean="0"/>
              <a:t>遇到问题请</a:t>
            </a:r>
            <a:r>
              <a:rPr lang="zh-CN" altLang="zh-CN" sz="1000" b="0" dirty="0" smtClean="0"/>
              <a:t>用中控讲台中无线呼叫设备与中控值班室联系</a:t>
            </a:r>
            <a:r>
              <a:rPr lang="zh-CN" altLang="en-US" sz="1000" b="0" dirty="0" smtClean="0"/>
              <a:t>；</a:t>
            </a:r>
            <a:r>
              <a:rPr lang="zh-CN" altLang="zh-CN" sz="1000" b="0" dirty="0" smtClean="0"/>
              <a:t>或者直接打中控值班室电话联系</a:t>
            </a:r>
            <a:r>
              <a:rPr lang="zh-CN" altLang="en-US" sz="1000" b="0" dirty="0" smtClean="0"/>
              <a:t>。</a:t>
            </a:r>
            <a:endParaRPr lang="zh-CN" altLang="zh-CN" sz="1000" b="0" dirty="0" smtClean="0"/>
          </a:p>
          <a:p>
            <a:r>
              <a:rPr lang="en-US" altLang="zh-CN" sz="1000" b="0" dirty="0" smtClean="0"/>
              <a:t>    </a:t>
            </a:r>
            <a:r>
              <a:rPr lang="zh-CN" altLang="en-US" sz="1000" b="0" dirty="0" smtClean="0">
                <a:solidFill>
                  <a:srgbClr val="FF0000"/>
                </a:solidFill>
                <a:sym typeface="+mn-ea"/>
              </a:rPr>
              <a:t>主楼</a:t>
            </a:r>
            <a:r>
              <a:rPr lang="en-US" altLang="zh-CN" sz="1000" b="0" dirty="0" smtClean="0">
                <a:solidFill>
                  <a:srgbClr val="FF0000"/>
                </a:solidFill>
                <a:sym typeface="+mn-ea"/>
              </a:rPr>
              <a:t>403</a:t>
            </a:r>
            <a:r>
              <a:rPr lang="zh-CN" altLang="en-US" sz="1000" b="0" dirty="0" smtClean="0">
                <a:solidFill>
                  <a:srgbClr val="FF0000"/>
                </a:solidFill>
                <a:sym typeface="+mn-ea"/>
              </a:rPr>
              <a:t>办公室</a:t>
            </a:r>
            <a:r>
              <a:rPr lang="zh-CN" altLang="zh-CN" sz="1000" b="0" dirty="0" smtClean="0">
                <a:solidFill>
                  <a:srgbClr val="FF0000"/>
                </a:solidFill>
                <a:sym typeface="+mn-ea"/>
              </a:rPr>
              <a:t>：电话：</a:t>
            </a:r>
            <a:r>
              <a:rPr lang="en-US" altLang="zh-CN" sz="1000" b="0" dirty="0" smtClean="0">
                <a:solidFill>
                  <a:srgbClr val="FF0000"/>
                </a:solidFill>
                <a:sym typeface="+mn-ea"/>
              </a:rPr>
              <a:t>4992291</a:t>
            </a:r>
            <a:endParaRPr lang="en-US" altLang="zh-CN" sz="1000" b="0" dirty="0" smtClean="0">
              <a:solidFill>
                <a:srgbClr val="FF0000"/>
              </a:solidFill>
            </a:endParaRPr>
          </a:p>
          <a:p>
            <a:r>
              <a:rPr lang="en-US" altLang="zh-CN" sz="1000" b="0" dirty="0" smtClean="0"/>
              <a:t>6.</a:t>
            </a:r>
            <a:r>
              <a:rPr lang="zh-CN" altLang="en-US" sz="1000" b="0" dirty="0" smtClean="0"/>
              <a:t>开设备柜柜门，请找教室管理科。</a:t>
            </a:r>
            <a:endParaRPr lang="en-US" altLang="zh-CN" sz="950" b="0" dirty="0" smtClean="0"/>
          </a:p>
        </p:txBody>
      </p:sp>
      <p:sp>
        <p:nvSpPr>
          <p:cNvPr id="20" name="矩形 19"/>
          <p:cNvSpPr/>
          <p:nvPr/>
        </p:nvSpPr>
        <p:spPr>
          <a:xfrm>
            <a:off x="3948430" y="4140200"/>
            <a:ext cx="4540250" cy="1066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ClrTx/>
              <a:buSzTx/>
              <a:buFontTx/>
            </a:pPr>
            <a:r>
              <a:rPr lang="zh-CN" altLang="en-US" sz="1085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只用扩声功能</a:t>
            </a:r>
            <a:endParaRPr lang="zh-CN" altLang="en-US" sz="1085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105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en-US" altLang="zh-CN" sz="105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zh-CN" sz="105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请先按“上课”键，待设备全部启动（2分钟）后，再按投影机“OFF”键，等投影机关闭、幕布完全升起以后，就可以开始使用扩声系统了。</a:t>
            </a:r>
            <a:endParaRPr lang="zh-CN" altLang="zh-CN" sz="105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105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en-US" altLang="zh-CN" sz="105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.</a:t>
            </a:r>
            <a:r>
              <a:rPr lang="zh-CN" altLang="zh-CN" sz="105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使用扩声系统时，如果麦克静音键是红灯是无法</a:t>
            </a:r>
            <a:endParaRPr lang="zh-CN" altLang="zh-CN" sz="105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105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使用扩声系统的，需把麦克静音键开启（绿灯状态）</a:t>
            </a:r>
            <a:endParaRPr lang="zh-CN" altLang="zh-CN" sz="105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r>
              <a:rPr lang="zh-CN" altLang="zh-CN" sz="105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（长按2秒开关），就可以使用了。</a:t>
            </a:r>
            <a:endParaRPr lang="zh-CN" altLang="zh-CN" sz="105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34667" y="1150271"/>
            <a:ext cx="2962775" cy="2072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6230" y="4664075"/>
            <a:ext cx="615315" cy="54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图片 5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223520" y="206375"/>
            <a:ext cx="1905635" cy="634365"/>
          </a:xfrm>
          <a:prstGeom prst="rect">
            <a:avLst/>
          </a:prstGeom>
        </p:spPr>
      </p:pic>
      <p:graphicFrame>
        <p:nvGraphicFramePr>
          <p:cNvPr id="7" name="表格 6"/>
          <p:cNvGraphicFramePr/>
          <p:nvPr>
            <p:custDataLst>
              <p:tags r:id="rId6"/>
            </p:custDataLst>
          </p:nvPr>
        </p:nvGraphicFramePr>
        <p:xfrm>
          <a:off x="3909695" y="1167765"/>
          <a:ext cx="4829175" cy="295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3914775"/>
              </a:tblGrid>
              <a:tr h="1097280">
                <a:tc>
                  <a:txBody>
                    <a:bodyPr/>
                    <a:p>
                      <a:pPr algn="dist">
                        <a:buNone/>
                      </a:pPr>
                      <a:r>
                        <a:rPr lang="zh-CN" altLang="en-US" sz="1100" b="0" dirty="0" smtClean="0">
                          <a:solidFill>
                            <a:srgbClr val="FF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开启设备:</a:t>
                      </a:r>
                      <a:endParaRPr lang="zh-CN" altLang="en-US" sz="1100" b="0" dirty="0" smtClean="0">
                        <a:solidFill>
                          <a:srgbClr val="FF000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使用设备前请先点击中控面板上的“上课”按钮。此时多媒体设备供电，同时投影幕布自动降下，计算机、投影机自动开机。</a:t>
                      </a:r>
                      <a:endParaRPr lang="zh-CN" altLang="en-US" sz="1100" b="0" dirty="0" smtClean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注：1.电脑启动前不可先插入Ｕ盘，待完全进入系统后，再将U盘插入电脑主机USB口。</a:t>
                      </a:r>
                      <a:endParaRPr lang="zh-CN" altLang="en-US" sz="1100" b="0" dirty="0" smtClean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>
                        <a:buNone/>
                      </a:pPr>
                      <a:r>
                        <a:rPr lang="zh-CN" altLang="en-US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    2.中控面板上的“下课”按钮灯闪烁时，无法开启中控；需等大约40秒，“下课”按钮灯灭了以后，在点击“上课”。</a:t>
                      </a:r>
                      <a:endParaRPr lang="zh-CN" altLang="en-US" sz="1100" b="0" dirty="0" smtClean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>
                    <a:noFill/>
                  </a:tcPr>
                </a:tc>
              </a:tr>
              <a:tr h="381000">
                <a:tc>
                  <a:txBody>
                    <a:bodyPr/>
                    <a:p>
                      <a:pPr algn="dist">
                        <a:buClrTx/>
                        <a:buSzTx/>
                        <a:buFontTx/>
                        <a:buNone/>
                      </a:pPr>
                      <a:r>
                        <a:rPr lang="zh-CN" altLang="en-US" sz="1100" b="0" dirty="0" smtClean="0">
                          <a:solidFill>
                            <a:srgbClr val="FF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笔记本使用:</a:t>
                      </a:r>
                      <a:endParaRPr lang="zh-CN" altLang="en-US" sz="1100" b="0" dirty="0" smtClean="0">
                        <a:solidFill>
                          <a:srgbClr val="FF000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 algn="dist">
                        <a:buClrTx/>
                        <a:buSzTx/>
                        <a:buFontTx/>
                        <a:buNone/>
                      </a:pPr>
                      <a:endParaRPr lang="zh-CN" altLang="en-US" sz="1100" b="0" dirty="0" smtClean="0">
                        <a:solidFill>
                          <a:srgbClr val="FF000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当您授课需要使用笔记本电脑时，请先将中控台上的笔记本电脑信号线（VGA线）与笔记本电脑连接好。 再按下中控面板上的“笔记本 Laptop VGA”按钮，投影机将投射笔记本电脑信号于幕布上。 </a:t>
                      </a:r>
                      <a:endParaRPr lang="zh-CN" altLang="en-US" sz="1100" b="0" dirty="0" smtClean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zh-CN" altLang="en-US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注：如果投影机没有投出笔记本电脑信号，请按笔记本上的功能键FN+F1－</a:t>
                      </a:r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F8</a:t>
                      </a:r>
                      <a:r>
                        <a:rPr lang="zh-CN" altLang="en-US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来切屏。</a:t>
                      </a:r>
                      <a:endParaRPr lang="zh-CN" altLang="en-US" sz="1100" b="0" dirty="0" smtClean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>
                    <a:noFill/>
                  </a:tcPr>
                </a:tc>
              </a:tr>
              <a:tr h="381000">
                <a:tc>
                  <a:txBody>
                    <a:bodyPr/>
                    <a:p>
                      <a:pPr algn="dist">
                        <a:buNone/>
                      </a:pPr>
                      <a:r>
                        <a:rPr lang="zh-CN" altLang="en-US" sz="1100" b="0" dirty="0" smtClean="0">
                          <a:solidFill>
                            <a:srgbClr val="FF0000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关闭设备:</a:t>
                      </a:r>
                      <a:endParaRPr lang="zh-CN" altLang="en-US" sz="1100" b="0" dirty="0" smtClean="0">
                        <a:solidFill>
                          <a:srgbClr val="FF000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  <a:p>
                      <a:pPr algn="dist">
                        <a:buNone/>
                      </a:pPr>
                      <a:endParaRPr lang="zh-CN" altLang="en-US" sz="1100" b="0" dirty="0" smtClean="0">
                        <a:solidFill>
                          <a:srgbClr val="FF0000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zh-CN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教师授课完毕，请您</a:t>
                      </a:r>
                      <a:r>
                        <a:rPr lang="zh-CN" altLang="en-US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提前把</a:t>
                      </a:r>
                      <a:r>
                        <a:rPr lang="zh-CN" altLang="zh-CN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计算机</a:t>
                      </a:r>
                      <a:r>
                        <a:rPr lang="zh-CN" altLang="en-US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系统设置完毕</a:t>
                      </a:r>
                      <a:r>
                        <a:rPr lang="zh-CN" altLang="zh-CN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，再点击控制面板上的“下课”按钮。 此时投影机关闭，幕布升起，</a:t>
                      </a:r>
                      <a:r>
                        <a:rPr lang="zh-CN" altLang="en-US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计算机</a:t>
                      </a:r>
                      <a:r>
                        <a:rPr lang="zh-CN" altLang="zh-CN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系统</a:t>
                      </a:r>
                      <a:r>
                        <a:rPr lang="zh-CN" altLang="en-US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自动关机（关机延时是</a:t>
                      </a:r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10</a:t>
                      </a:r>
                      <a:r>
                        <a:rPr lang="zh-CN" altLang="en-US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秒）</a:t>
                      </a:r>
                      <a:r>
                        <a:rPr lang="zh-CN" altLang="zh-CN" sz="1100" b="0" dirty="0" smtClean="0">
                          <a:solidFill>
                            <a:schemeClr val="tx1"/>
                          </a:solidFill>
                          <a:latin typeface="黑体" panose="02010609060101010101" pitchFamily="49" charset="-122"/>
                          <a:ea typeface="黑体" panose="02010609060101010101" pitchFamily="49" charset="-122"/>
                          <a:sym typeface="+mn-ea"/>
                        </a:rPr>
                        <a:t>。</a:t>
                      </a:r>
                      <a:endParaRPr lang="zh-CN" altLang="zh-CN" sz="1100" b="0" dirty="0" smtClean="0">
                        <a:solidFill>
                          <a:schemeClr val="tx1"/>
                        </a:solidFill>
                        <a:latin typeface="黑体" panose="02010609060101010101" pitchFamily="49" charset="-122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PLACING_PICTURE_USER_VIEWPORT" val="{&quot;height&quot;:854,&quot;width&quot;:969}"/>
</p:tagLst>
</file>

<file path=ppt/tags/tag10.xml><?xml version="1.0" encoding="utf-8"?>
<p:tagLst xmlns:p="http://schemas.openxmlformats.org/presentationml/2006/main">
  <p:tag name="KSO_WM_UNIT_PLACING_PICTURE_USER_VIEWPORT" val="{&quot;height&quot;:854,&quot;width&quot;:969}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UNIT_TABLE_BEAUTIFY" val="smartTable{ee919b1e-f8d6-4da4-9202-f21f9cec0050}"/>
  <p:tag name="TABLE_ENDDRAG_ORIGIN_RECT" val="376*272"/>
  <p:tag name="TABLE_ENDDRAG_RECT" val="292*30*376*272"/>
</p:tagLst>
</file>

<file path=ppt/tags/tag13.xml><?xml version="1.0" encoding="utf-8"?>
<p:tagLst xmlns:p="http://schemas.openxmlformats.org/presentationml/2006/main">
  <p:tag name="KSO_WPP_MARK_KEY" val="34c67974-c2fe-4521-a781-b7f227d3122e"/>
  <p:tag name="COMMONDATA" val="eyJoZGlkIjoiZjAyMDI4MmU3MGYwNzQxMDhmMGVmYTM0OGY4YTBlZDgifQ==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UNIT_TABLE_BEAUTIFY" val="smartTable{ee919b1e-f8d6-4da4-9202-f21f9cec0050}"/>
  <p:tag name="TABLE_ENDDRAG_ORIGIN_RECT" val="376*272"/>
  <p:tag name="TABLE_ENDDRAG_RECT" val="292*30*376*272"/>
</p:tagLst>
</file>

<file path=ppt/tags/tag4.xml><?xml version="1.0" encoding="utf-8"?>
<p:tagLst xmlns:p="http://schemas.openxmlformats.org/presentationml/2006/main">
  <p:tag name="KSO_WM_UNIT_PLACING_PICTURE_USER_VIEWPORT" val="{&quot;height&quot;:854,&quot;width&quot;:969}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UNIT_TABLE_BEAUTIFY" val="smartTable{ee919b1e-f8d6-4da4-9202-f21f9cec0050}"/>
  <p:tag name="TABLE_ENDDRAG_ORIGIN_RECT" val="376*272"/>
  <p:tag name="TABLE_ENDDRAG_RECT" val="292*30*376*272"/>
</p:tagLst>
</file>

<file path=ppt/tags/tag7.xml><?xml version="1.0" encoding="utf-8"?>
<p:tagLst xmlns:p="http://schemas.openxmlformats.org/presentationml/2006/main">
  <p:tag name="KSO_WM_UNIT_PLACING_PICTURE_USER_VIEWPORT" val="{&quot;height&quot;:854,&quot;width&quot;:969}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UNIT_TABLE_BEAUTIFY" val="smartTable{ee919b1e-f8d6-4da4-9202-f21f9cec0050}"/>
  <p:tag name="TABLE_ENDDRAG_ORIGIN_RECT" val="376*272"/>
  <p:tag name="TABLE_ENDDRAG_RECT" val="292*30*376*272"/>
</p:tagLst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2879</Words>
  <Application>WPS 演示</Application>
  <PresentationFormat>全屏显示(16:10)</PresentationFormat>
  <Paragraphs>154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4" baseType="lpstr">
      <vt:lpstr>Arial</vt:lpstr>
      <vt:lpstr>宋体</vt:lpstr>
      <vt:lpstr>Wingdings</vt:lpstr>
      <vt:lpstr>黑体</vt:lpstr>
      <vt:lpstr>Calibri</vt:lpstr>
      <vt:lpstr>微软雅黑</vt:lpstr>
      <vt:lpstr>Arial Unicode MS</vt:lpstr>
      <vt:lpstr>Calibri Light</vt:lpstr>
      <vt:lpstr>楷体</vt:lpstr>
      <vt:lpstr>Office 主题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</dc:creator>
  <cp:lastModifiedBy>南方</cp:lastModifiedBy>
  <cp:revision>126</cp:revision>
  <cp:lastPrinted>2016-02-25T09:59:00Z</cp:lastPrinted>
  <dcterms:created xsi:type="dcterms:W3CDTF">2016-02-23T06:56:00Z</dcterms:created>
  <dcterms:modified xsi:type="dcterms:W3CDTF">2023-06-08T01:16:39Z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C60D26334DE14B2CA4C7010907C1F00F_12</vt:lpwstr>
  </property>
  <property fmtid="{D5CDD505-2E9C-101B-9397-08002B2CF9AE}" pid="3" name="KSOProductBuildVer">
    <vt:lpwstr>2052-11.1.0.14309</vt:lpwstr>
  </property>
</Properties>
</file>